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78" r:id="rId3"/>
    <p:sldId id="331" r:id="rId4"/>
    <p:sldId id="328" r:id="rId5"/>
    <p:sldId id="273" r:id="rId6"/>
    <p:sldId id="289" r:id="rId7"/>
    <p:sldId id="326" r:id="rId8"/>
    <p:sldId id="322" r:id="rId9"/>
    <p:sldId id="327" r:id="rId10"/>
    <p:sldId id="330" r:id="rId11"/>
    <p:sldId id="274" r:id="rId12"/>
    <p:sldId id="321" r:id="rId13"/>
    <p:sldId id="280" r:id="rId14"/>
    <p:sldId id="277" r:id="rId15"/>
    <p:sldId id="283" r:id="rId16"/>
    <p:sldId id="276" r:id="rId17"/>
    <p:sldId id="314" r:id="rId18"/>
    <p:sldId id="299" r:id="rId19"/>
    <p:sldId id="284" r:id="rId20"/>
    <p:sldId id="282" r:id="rId21"/>
    <p:sldId id="320" r:id="rId22"/>
    <p:sldId id="312" r:id="rId23"/>
    <p:sldId id="263" r:id="rId24"/>
    <p:sldId id="257" r:id="rId25"/>
    <p:sldId id="323" r:id="rId26"/>
    <p:sldId id="324" r:id="rId27"/>
    <p:sldId id="325" r:id="rId28"/>
    <p:sldId id="285" r:id="rId29"/>
    <p:sldId id="288" r:id="rId30"/>
    <p:sldId id="319" r:id="rId31"/>
    <p:sldId id="259" r:id="rId32"/>
    <p:sldId id="305" r:id="rId33"/>
    <p:sldId id="307" r:id="rId34"/>
    <p:sldId id="329" r:id="rId35"/>
    <p:sldId id="309" r:id="rId36"/>
    <p:sldId id="308" r:id="rId37"/>
    <p:sldId id="311" r:id="rId38"/>
    <p:sldId id="300" r:id="rId39"/>
    <p:sldId id="318" r:id="rId40"/>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33CC33"/>
    <a:srgbClr val="99CCFF"/>
    <a:srgbClr val="CCFFFF"/>
    <a:srgbClr val="66FF66"/>
    <a:srgbClr val="006600"/>
    <a:srgbClr val="FFCC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26" autoAdjust="0"/>
  </p:normalViewPr>
  <p:slideViewPr>
    <p:cSldViewPr>
      <p:cViewPr varScale="1">
        <p:scale>
          <a:sx n="61" d="100"/>
          <a:sy n="61" d="100"/>
        </p:scale>
        <p:origin x="165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7347" name="Rectangle 3"/>
          <p:cNvSpPr>
            <a:spLocks noGrp="1" noChangeArrowheads="1"/>
          </p:cNvSpPr>
          <p:nvPr>
            <p:ph type="dt" sz="quarter"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2039E956-396D-4192-B2EC-73D21F5D5132}" type="datetimeFigureOut">
              <a:rPr lang="en-US"/>
              <a:pPr>
                <a:defRPr/>
              </a:pPr>
              <a:t>6/14/2018</a:t>
            </a:fld>
            <a:endParaRPr lang="en-US"/>
          </a:p>
        </p:txBody>
      </p:sp>
      <p:sp>
        <p:nvSpPr>
          <p:cNvPr id="57348" name="Rectangle 4"/>
          <p:cNvSpPr>
            <a:spLocks noGrp="1" noChangeArrowheads="1"/>
          </p:cNvSpPr>
          <p:nvPr>
            <p:ph type="ftr" sz="quarter" idx="2"/>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7349" name="Rectangle 5"/>
          <p:cNvSpPr>
            <a:spLocks noGrp="1" noChangeArrowheads="1"/>
          </p:cNvSpPr>
          <p:nvPr>
            <p:ph type="sldNum" sz="quarter" idx="3"/>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8B05F84-BB23-4951-96E6-BC312DCFF0F9}" type="slidenum">
              <a:rPr lang="en-US"/>
              <a:pPr>
                <a:defRPr/>
              </a:pPr>
              <a:t>‹#›</a:t>
            </a:fld>
            <a:endParaRPr lang="en-US"/>
          </a:p>
        </p:txBody>
      </p:sp>
    </p:spTree>
    <p:extLst>
      <p:ext uri="{BB962C8B-B14F-4D97-AF65-F5344CB8AC3E}">
        <p14:creationId xmlns:p14="http://schemas.microsoft.com/office/powerpoint/2010/main" val="1271220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0375"/>
          </a:xfrm>
          <a:prstGeom prst="rect">
            <a:avLst/>
          </a:prstGeom>
        </p:spPr>
        <p:txBody>
          <a:bodyPr vert="horz" lIns="91440" tIns="45720" rIns="91440" bIns="45720" rtlCol="0"/>
          <a:lstStyle>
            <a:lvl1pPr algn="r">
              <a:defRPr sz="1200"/>
            </a:lvl1pPr>
          </a:lstStyle>
          <a:p>
            <a:pPr>
              <a:defRPr/>
            </a:pPr>
            <a:fld id="{647A2587-66D2-4975-930D-B2525F0197C4}" type="datetimeFigureOut">
              <a:rPr lang="en-US"/>
              <a:pPr>
                <a:defRPr/>
              </a:pPr>
              <a:t>6/14/2018</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70388"/>
            <a:ext cx="5486400" cy="41386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37600"/>
            <a:ext cx="2971800" cy="46037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737600"/>
            <a:ext cx="2971800" cy="460375"/>
          </a:xfrm>
          <a:prstGeom prst="rect">
            <a:avLst/>
          </a:prstGeom>
        </p:spPr>
        <p:txBody>
          <a:bodyPr vert="horz" lIns="91440" tIns="45720" rIns="91440" bIns="45720" rtlCol="0" anchor="b"/>
          <a:lstStyle>
            <a:lvl1pPr algn="r">
              <a:defRPr sz="1200"/>
            </a:lvl1pPr>
          </a:lstStyle>
          <a:p>
            <a:pPr>
              <a:defRPr/>
            </a:pPr>
            <a:fld id="{8E3082BD-543F-49CB-A786-B6551DDBEDF0}" type="slidenum">
              <a:rPr lang="en-US"/>
              <a:pPr>
                <a:defRPr/>
              </a:pPr>
              <a:t>‹#›</a:t>
            </a:fld>
            <a:endParaRPr lang="en-US"/>
          </a:p>
        </p:txBody>
      </p:sp>
    </p:spTree>
    <p:extLst>
      <p:ext uri="{BB962C8B-B14F-4D97-AF65-F5344CB8AC3E}">
        <p14:creationId xmlns:p14="http://schemas.microsoft.com/office/powerpoint/2010/main" val="1040236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3082BD-543F-49CB-A786-B6551DDBEDF0}" type="slidenum">
              <a:rPr lang="en-US" smtClean="0"/>
              <a:pPr>
                <a:defRPr/>
              </a:pPr>
              <a:t>5</a:t>
            </a:fld>
            <a:endParaRPr lang="en-US"/>
          </a:p>
        </p:txBody>
      </p:sp>
    </p:spTree>
    <p:extLst>
      <p:ext uri="{BB962C8B-B14F-4D97-AF65-F5344CB8AC3E}">
        <p14:creationId xmlns:p14="http://schemas.microsoft.com/office/powerpoint/2010/main" val="4165452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http://www2.epa.gov/aboutepa/love-canal-tragedy</a:t>
            </a:r>
          </a:p>
          <a:p>
            <a:endParaRPr lang="en-US" dirty="0"/>
          </a:p>
        </p:txBody>
      </p:sp>
      <p:sp>
        <p:nvSpPr>
          <p:cNvPr id="4" name="Slide Number Placeholder 3"/>
          <p:cNvSpPr>
            <a:spLocks noGrp="1"/>
          </p:cNvSpPr>
          <p:nvPr>
            <p:ph type="sldNum" sz="quarter" idx="10"/>
          </p:nvPr>
        </p:nvSpPr>
        <p:spPr/>
        <p:txBody>
          <a:bodyPr/>
          <a:lstStyle/>
          <a:p>
            <a:pPr>
              <a:defRPr/>
            </a:pPr>
            <a:fld id="{8E3082BD-543F-49CB-A786-B6551DDBEDF0}" type="slidenum">
              <a:rPr lang="en-US" smtClean="0"/>
              <a:pPr>
                <a:defRPr/>
              </a:pPr>
              <a:t>22</a:t>
            </a:fld>
            <a:endParaRPr lang="en-US"/>
          </a:p>
        </p:txBody>
      </p:sp>
    </p:spTree>
    <p:extLst>
      <p:ext uri="{BB962C8B-B14F-4D97-AF65-F5344CB8AC3E}">
        <p14:creationId xmlns:p14="http://schemas.microsoft.com/office/powerpoint/2010/main" val="4044567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`RCRA – Resource Conservation &amp; Recovery Act - requires EPA to identify hazardous wastes and set standards</a:t>
            </a:r>
          </a:p>
          <a:p>
            <a:r>
              <a:rPr lang="en-US" dirty="0" smtClean="0"/>
              <a:t>CERCLA – Comprehensive</a:t>
            </a:r>
            <a:r>
              <a:rPr lang="en-US" baseline="0" dirty="0" smtClean="0"/>
              <a:t> Environmental Response Compensation and Liability Act - </a:t>
            </a:r>
            <a:r>
              <a:rPr lang="en-US" dirty="0" smtClean="0"/>
              <a:t>clean up abandoned hazardous waste dump sites</a:t>
            </a:r>
          </a:p>
          <a:p>
            <a:r>
              <a:rPr lang="en-US" dirty="0" smtClean="0"/>
              <a:t>POPS – 12 persistent organic pollutants – most dangerous chemicals, most banned in US http://www.epa.gov/international/toxics/pop.html</a:t>
            </a:r>
          </a:p>
          <a:p>
            <a:endParaRPr lang="en-US" dirty="0"/>
          </a:p>
        </p:txBody>
      </p:sp>
      <p:sp>
        <p:nvSpPr>
          <p:cNvPr id="4" name="Slide Number Placeholder 3"/>
          <p:cNvSpPr>
            <a:spLocks noGrp="1"/>
          </p:cNvSpPr>
          <p:nvPr>
            <p:ph type="sldNum" sz="quarter" idx="10"/>
          </p:nvPr>
        </p:nvSpPr>
        <p:spPr/>
        <p:txBody>
          <a:bodyPr/>
          <a:lstStyle/>
          <a:p>
            <a:pPr>
              <a:defRPr/>
            </a:pPr>
            <a:fld id="{8E3082BD-543F-49CB-A786-B6551DDBEDF0}" type="slidenum">
              <a:rPr lang="en-US" smtClean="0"/>
              <a:pPr>
                <a:defRPr/>
              </a:pPr>
              <a:t>23</a:t>
            </a:fld>
            <a:endParaRPr lang="en-US"/>
          </a:p>
        </p:txBody>
      </p:sp>
    </p:spTree>
    <p:extLst>
      <p:ext uri="{BB962C8B-B14F-4D97-AF65-F5344CB8AC3E}">
        <p14:creationId xmlns:p14="http://schemas.microsoft.com/office/powerpoint/2010/main" val="187123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err="1" smtClean="0"/>
              <a:t>Nontransmissable</a:t>
            </a:r>
            <a:r>
              <a:rPr lang="en-US" dirty="0" smtClean="0"/>
              <a:t> - </a:t>
            </a:r>
            <a:r>
              <a:rPr lang="en-US" sz="1200" b="1" dirty="0" smtClean="0"/>
              <a:t>multiple causes, not transmitted from person to person</a:t>
            </a:r>
          </a:p>
          <a:p>
            <a:pPr eaLnBrk="1" hangingPunct="1">
              <a:lnSpc>
                <a:spcPct val="90000"/>
              </a:lnSpc>
            </a:pPr>
            <a:r>
              <a:rPr lang="en-US" sz="1200" b="1" dirty="0" smtClean="0"/>
              <a:t>Ex – heart disease, cancer, asthma</a:t>
            </a:r>
          </a:p>
          <a:p>
            <a:pPr marL="0" marR="0" indent="0" algn="l" defTabSz="914400" rtl="0" eaLnBrk="1" fontAlgn="base" latinLnBrk="0" hangingPunct="1">
              <a:lnSpc>
                <a:spcPct val="90000"/>
              </a:lnSpc>
              <a:spcBef>
                <a:spcPct val="30000"/>
              </a:spcBef>
              <a:spcAft>
                <a:spcPct val="0"/>
              </a:spcAft>
              <a:buClrTx/>
              <a:buSzTx/>
              <a:buFontTx/>
              <a:buNone/>
              <a:tabLst/>
              <a:defRPr/>
            </a:pPr>
            <a:r>
              <a:rPr lang="en-US" sz="1200" b="1" dirty="0" err="1" smtClean="0"/>
              <a:t>Transmissable</a:t>
            </a:r>
            <a:r>
              <a:rPr lang="en-US" sz="1200" b="1" dirty="0" smtClean="0"/>
              <a:t> - caused by a living organism like a bacteria, virus, protozoa, can be spread from person to person - </a:t>
            </a:r>
            <a:r>
              <a:rPr lang="en-US" sz="1200" dirty="0" smtClean="0"/>
              <a:t>(spread by air, water, food, body fluids, vectors (insects)</a:t>
            </a:r>
          </a:p>
          <a:p>
            <a:pPr marL="0" marR="0" indent="0" algn="l" defTabSz="914400" rtl="0" eaLnBrk="1" fontAlgn="base" latinLnBrk="0" hangingPunct="1">
              <a:lnSpc>
                <a:spcPct val="90000"/>
              </a:lnSpc>
              <a:spcBef>
                <a:spcPct val="30000"/>
              </a:spcBef>
              <a:spcAft>
                <a:spcPct val="0"/>
              </a:spcAft>
              <a:buClrTx/>
              <a:buSzTx/>
              <a:buFontTx/>
              <a:buNone/>
              <a:tabLst/>
              <a:defRPr/>
            </a:pPr>
            <a:endParaRPr lang="en-US" sz="1200" b="1" dirty="0" smtClean="0"/>
          </a:p>
          <a:p>
            <a:pPr eaLnBrk="1" hangingPunct="1">
              <a:lnSpc>
                <a:spcPct val="90000"/>
              </a:lnSpc>
            </a:pPr>
            <a:endParaRPr lang="en-US" sz="1200" b="1" dirty="0" smtClean="0"/>
          </a:p>
          <a:p>
            <a:endParaRPr lang="en-US" dirty="0"/>
          </a:p>
        </p:txBody>
      </p:sp>
      <p:sp>
        <p:nvSpPr>
          <p:cNvPr id="4" name="Slide Number Placeholder 3"/>
          <p:cNvSpPr>
            <a:spLocks noGrp="1"/>
          </p:cNvSpPr>
          <p:nvPr>
            <p:ph type="sldNum" sz="quarter" idx="10"/>
          </p:nvPr>
        </p:nvSpPr>
        <p:spPr/>
        <p:txBody>
          <a:bodyPr/>
          <a:lstStyle/>
          <a:p>
            <a:pPr>
              <a:defRPr/>
            </a:pPr>
            <a:fld id="{8E3082BD-543F-49CB-A786-B6551DDBEDF0}" type="slidenum">
              <a:rPr lang="en-US" smtClean="0"/>
              <a:pPr>
                <a:defRPr/>
              </a:pPr>
              <a:t>24</a:t>
            </a:fld>
            <a:endParaRPr lang="en-US"/>
          </a:p>
        </p:txBody>
      </p:sp>
    </p:spTree>
    <p:extLst>
      <p:ext uri="{BB962C8B-B14F-4D97-AF65-F5344CB8AC3E}">
        <p14:creationId xmlns:p14="http://schemas.microsoft.com/office/powerpoint/2010/main" val="808740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bwMode="auto">
          <a:xfrm>
            <a:off x="1130300" y="692150"/>
            <a:ext cx="4597400" cy="3449638"/>
          </a:xfrm>
          <a:prstGeom prst="rect">
            <a:avLst/>
          </a:prstGeom>
          <a:solidFill>
            <a:srgbClr val="FFFFFF"/>
          </a:solidFill>
          <a:ln>
            <a:solidFill>
              <a:srgbClr val="000000"/>
            </a:solidFill>
            <a:miter lim="800000"/>
            <a:headEnd/>
            <a:tailEnd/>
          </a:ln>
        </p:spPr>
      </p:sp>
      <p:sp>
        <p:nvSpPr>
          <p:cNvPr id="212995" name="Rectangle 3"/>
          <p:cNvSpPr>
            <a:spLocks noGrp="1" noChangeArrowheads="1"/>
          </p:cNvSpPr>
          <p:nvPr>
            <p:ph type="body" idx="1"/>
          </p:nvPr>
        </p:nvSpPr>
        <p:spPr bwMode="auto">
          <a:xfrm>
            <a:off x="912814" y="4369793"/>
            <a:ext cx="5032375" cy="4138207"/>
          </a:xfrm>
          <a:prstGeom prst="rect">
            <a:avLst/>
          </a:prstGeom>
          <a:solidFill>
            <a:srgbClr val="FFFFFF"/>
          </a:solidFill>
          <a:ln>
            <a:solidFill>
              <a:srgbClr val="000000"/>
            </a:solidFill>
            <a:miter lim="800000"/>
            <a:headEnd/>
            <a:tailEnd/>
          </a:ln>
        </p:spPr>
        <p:txBody>
          <a:bodyPr lIns="91426" tIns="45714" rIns="91426" bIns="45714">
            <a:prstTxWarp prst="textNoShape">
              <a:avLst/>
            </a:prstTxWarp>
          </a:bodyPr>
          <a:lstStyle/>
          <a:p>
            <a:r>
              <a:rPr lang="en-US" b="1" dirty="0" smtClean="0">
                <a:solidFill>
                  <a:srgbClr val="000000"/>
                </a:solidFill>
                <a:ea typeface="ＭＳ Ｐゴシック" charset="-128"/>
              </a:rPr>
              <a:t>Figure 17-4: </a:t>
            </a:r>
            <a:r>
              <a:rPr lang="en-US" sz="1200" b="1" kern="1200" baseline="0" dirty="0" smtClean="0">
                <a:solidFill>
                  <a:schemeClr val="tx1"/>
                </a:solidFill>
                <a:ea typeface="ＭＳ Ｐゴシック" pitchFamily="1" charset="-128"/>
                <a:cs typeface="ＭＳ Ｐゴシック" charset="-128"/>
              </a:rPr>
              <a:t>Global outlook</a:t>
            </a:r>
            <a:r>
              <a:rPr lang="en-US" sz="1200" kern="1200" baseline="0" dirty="0" smtClean="0">
                <a:solidFill>
                  <a:schemeClr val="tx1"/>
                </a:solidFill>
                <a:ea typeface="ＭＳ Ｐゴシック" pitchFamily="1" charset="-128"/>
                <a:cs typeface="ＭＳ Ｐゴシック" charset="-128"/>
              </a:rPr>
              <a:t>: The World Health Organization has estimated that the world’s seven deadliest infectious diseases killed about 10 million people per year—most of them poor people in less-developed countries (Concept 17-2). This averages about 27,400 mostly preventable deaths every day. </a:t>
            </a:r>
            <a:r>
              <a:rPr lang="en-US" sz="1200" b="1" kern="1200" baseline="0" dirty="0" smtClean="0">
                <a:solidFill>
                  <a:schemeClr val="tx1"/>
                </a:solidFill>
                <a:ea typeface="ＭＳ Ｐゴシック" pitchFamily="1" charset="-128"/>
                <a:cs typeface="ＭＳ Ｐゴシック" charset="-128"/>
              </a:rPr>
              <a:t>Question:</a:t>
            </a:r>
            <a:r>
              <a:rPr lang="en-US" sz="1200" kern="1200" baseline="0" dirty="0" smtClean="0">
                <a:solidFill>
                  <a:schemeClr val="tx1"/>
                </a:solidFill>
                <a:ea typeface="ＭＳ Ｐゴシック" pitchFamily="1" charset="-128"/>
                <a:cs typeface="ＭＳ Ｐゴシック" charset="-128"/>
              </a:rPr>
              <a:t> How many people, on average, die prematurely from these diseases every hour?</a:t>
            </a:r>
            <a:endParaRPr lang="el-GR" b="1" dirty="0">
              <a:solidFill>
                <a:srgbClr val="000000"/>
              </a:solidFill>
              <a:ea typeface="ＭＳ Ｐゴシック" charset="-128"/>
            </a:endParaRPr>
          </a:p>
        </p:txBody>
      </p:sp>
    </p:spTree>
    <p:extLst>
      <p:ext uri="{BB962C8B-B14F-4D97-AF65-F5344CB8AC3E}">
        <p14:creationId xmlns:p14="http://schemas.microsoft.com/office/powerpoint/2010/main" val="223461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17</a:t>
            </a:r>
            <a:r>
              <a:rPr lang="en-US" b="1" noProof="1" smtClean="0">
                <a:solidFill>
                  <a:srgbClr val="221E1F"/>
                </a:solidFill>
                <a:ea typeface="ＭＳ Ｐゴシック" charset="-128"/>
              </a:rPr>
              <a:t>-</a:t>
            </a:r>
            <a:r>
              <a:rPr b="1" noProof="1" smtClean="0">
                <a:solidFill>
                  <a:srgbClr val="221E1F"/>
                </a:solidFill>
                <a:ea typeface="ＭＳ Ｐゴシック" charset="-128"/>
              </a:rPr>
              <a:t>5</a:t>
            </a:r>
            <a:r>
              <a:rPr b="1" noProof="1">
                <a:solidFill>
                  <a:srgbClr val="221E1F"/>
                </a:solidFill>
                <a:ea typeface="ＭＳ Ｐゴシック" charset="-128"/>
              </a:rPr>
              <a:t>:</a:t>
            </a:r>
            <a:r>
              <a:rPr noProof="1">
                <a:solidFill>
                  <a:srgbClr val="221E1F"/>
                </a:solidFill>
                <a:ea typeface="ＭＳ Ｐゴシック" charset="-128"/>
              </a:rPr>
              <a:t> The colorized red areas in this chest X-ray show where TB bacteria have destroyed lung tissue.</a:t>
            </a:r>
          </a:p>
        </p:txBody>
      </p:sp>
      <p:sp>
        <p:nvSpPr>
          <p:cNvPr id="91140" name="Slide Number Placeholder 3"/>
          <p:cNvSpPr>
            <a:spLocks noGrp="1"/>
          </p:cNvSpPr>
          <p:nvPr>
            <p:ph type="sldNum" sz="quarter" idx="5"/>
          </p:nvPr>
        </p:nvSpPr>
        <p:spPr>
          <a:noFill/>
        </p:spPr>
        <p:txBody>
          <a:bodyPr/>
          <a:lstStyle/>
          <a:p>
            <a:fld id="{C13BC8E6-5D1E-5747-9A2F-F4FDA1659DB6}" type="slidenum">
              <a:rPr lang="en-US"/>
              <a:pPr/>
              <a:t>26</a:t>
            </a:fld>
            <a:endParaRPr lang="en-US" dirty="0"/>
          </a:p>
        </p:txBody>
      </p:sp>
    </p:spTree>
    <p:extLst>
      <p:ext uri="{BB962C8B-B14F-4D97-AF65-F5344CB8AC3E}">
        <p14:creationId xmlns:p14="http://schemas.microsoft.com/office/powerpoint/2010/main" val="7615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b="1" noProof="1">
                <a:solidFill>
                  <a:srgbClr val="000000"/>
                </a:solidFill>
                <a:ea typeface="ＭＳ Ｐゴシック" charset="-128"/>
              </a:rPr>
              <a:t>Figure </a:t>
            </a:r>
            <a:r>
              <a:rPr b="1" noProof="1" smtClean="0">
                <a:solidFill>
                  <a:srgbClr val="000000"/>
                </a:solidFill>
                <a:ea typeface="ＭＳ Ｐゴシック" charset="-128"/>
              </a:rPr>
              <a:t>17</a:t>
            </a:r>
            <a:r>
              <a:rPr lang="en-US" b="1" noProof="1" smtClean="0">
                <a:solidFill>
                  <a:srgbClr val="000000"/>
                </a:solidFill>
                <a:ea typeface="ＭＳ Ｐゴシック" charset="-128"/>
              </a:rPr>
              <a:t>-8</a:t>
            </a:r>
            <a:r>
              <a:rPr b="1" noProof="1" smtClean="0">
                <a:solidFill>
                  <a:srgbClr val="000000"/>
                </a:solidFill>
                <a:ea typeface="ＭＳ Ｐゴシック" charset="-128"/>
              </a:rPr>
              <a:t>:</a:t>
            </a:r>
            <a:r>
              <a:rPr noProof="1" smtClean="0">
                <a:solidFill>
                  <a:srgbClr val="000000"/>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This baby in Senegal, Africa, is sleeping under an insecticide-treated mosquito net to reduce the risk of being bitten by malaria-carrying mosquitoes.</a:t>
            </a:r>
            <a:endParaRPr b="1" noProof="1">
              <a:solidFill>
                <a:srgbClr val="000000"/>
              </a:solidFill>
              <a:latin typeface="FrutigerLTStd-Light" charset="0"/>
              <a:ea typeface="ＭＳ Ｐゴシック" charset="-128"/>
            </a:endParaRPr>
          </a:p>
        </p:txBody>
      </p:sp>
      <p:sp>
        <p:nvSpPr>
          <p:cNvPr id="99332" name="Slide Number Placeholder 3"/>
          <p:cNvSpPr>
            <a:spLocks noGrp="1"/>
          </p:cNvSpPr>
          <p:nvPr>
            <p:ph type="sldNum" sz="quarter" idx="5"/>
          </p:nvPr>
        </p:nvSpPr>
        <p:spPr>
          <a:noFill/>
        </p:spPr>
        <p:txBody>
          <a:bodyPr/>
          <a:lstStyle/>
          <a:p>
            <a:fld id="{10350CD7-B025-C24A-B659-6D0FEBF8A2F4}" type="slidenum">
              <a:rPr lang="en-US"/>
              <a:pPr/>
              <a:t>27</a:t>
            </a:fld>
            <a:endParaRPr lang="en-US" dirty="0"/>
          </a:p>
        </p:txBody>
      </p:sp>
    </p:spTree>
    <p:extLst>
      <p:ext uri="{BB962C8B-B14F-4D97-AF65-F5344CB8AC3E}">
        <p14:creationId xmlns:p14="http://schemas.microsoft.com/office/powerpoint/2010/main" val="372360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b="1" noProof="1">
                <a:solidFill>
                  <a:srgbClr val="00FF00"/>
                </a:solidFill>
                <a:ea typeface="ＭＳ Ｐゴシック" charset="-128"/>
              </a:rPr>
              <a:t>Figure </a:t>
            </a:r>
            <a:r>
              <a:rPr b="1" noProof="1" smtClean="0">
                <a:solidFill>
                  <a:srgbClr val="00FF00"/>
                </a:solidFill>
                <a:ea typeface="ＭＳ Ｐゴシック" charset="-128"/>
              </a:rPr>
              <a:t>17</a:t>
            </a:r>
            <a:r>
              <a:rPr lang="en-US" b="1" noProof="1" smtClean="0">
                <a:solidFill>
                  <a:srgbClr val="00FF00"/>
                </a:solidFill>
                <a:ea typeface="ＭＳ Ｐゴシック" charset="-128"/>
              </a:rPr>
              <a:t>-16</a:t>
            </a:r>
            <a:r>
              <a:rPr b="1" noProof="1" smtClean="0">
                <a:solidFill>
                  <a:srgbClr val="00FF00"/>
                </a:solidFill>
                <a:ea typeface="ＭＳ Ｐゴシック" charset="-128"/>
              </a:rPr>
              <a:t>:</a:t>
            </a:r>
            <a:r>
              <a:rPr noProof="1" smtClean="0">
                <a:solidFill>
                  <a:srgbClr val="00FF00"/>
                </a:solidFill>
                <a:ea typeface="ＭＳ Ｐゴシック" charset="-128"/>
              </a:rPr>
              <a:t> </a:t>
            </a:r>
            <a:r>
              <a:rPr lang="en-US" b="1" dirty="0" smtClean="0">
                <a:solidFill>
                  <a:srgbClr val="00FF00"/>
                </a:solidFill>
                <a:ea typeface="ＭＳ Ｐゴシック" charset="-128"/>
              </a:rPr>
              <a:t>Toxicology</a:t>
            </a:r>
            <a:r>
              <a:rPr b="1" noProof="1" smtClean="0">
                <a:solidFill>
                  <a:srgbClr val="00FF00"/>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Estimating human exposure to chemicals and measuring the effects of that exposure are very difficult because of the many and often poorly understood variables involved. Question: What are three of these factors that might make you more vulnerable to the harmful effects of chemicals?</a:t>
            </a:r>
            <a:endParaRPr noProof="1">
              <a:solidFill>
                <a:srgbClr val="000000"/>
              </a:solidFill>
              <a:ea typeface="ＭＳ Ｐゴシック" charset="-128"/>
            </a:endParaRPr>
          </a:p>
        </p:txBody>
      </p:sp>
      <p:sp>
        <p:nvSpPr>
          <p:cNvPr id="114692" name="Slide Number Placeholder 3"/>
          <p:cNvSpPr>
            <a:spLocks noGrp="1"/>
          </p:cNvSpPr>
          <p:nvPr>
            <p:ph type="sldNum" sz="quarter" idx="5"/>
          </p:nvPr>
        </p:nvSpPr>
        <p:spPr>
          <a:noFill/>
        </p:spPr>
        <p:txBody>
          <a:bodyPr/>
          <a:lstStyle/>
          <a:p>
            <a:fld id="{CEE21EC4-9C3D-9A44-8D7D-25917FD4F492}" type="slidenum">
              <a:rPr lang="en-US"/>
              <a:pPr/>
              <a:t>7</a:t>
            </a:fld>
            <a:endParaRPr lang="en-US" dirty="0"/>
          </a:p>
        </p:txBody>
      </p:sp>
    </p:spTree>
    <p:extLst>
      <p:ext uri="{BB962C8B-B14F-4D97-AF65-F5344CB8AC3E}">
        <p14:creationId xmlns:p14="http://schemas.microsoft.com/office/powerpoint/2010/main" val="196874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17-20: </a:t>
            </a:r>
            <a:r>
              <a:rPr lang="en-US" sz="1200" kern="1200" baseline="0" dirty="0" smtClean="0">
                <a:solidFill>
                  <a:schemeClr val="tx1"/>
                </a:solidFill>
                <a:ea typeface="ＭＳ Ｐゴシック" pitchFamily="1" charset="-128"/>
                <a:cs typeface="ＭＳ Ｐゴシック" charset="-128"/>
              </a:rPr>
              <a:t>Global outlook: Scientists have estimated the number of deaths per year in the world from various causes. Numbers in parentheses represent these death tolls in terms of numbers of fully loaded 200-passenger jet airplanes crashing every day of the year with no survivors. Question: Which three of these causes are the most threatening to you?</a:t>
            </a:r>
            <a:endParaRPr lang="en-US" b="1" dirty="0"/>
          </a:p>
        </p:txBody>
      </p:sp>
      <p:sp>
        <p:nvSpPr>
          <p:cNvPr id="4" name="Slide Number Placeholder 3"/>
          <p:cNvSpPr>
            <a:spLocks noGrp="1"/>
          </p:cNvSpPr>
          <p:nvPr>
            <p:ph type="sldNum" sz="quarter" idx="10"/>
          </p:nvPr>
        </p:nvSpPr>
        <p:spPr/>
        <p:txBody>
          <a:bodyPr/>
          <a:lstStyle/>
          <a:p>
            <a:fld id="{131C3195-B83E-434C-BD76-98F9B21D7A3C}" type="slidenum">
              <a:rPr lang="en-US" smtClean="0"/>
              <a:pPr/>
              <a:t>9</a:t>
            </a:fld>
            <a:endParaRPr lang="en-US" dirty="0"/>
          </a:p>
        </p:txBody>
      </p:sp>
    </p:spTree>
    <p:extLst>
      <p:ext uri="{BB962C8B-B14F-4D97-AF65-F5344CB8AC3E}">
        <p14:creationId xmlns:p14="http://schemas.microsoft.com/office/powerpoint/2010/main" val="239932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17-21: </a:t>
            </a:r>
            <a:r>
              <a:rPr lang="en-US" sz="1200" kern="1200" baseline="0" dirty="0" smtClean="0">
                <a:solidFill>
                  <a:schemeClr val="tx1"/>
                </a:solidFill>
                <a:ea typeface="ＭＳ Ｐゴシック" pitchFamily="1" charset="-128"/>
                <a:cs typeface="ＭＳ Ｐゴシック" charset="-128"/>
              </a:rPr>
              <a:t>These are some of the harmful effects that result from living in poverty. Questions: Which two of these effects would be the most harmful for you? Why?</a:t>
            </a:r>
            <a:endParaRPr lang="en-US" b="1" dirty="0"/>
          </a:p>
        </p:txBody>
      </p:sp>
      <p:sp>
        <p:nvSpPr>
          <p:cNvPr id="4" name="Slide Number Placeholder 3"/>
          <p:cNvSpPr>
            <a:spLocks noGrp="1"/>
          </p:cNvSpPr>
          <p:nvPr>
            <p:ph type="sldNum" sz="quarter" idx="10"/>
          </p:nvPr>
        </p:nvSpPr>
        <p:spPr/>
        <p:txBody>
          <a:bodyPr/>
          <a:lstStyle/>
          <a:p>
            <a:fld id="{131C3195-B83E-434C-BD76-98F9B21D7A3C}" type="slidenum">
              <a:rPr lang="en-US" smtClean="0"/>
              <a:pPr/>
              <a:t>10</a:t>
            </a:fld>
            <a:endParaRPr lang="en-US" dirty="0"/>
          </a:p>
        </p:txBody>
      </p:sp>
    </p:spTree>
    <p:extLst>
      <p:ext uri="{BB962C8B-B14F-4D97-AF65-F5344CB8AC3E}">
        <p14:creationId xmlns:p14="http://schemas.microsoft.com/office/powerpoint/2010/main" val="2024453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1)Dose – amount</a:t>
            </a:r>
            <a:r>
              <a:rPr lang="en-US" baseline="0" dirty="0" smtClean="0"/>
              <a:t> person ingested – first thing poison control asks</a:t>
            </a:r>
          </a:p>
          <a:p>
            <a:r>
              <a:rPr lang="en-US" baseline="0" dirty="0" smtClean="0"/>
              <a:t>2)Frequency of exposure – Ex – How much exposure to asbestos</a:t>
            </a:r>
          </a:p>
          <a:p>
            <a:r>
              <a:rPr lang="en-US" baseline="0" dirty="0" smtClean="0"/>
              <a:t>3)Victim – child or adult</a:t>
            </a:r>
          </a:p>
          <a:p>
            <a:r>
              <a:rPr lang="en-US" baseline="0" dirty="0" smtClean="0"/>
              <a:t>4)Body’s defense – how well can our lungs, liver, and kidney work</a:t>
            </a:r>
          </a:p>
          <a:p>
            <a:r>
              <a:rPr lang="en-US" baseline="0" dirty="0" smtClean="0"/>
              <a:t>5)Genetic makeup – each individual </a:t>
            </a:r>
            <a:r>
              <a:rPr lang="en-US" baseline="0" dirty="0" err="1" smtClean="0"/>
              <a:t>sensitiity</a:t>
            </a:r>
            <a:r>
              <a:rPr lang="en-US" baseline="0" dirty="0" smtClean="0"/>
              <a:t> different</a:t>
            </a:r>
          </a:p>
        </p:txBody>
      </p:sp>
      <p:sp>
        <p:nvSpPr>
          <p:cNvPr id="4" name="Slide Number Placeholder 3"/>
          <p:cNvSpPr>
            <a:spLocks noGrp="1"/>
          </p:cNvSpPr>
          <p:nvPr>
            <p:ph type="sldNum" sz="quarter" idx="10"/>
          </p:nvPr>
        </p:nvSpPr>
        <p:spPr/>
        <p:txBody>
          <a:bodyPr/>
          <a:lstStyle/>
          <a:p>
            <a:pPr>
              <a:defRPr/>
            </a:pPr>
            <a:fld id="{8E3082BD-543F-49CB-A786-B6551DDBEDF0}" type="slidenum">
              <a:rPr lang="en-US" smtClean="0"/>
              <a:pPr>
                <a:defRPr/>
              </a:pPr>
              <a:t>11</a:t>
            </a:fld>
            <a:endParaRPr lang="en-US"/>
          </a:p>
        </p:txBody>
      </p:sp>
    </p:spTree>
    <p:extLst>
      <p:ext uri="{BB962C8B-B14F-4D97-AF65-F5344CB8AC3E}">
        <p14:creationId xmlns:p14="http://schemas.microsoft.com/office/powerpoint/2010/main" val="1399937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Toxicity is usually measured by the LD50: the amount needed to kill half the creatures (usually mice) to whom a poison is given. Amusingly, the worst found so far is the bacterial protein botulin – Botox. Based on mice, its LD50 when injected into humans is less than 0.1 micrograms. For poisons from animals, batrachotoxin is often mentioned. Various estimates of its equivalent LD50 give somewhat under 100 micrograms: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910985-5C15-4AA0-9E82-A597F3FDAECE}" type="slidenum">
              <a:rPr lang="en-US" smtClean="0"/>
              <a:pPr eaLnBrk="1" hangingPunct="1"/>
              <a:t>14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1200" dirty="0" smtClean="0"/>
              <a:t>toxic, ignitable, corrosive, reactive </a:t>
            </a:r>
          </a:p>
          <a:p>
            <a:pPr eaLnBrk="1" hangingPunct="1">
              <a:lnSpc>
                <a:spcPct val="80000"/>
              </a:lnSpc>
            </a:pPr>
            <a:r>
              <a:rPr lang="en-US" sz="1200" dirty="0" smtClean="0"/>
              <a:t>T-solvents, pesticides, paint strippers</a:t>
            </a:r>
          </a:p>
          <a:p>
            <a:pPr eaLnBrk="1" hangingPunct="1">
              <a:lnSpc>
                <a:spcPct val="80000"/>
              </a:lnSpc>
            </a:pPr>
            <a:r>
              <a:rPr lang="en-US" sz="1200" dirty="0" smtClean="0"/>
              <a:t>I-gasoline, paints, solvents)</a:t>
            </a:r>
          </a:p>
          <a:p>
            <a:pPr eaLnBrk="1" hangingPunct="1">
              <a:lnSpc>
                <a:spcPct val="80000"/>
              </a:lnSpc>
            </a:pPr>
            <a:r>
              <a:rPr lang="en-US" sz="1200" dirty="0" smtClean="0"/>
              <a:t>C-industrial cleaning agents and oven, drain cleaners</a:t>
            </a:r>
          </a:p>
          <a:p>
            <a:pPr eaLnBrk="1" hangingPunct="1">
              <a:lnSpc>
                <a:spcPct val="80000"/>
              </a:lnSpc>
            </a:pPr>
            <a:r>
              <a:rPr lang="en-US" sz="1200" dirty="0" smtClean="0"/>
              <a:t>R-acids, bases, ammonia, chlorine bleach</a:t>
            </a:r>
            <a:endParaRPr lang="en-US" sz="1200" b="1" dirty="0" smtClean="0"/>
          </a:p>
          <a:p>
            <a:pPr eaLnBrk="1" hangingPunct="1"/>
            <a:endParaRPr 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16BA21-EDD2-4824-8BF1-6EF6F4B6FFAF}" type="slidenum">
              <a:rPr lang="en-US" smtClean="0"/>
              <a:pPr eaLnBrk="1" hangingPunct="1"/>
              <a:t>16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 oil pipes, paint and gasoline, batteries, causes brain damage and kidney problems</a:t>
            </a:r>
          </a:p>
          <a:p>
            <a:r>
              <a:rPr lang="en-US" dirty="0" smtClean="0"/>
              <a:t>Mercury</a:t>
            </a:r>
            <a:r>
              <a:rPr lang="en-US" baseline="0" dirty="0" smtClean="0"/>
              <a:t> – coal burning, same as lead</a:t>
            </a:r>
          </a:p>
          <a:p>
            <a:r>
              <a:rPr lang="en-US" baseline="0" dirty="0" smtClean="0"/>
              <a:t>Dioxins – burning of waste and industrial processes – causes cancer, disrupts reproductive and endocrine and immune</a:t>
            </a:r>
          </a:p>
          <a:p>
            <a:r>
              <a:rPr lang="en-US" baseline="0" dirty="0" smtClean="0"/>
              <a:t>Asbestos – insulation in old buildings – lung cancer and mesothelioma</a:t>
            </a:r>
          </a:p>
          <a:p>
            <a:r>
              <a:rPr lang="en-US" baseline="0" dirty="0" smtClean="0"/>
              <a:t>PCB – industrial chemical &amp; now banned but persists a long time, neurotoxin</a:t>
            </a:r>
          </a:p>
          <a:p>
            <a:r>
              <a:rPr lang="en-US" baseline="0" dirty="0" err="1" smtClean="0"/>
              <a:t>Biophenol</a:t>
            </a:r>
            <a:r>
              <a:rPr lang="en-US" baseline="0" dirty="0" smtClean="0"/>
              <a:t>-A – found in plastics, receipt tape – endocrine disruptor</a:t>
            </a:r>
          </a:p>
          <a:p>
            <a:r>
              <a:rPr lang="en-US" baseline="0" dirty="0" err="1" smtClean="0"/>
              <a:t>Aldicarb</a:t>
            </a:r>
            <a:r>
              <a:rPr lang="en-US" baseline="0" dirty="0" smtClean="0"/>
              <a:t> – pesticide, possible teratogen</a:t>
            </a:r>
          </a:p>
          <a:p>
            <a:r>
              <a:rPr lang="en-US" baseline="0" dirty="0" smtClean="0"/>
              <a:t>Atrazine – herbicide – endocrine disruptor, causes amphibians to become </a:t>
            </a:r>
            <a:r>
              <a:rPr lang="en-US" baseline="0" dirty="0" err="1" smtClean="0"/>
              <a:t>hermoprodites</a:t>
            </a:r>
            <a:r>
              <a:rPr lang="en-US" baseline="0" dirty="0" smtClean="0"/>
              <a:t> or sexually impaired</a:t>
            </a:r>
            <a:endParaRPr lang="en-US" dirty="0"/>
          </a:p>
        </p:txBody>
      </p:sp>
      <p:sp>
        <p:nvSpPr>
          <p:cNvPr id="4" name="Slide Number Placeholder 3"/>
          <p:cNvSpPr>
            <a:spLocks noGrp="1"/>
          </p:cNvSpPr>
          <p:nvPr>
            <p:ph type="sldNum" sz="quarter" idx="10"/>
          </p:nvPr>
        </p:nvSpPr>
        <p:spPr/>
        <p:txBody>
          <a:bodyPr/>
          <a:lstStyle/>
          <a:p>
            <a:pPr>
              <a:defRPr/>
            </a:pPr>
            <a:fld id="{8E3082BD-543F-49CB-A786-B6551DDBEDF0}" type="slidenum">
              <a:rPr lang="en-US" smtClean="0"/>
              <a:pPr>
                <a:defRPr/>
              </a:pPr>
              <a:t>17</a:t>
            </a:fld>
            <a:endParaRPr lang="en-US"/>
          </a:p>
        </p:txBody>
      </p:sp>
    </p:spTree>
    <p:extLst>
      <p:ext uri="{BB962C8B-B14F-4D97-AF65-F5344CB8AC3E}">
        <p14:creationId xmlns:p14="http://schemas.microsoft.com/office/powerpoint/2010/main" val="72961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Mutagens – cause mutations in cells</a:t>
            </a:r>
          </a:p>
          <a:p>
            <a:pPr eaLnBrk="1" hangingPunct="1"/>
            <a:r>
              <a:rPr lang="en-US" dirty="0" smtClean="0"/>
              <a:t>Teratogens – birth defects</a:t>
            </a:r>
          </a:p>
          <a:p>
            <a:pPr eaLnBrk="1" hangingPunct="1"/>
            <a:r>
              <a:rPr lang="en-US" dirty="0" smtClean="0"/>
              <a:t>Carcinogens – cause growth of malignant tumors, cells multiply uncontrollably</a:t>
            </a:r>
          </a:p>
          <a:p>
            <a:endParaRPr lang="en-US" dirty="0"/>
          </a:p>
        </p:txBody>
      </p:sp>
      <p:sp>
        <p:nvSpPr>
          <p:cNvPr id="4" name="Slide Number Placeholder 3"/>
          <p:cNvSpPr>
            <a:spLocks noGrp="1"/>
          </p:cNvSpPr>
          <p:nvPr>
            <p:ph type="sldNum" sz="quarter" idx="10"/>
          </p:nvPr>
        </p:nvSpPr>
        <p:spPr/>
        <p:txBody>
          <a:bodyPr/>
          <a:lstStyle/>
          <a:p>
            <a:pPr>
              <a:defRPr/>
            </a:pPr>
            <a:fld id="{8E3082BD-543F-49CB-A786-B6551DDBEDF0}" type="slidenum">
              <a:rPr lang="en-US" smtClean="0"/>
              <a:pPr>
                <a:defRPr/>
              </a:pPr>
              <a:t>18</a:t>
            </a:fld>
            <a:endParaRPr lang="en-US"/>
          </a:p>
        </p:txBody>
      </p:sp>
    </p:spTree>
    <p:extLst>
      <p:ext uri="{BB962C8B-B14F-4D97-AF65-F5344CB8AC3E}">
        <p14:creationId xmlns:p14="http://schemas.microsoft.com/office/powerpoint/2010/main" val="165685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19FF1D-476A-47A9-8481-08573A06F12B}" type="slidenum">
              <a:rPr lang="en-US"/>
              <a:pPr>
                <a:defRPr/>
              </a:pPr>
              <a:t>‹#›</a:t>
            </a:fld>
            <a:endParaRPr lang="en-US"/>
          </a:p>
        </p:txBody>
      </p:sp>
    </p:spTree>
    <p:extLst>
      <p:ext uri="{BB962C8B-B14F-4D97-AF65-F5344CB8AC3E}">
        <p14:creationId xmlns:p14="http://schemas.microsoft.com/office/powerpoint/2010/main" val="131613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4A4D0D-B06D-4DEE-A826-6C7BD859B7FA}" type="slidenum">
              <a:rPr lang="en-US"/>
              <a:pPr>
                <a:defRPr/>
              </a:pPr>
              <a:t>‹#›</a:t>
            </a:fld>
            <a:endParaRPr lang="en-US"/>
          </a:p>
        </p:txBody>
      </p:sp>
    </p:spTree>
    <p:extLst>
      <p:ext uri="{BB962C8B-B14F-4D97-AF65-F5344CB8AC3E}">
        <p14:creationId xmlns:p14="http://schemas.microsoft.com/office/powerpoint/2010/main" val="167038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615782-D46B-4C66-9621-7D159F40E78F}" type="slidenum">
              <a:rPr lang="en-US"/>
              <a:pPr>
                <a:defRPr/>
              </a:pPr>
              <a:t>‹#›</a:t>
            </a:fld>
            <a:endParaRPr lang="en-US"/>
          </a:p>
        </p:txBody>
      </p:sp>
    </p:spTree>
    <p:extLst>
      <p:ext uri="{BB962C8B-B14F-4D97-AF65-F5344CB8AC3E}">
        <p14:creationId xmlns:p14="http://schemas.microsoft.com/office/powerpoint/2010/main" val="3148866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E09162-C37D-4CA0-BA2F-3D8A9DB1329D}" type="slidenum">
              <a:rPr lang="en-US"/>
              <a:pPr>
                <a:defRPr/>
              </a:pPr>
              <a:t>‹#›</a:t>
            </a:fld>
            <a:endParaRPr lang="en-US"/>
          </a:p>
        </p:txBody>
      </p:sp>
    </p:spTree>
    <p:extLst>
      <p:ext uri="{BB962C8B-B14F-4D97-AF65-F5344CB8AC3E}">
        <p14:creationId xmlns:p14="http://schemas.microsoft.com/office/powerpoint/2010/main" val="27556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688E03E-8C73-479A-BC1A-CBA4B1DEC7B8}" type="slidenum">
              <a:rPr lang="en-US"/>
              <a:pPr>
                <a:defRPr/>
              </a:pPr>
              <a:t>‹#›</a:t>
            </a:fld>
            <a:endParaRPr lang="en-US"/>
          </a:p>
        </p:txBody>
      </p:sp>
    </p:spTree>
    <p:extLst>
      <p:ext uri="{BB962C8B-B14F-4D97-AF65-F5344CB8AC3E}">
        <p14:creationId xmlns:p14="http://schemas.microsoft.com/office/powerpoint/2010/main" val="223629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2AE3827-2CDF-4846-9F2A-2ADE187A4259}" type="slidenum">
              <a:rPr lang="en-US"/>
              <a:pPr>
                <a:defRPr/>
              </a:pPr>
              <a:t>‹#›</a:t>
            </a:fld>
            <a:endParaRPr lang="en-US"/>
          </a:p>
        </p:txBody>
      </p:sp>
    </p:spTree>
    <p:extLst>
      <p:ext uri="{BB962C8B-B14F-4D97-AF65-F5344CB8AC3E}">
        <p14:creationId xmlns:p14="http://schemas.microsoft.com/office/powerpoint/2010/main" val="249990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472C58-ADFB-41D8-9101-38A7714FFDAA}" type="slidenum">
              <a:rPr lang="en-US"/>
              <a:pPr>
                <a:defRPr/>
              </a:pPr>
              <a:t>‹#›</a:t>
            </a:fld>
            <a:endParaRPr lang="en-US"/>
          </a:p>
        </p:txBody>
      </p:sp>
    </p:spTree>
    <p:extLst>
      <p:ext uri="{BB962C8B-B14F-4D97-AF65-F5344CB8AC3E}">
        <p14:creationId xmlns:p14="http://schemas.microsoft.com/office/powerpoint/2010/main" val="3013448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0E34B2-5823-4CFA-AD9F-A92BDEAEFEB4}" type="slidenum">
              <a:rPr lang="en-US"/>
              <a:pPr>
                <a:defRPr/>
              </a:pPr>
              <a:t>‹#›</a:t>
            </a:fld>
            <a:endParaRPr lang="en-US"/>
          </a:p>
        </p:txBody>
      </p:sp>
    </p:spTree>
    <p:extLst>
      <p:ext uri="{BB962C8B-B14F-4D97-AF65-F5344CB8AC3E}">
        <p14:creationId xmlns:p14="http://schemas.microsoft.com/office/powerpoint/2010/main" val="71542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17461D-2FCD-4527-BEE0-DB6D2896C7F7}" type="slidenum">
              <a:rPr lang="en-US"/>
              <a:pPr>
                <a:defRPr/>
              </a:pPr>
              <a:t>‹#›</a:t>
            </a:fld>
            <a:endParaRPr lang="en-US"/>
          </a:p>
        </p:txBody>
      </p:sp>
    </p:spTree>
    <p:extLst>
      <p:ext uri="{BB962C8B-B14F-4D97-AF65-F5344CB8AC3E}">
        <p14:creationId xmlns:p14="http://schemas.microsoft.com/office/powerpoint/2010/main" val="114714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1AD392-08C5-4B04-A8E4-182BEA07BA81}" type="slidenum">
              <a:rPr lang="en-US"/>
              <a:pPr>
                <a:defRPr/>
              </a:pPr>
              <a:t>‹#›</a:t>
            </a:fld>
            <a:endParaRPr lang="en-US"/>
          </a:p>
        </p:txBody>
      </p:sp>
    </p:spTree>
    <p:extLst>
      <p:ext uri="{BB962C8B-B14F-4D97-AF65-F5344CB8AC3E}">
        <p14:creationId xmlns:p14="http://schemas.microsoft.com/office/powerpoint/2010/main" val="3701815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1C33DC-815C-4E4A-94B5-2789B13D07B9}" type="slidenum">
              <a:rPr lang="en-US"/>
              <a:pPr>
                <a:defRPr/>
              </a:pPr>
              <a:t>‹#›</a:t>
            </a:fld>
            <a:endParaRPr lang="en-US"/>
          </a:p>
        </p:txBody>
      </p:sp>
    </p:spTree>
    <p:extLst>
      <p:ext uri="{BB962C8B-B14F-4D97-AF65-F5344CB8AC3E}">
        <p14:creationId xmlns:p14="http://schemas.microsoft.com/office/powerpoint/2010/main" val="25367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CA30D70-75ED-4B26-9003-43F1E80A60E0}" type="slidenum">
              <a:rPr lang="en-US"/>
              <a:pPr>
                <a:defRPr/>
              </a:pPr>
              <a:t>‹#›</a:t>
            </a:fld>
            <a:endParaRPr lang="en-US"/>
          </a:p>
        </p:txBody>
      </p:sp>
    </p:spTree>
    <p:extLst>
      <p:ext uri="{BB962C8B-B14F-4D97-AF65-F5344CB8AC3E}">
        <p14:creationId xmlns:p14="http://schemas.microsoft.com/office/powerpoint/2010/main" val="2853038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31B98A-8B2F-4746-B0FC-22827D221859}" type="slidenum">
              <a:rPr lang="en-US"/>
              <a:pPr>
                <a:defRPr/>
              </a:pPr>
              <a:t>‹#›</a:t>
            </a:fld>
            <a:endParaRPr lang="en-US"/>
          </a:p>
        </p:txBody>
      </p:sp>
    </p:spTree>
    <p:extLst>
      <p:ext uri="{BB962C8B-B14F-4D97-AF65-F5344CB8AC3E}">
        <p14:creationId xmlns:p14="http://schemas.microsoft.com/office/powerpoint/2010/main" val="338339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46DF2B-5175-4497-9BBA-2A2BFDBB4C3E}" type="slidenum">
              <a:rPr lang="en-US"/>
              <a:pPr>
                <a:defRPr/>
              </a:pPr>
              <a:t>‹#›</a:t>
            </a:fld>
            <a:endParaRPr lang="en-US"/>
          </a:p>
        </p:txBody>
      </p:sp>
    </p:spTree>
    <p:extLst>
      <p:ext uri="{BB962C8B-B14F-4D97-AF65-F5344CB8AC3E}">
        <p14:creationId xmlns:p14="http://schemas.microsoft.com/office/powerpoint/2010/main" val="2471203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0BB2E02-4462-41F6-A289-F6226F1942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images.google.com/imgres?imgurl=http://www.pharmtox.utoronto.ca/Assets/Toxicology1.jpg&amp;imgrefurl=http://www.pharmtox.utoronto.ca/programs/cpbt.htm&amp;usg=__twQic7vAXS7Exb2d26XOFiN9RTg=&amp;h=393&amp;w=305&amp;sz=122&amp;hl=en&amp;start=1&amp;um=1&amp;itbs=1&amp;tbnid=I5rm6ml7u7UWvM:&amp;tbnh=124&amp;tbnw=96&amp;prev=/images?q=toxicology&amp;um=1&amp;hl=en&amp;sa=N&amp;tbs=isch:1" TargetMode="External"/><Relationship Id="rId7" Type="http://schemas.openxmlformats.org/officeDocument/2006/relationships/hyperlink" Target="http://images.google.com/imgres?imgurl=http://weblogs.wpix.com/news/local/morningnews/blogs/baby0710.jpg&amp;imgrefurl=http://weblogs.wpix.com/news/local/morningnews/blogs/dr_steve/&amp;usg=__nwOt3EuwFXYa-q5BB990J4yqaS0=&amp;h=308&amp;w=470&amp;sz=16&amp;hl=en&amp;start=2&amp;um=1&amp;itbs=1&amp;tbnid=bzgyCp4ez6oNhM:&amp;tbnh=85&amp;tbnw=129&amp;prev=/images?q=baby&amp;um=1&amp;hl=en&amp;tbs=isch:1"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hyperlink" Target="http://images.google.com/imgres?imgurl=http://ptsa.sa.utoronto.ca/assets/rx-side-effects.jpg&amp;imgrefurl=http://ptsa.sa.utoronto.ca/program.html&amp;usg=__UDH4ahP71naaGUvkWX98KHW8mLk=&amp;h=318&amp;w=470&amp;sz=40&amp;hl=en&amp;start=3&amp;um=1&amp;itbs=1&amp;tbnid=vv2W5Sin1_7WQM:&amp;tbnh=87&amp;tbnw=129&amp;prev=/images?q=toxicology&amp;um=1&amp;hl=en&amp;sa=N&amp;tbs=isch:1" TargetMode="External"/><Relationship Id="rId4" Type="http://schemas.openxmlformats.org/officeDocument/2006/relationships/image" Target="../media/image14.jpeg"/><Relationship Id="rId9" Type="http://schemas.openxmlformats.org/officeDocument/2006/relationships/hyperlink" Target="http://storyofstuff.org/electronic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hyperlink" Target="http://www.google.com/url?sa=i&amp;rct=j&amp;q=poison&amp;source=images&amp;cd=&amp;cad=rja&amp;docid=u_8PLBzrb_jGwM&amp;tbnid=fW5sPreoytRtLM:&amp;ved=0CAUQjRw&amp;url=http://www.tampagov.net/dept_fire_rescue_public_education/information_resources/adults/poison.asp&amp;ei=ZShkUbTYEujf0QGAt4CwDQ&amp;bvm=bv.44990110,d.dmQ&amp;psig=AFQjCNHZyQL2ydpnUZD0uMxi_-IvIQHdCA&amp;ust=1365604819997054" TargetMode="External"/><Relationship Id="rId4" Type="http://schemas.openxmlformats.org/officeDocument/2006/relationships/hyperlink" Target="http://worldtop10.net/top-10-deadliest-poisons-in-the-worl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gif"/><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http://www.youtube.com/watch?v=E5P-UoKLxlA" TargetMode="Externa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2.jpeg"/><Relationship Id="rId7"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google.com/url?sa=i&amp;source=images&amp;cd=&amp;cad=rja&amp;uact=8&amp;docid=MZjJVeKOcX5qPM&amp;tbnid=vRr_bQGvq9LpCM&amp;ved=0CAgQjRw&amp;url=http://ritkanlathatotortenelem.blog.hu/2014/01/23/a_bhopali_katasztrofa_1984&amp;ei=XjBEU5arM8KprAfIpICwBA&amp;psig=AFQjCNFM8j9y8VS4Kd-YAEFjTSRKvZHFig&amp;ust=1397064159030823" TargetMode="External"/><Relationship Id="rId5" Type="http://schemas.openxmlformats.org/officeDocument/2006/relationships/image" Target="../media/image43.png"/><Relationship Id="rId4" Type="http://schemas.openxmlformats.org/officeDocument/2006/relationships/hyperlink" Target="http://www.google.com/url?sa=i&amp;rct=j&amp;q=case+study+of+love+canal&amp;source=images&amp;cd=&amp;cad=rja&amp;docid=0kCsOG1e4-DxxM&amp;tbnid=HvROK1HzUWlRRM:&amp;ved=&amp;url=http://arcticcompass.blogspot.com/2009_12_01_archive.html&amp;ei=8HhtUfWOOfej4AP6mICgBg&amp;bvm=bv.45175338,d.dmg&amp;psig=AFQjCNEpJwva-E3naC-vFtGv8pmnigeB4w&amp;ust=1366215281130896" TargetMode="External"/><Relationship Id="rId9" Type="http://schemas.openxmlformats.org/officeDocument/2006/relationships/hyperlink" Target="http://www.nytimes.com/2013/11/25/booming/love-canal-and-its-mixed-legacy.html?_r=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pops.int/documents/pops/default.htm"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7.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eg"/></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14.xml"/><Relationship Id="rId6" Type="http://schemas.openxmlformats.org/officeDocument/2006/relationships/image" Target="../media/image68.jpeg"/><Relationship Id="rId5" Type="http://schemas.openxmlformats.org/officeDocument/2006/relationships/hyperlink" Target="http://images.google.com/imgres?imgurl=http://blog.lib.umn.edu/evans391/architecture/Garbage_landfill.jpg&amp;imgrefurl=http://blog.lib.umn.edu/evans391/architecture/&amp;usg=__kkBZUKTf0zhO3HejucNtqiMnsJ4=&amp;h=340&amp;w=303&amp;sz=25&amp;hl=en&amp;start=3&amp;um=1&amp;itbs=1&amp;tbnid=CVjxOd8_K3wNIM:&amp;tbnh=119&amp;tbnw=106&amp;prev=/images?q=landfills&amp;um=1&amp;hl=en&amp;tbs=isch:1" TargetMode="External"/><Relationship Id="rId4" Type="http://schemas.openxmlformats.org/officeDocument/2006/relationships/hyperlink" Target="http://techalive.mtu.edu/meec/module15/Landfills.ht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4.xml"/><Relationship Id="rId6" Type="http://schemas.openxmlformats.org/officeDocument/2006/relationships/hyperlink" Target="http://storyofstuff.org/bottledwater/" TargetMode="External"/><Relationship Id="rId5" Type="http://schemas.openxmlformats.org/officeDocument/2006/relationships/hyperlink" Target="http://www.youtube.com/watch?v=fwikqijnftQ" TargetMode="External"/><Relationship Id="rId4" Type="http://schemas.openxmlformats.org/officeDocument/2006/relationships/image" Target="../media/image71.jpeg"/></Relationships>
</file>

<file path=ppt/slides/_rels/slide3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images.google.com/imgres?imgurl=http://parsonspr.files.wordpress.com/2009/04/compostlogo21.jpg&amp;imgrefurl=http://parsonspr.wordpress.com/2009/04/27/914/&amp;usg=__fESDL-4MSTjtBGOBrwNCA97QM6U=&amp;h=1304&amp;w=1267&amp;sz=806&amp;hl=en&amp;start=2&amp;um=1&amp;itbs=1&amp;tbnid=Na5Mcxh9uxbbtM:&amp;tbnh=150&amp;tbnw=146&amp;prev=/images?q=composting+garbage&amp;um=1&amp;hl=en&amp;tbs=isch:1" TargetMode="External"/><Relationship Id="rId1" Type="http://schemas.openxmlformats.org/officeDocument/2006/relationships/slideLayout" Target="../slideLayouts/slideLayout13.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3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www.youtube.com/watch?v=fwikqijnftQ" TargetMode="External"/><Relationship Id="rId1" Type="http://schemas.openxmlformats.org/officeDocument/2006/relationships/slideLayout" Target="../slideLayouts/slideLayout12.xml"/><Relationship Id="rId5" Type="http://schemas.openxmlformats.org/officeDocument/2006/relationships/image" Target="../media/image78.jpeg"/><Relationship Id="rId4" Type="http://schemas.openxmlformats.org/officeDocument/2006/relationships/hyperlink" Target="http://images.google.com/imgres?imgurl=http://www.greenpeace.org/raw/image_full/international/photosvideos/photos/polluting-waste-incinerator-ne&amp;imgrefurl=http://m.wildernesscommittee.org/write_wild_waste_incinerators&amp;usg=___pxBOuhCuloCMHv1SYU_FX7TqQM=&amp;h=645&amp;w=430&amp;sz=40&amp;hl=en&amp;start=7&amp;um=1&amp;itbs=1&amp;tbnid=cAhqPLf24RRN1M:&amp;tbnh=137&amp;tbnw=91&amp;prev=/images?q=garbage+incinerators&amp;um=1&amp;hl=en&amp;tbs=isch:1"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com/url?sa=i&amp;rct=j&amp;q=bioremediation&amp;source=images&amp;cd=&amp;cad=rja&amp;docid=a5UEu91HO3aIHM&amp;tbnid=TKYNPQo-daA_BM:&amp;ved=&amp;url=http://www.alken-murray.com/clearflo.htm&amp;ei=E3dtUfyuBYHyrQfJ24CIDA&amp;bvm=bv.45175338,d.bmk&amp;psig=AFQjCNHQbxzOaO4SKdKiaxQaX07qrxejRg&amp;ust=1366214803856706" TargetMode="External"/><Relationship Id="rId2" Type="http://schemas.openxmlformats.org/officeDocument/2006/relationships/image" Target="../media/image79.jpeg"/><Relationship Id="rId1" Type="http://schemas.openxmlformats.org/officeDocument/2006/relationships/slideLayout" Target="../slideLayouts/slideLayout12.xml"/><Relationship Id="rId4" Type="http://schemas.openxmlformats.org/officeDocument/2006/relationships/image" Target="../media/image80.jpeg"/></Relationships>
</file>

<file path=ppt/slides/_rels/slide3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hyperlink" Target="http://images.google.com/imgres?imgurl=http://flgreenliving.com/blog/wp-content/uploads/2008/08/waste-management-logo2.jpg&amp;imgrefurl=http://flgreenliving.com/blog/2008/08/08/waste-management-opens-new-recycling-facility/&amp;usg=__y90BRC1AS-Y37wOOaW1_eLhbhOo=&amp;h=583&amp;w=1500&amp;sz=81&amp;hl=en&amp;start=5&amp;um=1&amp;itbs=1&amp;tbnid=cSleX_OgnupDPM:&amp;tbnh=58&amp;tbnw=150&amp;prev=/images?q=waste+managment&amp;um=1&amp;hl=en&amp;tbs=isch:1" TargetMode="External"/><Relationship Id="rId7" Type="http://schemas.openxmlformats.org/officeDocument/2006/relationships/hyperlink" Target="http://www.google.com/url?sa=i&amp;rct=j&amp;q=Industrial+ecology&amp;source=images&amp;cd=&amp;cad=rja&amp;docid=jQhbv5oS4YWsIM&amp;tbnid=sDo3q2-ih9lu6M:&amp;ved=0CAUQjRw&amp;url=http://www.fhnw.ch/personen/emmanuel-oertle&amp;ei=ZORvUcGECPbH4AP21YGoBA&amp;bvm=bv.45368065,d.dmg&amp;psig=AFQjCNECSFMOi096eVplp4KZdFweHtjQ-A&amp;ust=1366373728879317" TargetMode="External"/><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gif"/><Relationship Id="rId4" Type="http://schemas.openxmlformats.org/officeDocument/2006/relationships/image" Target="../media/image82.jpeg"/></Relationships>
</file>

<file path=ppt/slides/_rels/slide3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http://www.epa.gov/recyclecity/dropoff.htm"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85800"/>
            <a:ext cx="7620000" cy="2914650"/>
          </a:xfrm>
        </p:spPr>
        <p:txBody>
          <a:bodyPr/>
          <a:lstStyle/>
          <a:p>
            <a:pPr eaLnBrk="1" hangingPunct="1"/>
            <a:r>
              <a:rPr lang="en-US" sz="4000" dirty="0" smtClean="0"/>
              <a:t>Risk</a:t>
            </a:r>
            <a:r>
              <a:rPr lang="en-US" sz="4000" smtClean="0"/>
              <a:t/>
            </a:r>
            <a:br>
              <a:rPr lang="en-US" sz="4000" smtClean="0"/>
            </a:br>
            <a:r>
              <a:rPr lang="en-US" sz="4000" smtClean="0"/>
              <a:t>Toxicology</a:t>
            </a:r>
            <a:br>
              <a:rPr lang="en-US" sz="4000" smtClean="0"/>
            </a:br>
            <a:r>
              <a:rPr lang="en-US" sz="4000" smtClean="0"/>
              <a:t>Hazardous Waste</a:t>
            </a:r>
            <a:br>
              <a:rPr lang="en-US" sz="4000" smtClean="0"/>
            </a:br>
            <a:r>
              <a:rPr lang="en-US" sz="4000" smtClean="0"/>
              <a:t>			 </a:t>
            </a:r>
          </a:p>
        </p:txBody>
      </p:sp>
      <p:pic>
        <p:nvPicPr>
          <p:cNvPr id="2051" name="Picture 4" descr="MCDD00731_0000%5b1%5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886200"/>
            <a:ext cx="16271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MCBD05225_0000%5b1%5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4038600"/>
            <a:ext cx="17526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MPj04373340000%5b1%5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962400"/>
            <a:ext cx="16859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7" descr="17p466_f21_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8975" y="804863"/>
            <a:ext cx="4860925"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17-21, p. 466</a:t>
            </a:r>
          </a:p>
        </p:txBody>
      </p:sp>
      <p:sp>
        <p:nvSpPr>
          <p:cNvPr id="5" name="TextBox 2"/>
          <p:cNvSpPr txBox="1">
            <a:spLocks noChangeArrowheads="1"/>
          </p:cNvSpPr>
          <p:nvPr/>
        </p:nvSpPr>
        <p:spPr bwMode="auto">
          <a:xfrm>
            <a:off x="2209800" y="0"/>
            <a:ext cx="1479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Lack of access to </a:t>
            </a:r>
            <a:endParaRPr lang="en-US" sz="1800"/>
          </a:p>
          <a:p>
            <a:pPr eaLnBrk="1" hangingPunct="1"/>
            <a:endParaRPr lang="en-US" sz="1800"/>
          </a:p>
        </p:txBody>
      </p:sp>
      <p:sp>
        <p:nvSpPr>
          <p:cNvPr id="6" name="TextBox 3"/>
          <p:cNvSpPr txBox="1">
            <a:spLocks noChangeArrowheads="1"/>
          </p:cNvSpPr>
          <p:nvPr/>
        </p:nvSpPr>
        <p:spPr bwMode="auto">
          <a:xfrm>
            <a:off x="3814763" y="14288"/>
            <a:ext cx="2932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t>Number of people</a:t>
            </a:r>
            <a:br>
              <a:rPr lang="en-US" sz="1800" b="1"/>
            </a:br>
            <a:r>
              <a:rPr lang="en-US" sz="1800" b="1"/>
              <a:t>(% of world’s population) </a:t>
            </a:r>
            <a:endParaRPr lang="en-US" sz="1800"/>
          </a:p>
        </p:txBody>
      </p:sp>
      <p:sp>
        <p:nvSpPr>
          <p:cNvPr id="7" name="TextBox 4"/>
          <p:cNvSpPr txBox="1">
            <a:spLocks noChangeArrowheads="1"/>
          </p:cNvSpPr>
          <p:nvPr/>
        </p:nvSpPr>
        <p:spPr bwMode="auto">
          <a:xfrm>
            <a:off x="1309688" y="619125"/>
            <a:ext cx="2570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t>Adequate </a:t>
            </a:r>
          </a:p>
          <a:p>
            <a:pPr algn="r" eaLnBrk="1" hangingPunct="1"/>
            <a:r>
              <a:rPr lang="en-US" sz="1800" b="1"/>
              <a:t>sanitation facilities </a:t>
            </a:r>
          </a:p>
        </p:txBody>
      </p:sp>
      <p:sp>
        <p:nvSpPr>
          <p:cNvPr id="8" name="TextBox 5"/>
          <p:cNvSpPr txBox="1">
            <a:spLocks noChangeArrowheads="1"/>
          </p:cNvSpPr>
          <p:nvPr/>
        </p:nvSpPr>
        <p:spPr bwMode="auto">
          <a:xfrm>
            <a:off x="685800" y="1420813"/>
            <a:ext cx="3194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t>Enough fuel for</a:t>
            </a:r>
          </a:p>
          <a:p>
            <a:pPr algn="r" eaLnBrk="1" hangingPunct="1"/>
            <a:r>
              <a:rPr lang="en-US" sz="1800" b="1"/>
              <a:t>heating and cooking </a:t>
            </a:r>
          </a:p>
        </p:txBody>
      </p:sp>
      <p:sp>
        <p:nvSpPr>
          <p:cNvPr id="9" name="TextBox 6"/>
          <p:cNvSpPr txBox="1">
            <a:spLocks noChangeArrowheads="1"/>
          </p:cNvSpPr>
          <p:nvPr/>
        </p:nvSpPr>
        <p:spPr bwMode="auto">
          <a:xfrm>
            <a:off x="2514600" y="2295525"/>
            <a:ext cx="136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t>Electricity </a:t>
            </a:r>
          </a:p>
        </p:txBody>
      </p:sp>
      <p:sp>
        <p:nvSpPr>
          <p:cNvPr id="10" name="TextBox 7"/>
          <p:cNvSpPr txBox="1">
            <a:spLocks noChangeArrowheads="1"/>
          </p:cNvSpPr>
          <p:nvPr/>
        </p:nvSpPr>
        <p:spPr bwMode="auto">
          <a:xfrm>
            <a:off x="1963738" y="3021013"/>
            <a:ext cx="191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t>Adequate health care </a:t>
            </a:r>
          </a:p>
        </p:txBody>
      </p:sp>
      <p:sp>
        <p:nvSpPr>
          <p:cNvPr id="11" name="TextBox 8"/>
          <p:cNvSpPr txBox="1">
            <a:spLocks noChangeArrowheads="1"/>
          </p:cNvSpPr>
          <p:nvPr/>
        </p:nvSpPr>
        <p:spPr bwMode="auto">
          <a:xfrm>
            <a:off x="2208213" y="3783013"/>
            <a:ext cx="16716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t>Adequate housing </a:t>
            </a:r>
          </a:p>
        </p:txBody>
      </p:sp>
      <p:sp>
        <p:nvSpPr>
          <p:cNvPr id="12" name="TextBox 9"/>
          <p:cNvSpPr txBox="1">
            <a:spLocks noChangeArrowheads="1"/>
          </p:cNvSpPr>
          <p:nvPr/>
        </p:nvSpPr>
        <p:spPr bwMode="auto">
          <a:xfrm>
            <a:off x="1330325" y="4505325"/>
            <a:ext cx="2549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t>Enough food for good health </a:t>
            </a:r>
          </a:p>
        </p:txBody>
      </p:sp>
      <p:sp>
        <p:nvSpPr>
          <p:cNvPr id="13" name="TextBox 10"/>
          <p:cNvSpPr txBox="1">
            <a:spLocks noChangeArrowheads="1"/>
          </p:cNvSpPr>
          <p:nvPr/>
        </p:nvSpPr>
        <p:spPr bwMode="auto">
          <a:xfrm>
            <a:off x="2012950" y="5343525"/>
            <a:ext cx="1866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b="1"/>
              <a:t>Clean </a:t>
            </a:r>
          </a:p>
          <a:p>
            <a:pPr algn="r" eaLnBrk="1" hangingPunct="1"/>
            <a:r>
              <a:rPr lang="en-US" sz="1800" b="1"/>
              <a:t>drinking water </a:t>
            </a:r>
          </a:p>
        </p:txBody>
      </p:sp>
      <p:sp>
        <p:nvSpPr>
          <p:cNvPr id="14" name="TextBox 11"/>
          <p:cNvSpPr txBox="1">
            <a:spLocks noChangeArrowheads="1"/>
          </p:cNvSpPr>
          <p:nvPr/>
        </p:nvSpPr>
        <p:spPr bwMode="auto">
          <a:xfrm>
            <a:off x="6853238" y="744538"/>
            <a:ext cx="192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2.6 billion (37%) </a:t>
            </a:r>
          </a:p>
        </p:txBody>
      </p:sp>
      <p:sp>
        <p:nvSpPr>
          <p:cNvPr id="15" name="TextBox 12"/>
          <p:cNvSpPr txBox="1">
            <a:spLocks noChangeArrowheads="1"/>
          </p:cNvSpPr>
          <p:nvPr/>
        </p:nvSpPr>
        <p:spPr bwMode="auto">
          <a:xfrm>
            <a:off x="6242050" y="1571625"/>
            <a:ext cx="173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2 billion (28%) </a:t>
            </a:r>
          </a:p>
        </p:txBody>
      </p:sp>
      <p:sp>
        <p:nvSpPr>
          <p:cNvPr id="16" name="TextBox 13"/>
          <p:cNvSpPr txBox="1">
            <a:spLocks noChangeArrowheads="1"/>
          </p:cNvSpPr>
          <p:nvPr/>
        </p:nvSpPr>
        <p:spPr bwMode="auto">
          <a:xfrm>
            <a:off x="5194300" y="3084513"/>
            <a:ext cx="193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1.1 billion (15%) </a:t>
            </a:r>
          </a:p>
        </p:txBody>
      </p:sp>
      <p:sp>
        <p:nvSpPr>
          <p:cNvPr id="17" name="TextBox 14"/>
          <p:cNvSpPr txBox="1">
            <a:spLocks noChangeArrowheads="1"/>
          </p:cNvSpPr>
          <p:nvPr/>
        </p:nvSpPr>
        <p:spPr bwMode="auto">
          <a:xfrm>
            <a:off x="5105400" y="3925888"/>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1 billion (14%) </a:t>
            </a:r>
          </a:p>
        </p:txBody>
      </p:sp>
      <p:sp>
        <p:nvSpPr>
          <p:cNvPr id="18" name="TextBox 15"/>
          <p:cNvSpPr txBox="1">
            <a:spLocks noChangeArrowheads="1"/>
          </p:cNvSpPr>
          <p:nvPr/>
        </p:nvSpPr>
        <p:spPr bwMode="auto">
          <a:xfrm>
            <a:off x="5029200" y="4657725"/>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925 million (13%) </a:t>
            </a:r>
          </a:p>
        </p:txBody>
      </p:sp>
      <p:sp>
        <p:nvSpPr>
          <p:cNvPr id="19" name="TextBox 16"/>
          <p:cNvSpPr txBox="1">
            <a:spLocks noChangeArrowheads="1"/>
          </p:cNvSpPr>
          <p:nvPr/>
        </p:nvSpPr>
        <p:spPr bwMode="auto">
          <a:xfrm>
            <a:off x="4953000" y="5445125"/>
            <a:ext cx="205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880 million (12%) </a:t>
            </a:r>
          </a:p>
        </p:txBody>
      </p:sp>
      <p:sp>
        <p:nvSpPr>
          <p:cNvPr id="20" name="TextBox 18"/>
          <p:cNvSpPr txBox="1">
            <a:spLocks noChangeArrowheads="1"/>
          </p:cNvSpPr>
          <p:nvPr/>
        </p:nvSpPr>
        <p:spPr bwMode="auto">
          <a:xfrm>
            <a:off x="6242050" y="2330450"/>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2 billion (28%) </a:t>
            </a:r>
          </a:p>
        </p:txBody>
      </p:sp>
    </p:spTree>
    <p:extLst>
      <p:ext uri="{BB962C8B-B14F-4D97-AF65-F5344CB8AC3E}">
        <p14:creationId xmlns:p14="http://schemas.microsoft.com/office/powerpoint/2010/main" val="1082759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7924800" cy="685800"/>
          </a:xfrm>
          <a:solidFill>
            <a:srgbClr val="FFCC00"/>
          </a:solidFill>
        </p:spPr>
        <p:txBody>
          <a:bodyPr/>
          <a:lstStyle/>
          <a:p>
            <a:pPr eaLnBrk="1" hangingPunct="1"/>
            <a:r>
              <a:rPr lang="en-US" sz="2400" b="1" u="sng" smtClean="0"/>
              <a:t>Toxicology</a:t>
            </a:r>
            <a:r>
              <a:rPr lang="en-US" sz="2400" smtClean="0"/>
              <a:t/>
            </a:r>
            <a:br>
              <a:rPr lang="en-US" sz="2400" smtClean="0"/>
            </a:br>
            <a:endParaRPr lang="en-US" sz="2400" smtClean="0"/>
          </a:p>
        </p:txBody>
      </p:sp>
      <p:sp>
        <p:nvSpPr>
          <p:cNvPr id="20483" name="Rectangle 3"/>
          <p:cNvSpPr>
            <a:spLocks noGrp="1" noChangeArrowheads="1"/>
          </p:cNvSpPr>
          <p:nvPr>
            <p:ph type="body" sz="half" idx="1"/>
          </p:nvPr>
        </p:nvSpPr>
        <p:spPr>
          <a:xfrm>
            <a:off x="381000" y="762000"/>
            <a:ext cx="5029200" cy="6096000"/>
          </a:xfrm>
          <a:solidFill>
            <a:srgbClr val="CCFFFF"/>
          </a:solidFill>
        </p:spPr>
        <p:txBody>
          <a:bodyPr/>
          <a:lstStyle/>
          <a:p>
            <a:pPr eaLnBrk="1" hangingPunct="1">
              <a:lnSpc>
                <a:spcPct val="80000"/>
              </a:lnSpc>
            </a:pPr>
            <a:r>
              <a:rPr lang="en-US" sz="2000" b="1" dirty="0" smtClean="0">
                <a:solidFill>
                  <a:srgbClr val="6600FF"/>
                </a:solidFill>
              </a:rPr>
              <a:t>Toxicity – measure how harmful a substance is  </a:t>
            </a:r>
            <a:endParaRPr lang="en-US" sz="2000" b="1" u="sng" dirty="0" smtClean="0">
              <a:solidFill>
                <a:srgbClr val="6600FF"/>
              </a:solidFill>
            </a:endParaRPr>
          </a:p>
          <a:p>
            <a:pPr eaLnBrk="1" hangingPunct="1">
              <a:lnSpc>
                <a:spcPct val="80000"/>
              </a:lnSpc>
            </a:pPr>
            <a:r>
              <a:rPr lang="en-US" sz="2000" b="1" u="sng" dirty="0" smtClean="0">
                <a:solidFill>
                  <a:srgbClr val="6600FF"/>
                </a:solidFill>
              </a:rPr>
              <a:t>DEPENDS ON</a:t>
            </a:r>
            <a:r>
              <a:rPr lang="en-US" sz="2000" b="1" dirty="0" smtClean="0">
                <a:solidFill>
                  <a:srgbClr val="6600FF"/>
                </a:solidFill>
              </a:rPr>
              <a:t>:</a:t>
            </a:r>
          </a:p>
          <a:p>
            <a:pPr eaLnBrk="1" hangingPunct="1">
              <a:lnSpc>
                <a:spcPct val="80000"/>
              </a:lnSpc>
            </a:pPr>
            <a:r>
              <a:rPr lang="en-US" sz="2000" b="1" dirty="0" smtClean="0">
                <a:solidFill>
                  <a:srgbClr val="6600FF"/>
                </a:solidFill>
              </a:rPr>
              <a:t>1)dose – amount person ingested </a:t>
            </a:r>
          </a:p>
          <a:p>
            <a:pPr eaLnBrk="1" hangingPunct="1">
              <a:lnSpc>
                <a:spcPct val="80000"/>
              </a:lnSpc>
            </a:pPr>
            <a:r>
              <a:rPr lang="en-US" sz="2000" b="1" dirty="0" smtClean="0">
                <a:solidFill>
                  <a:srgbClr val="6600FF"/>
                </a:solidFill>
              </a:rPr>
              <a:t>2) Frequency of exposure </a:t>
            </a:r>
          </a:p>
          <a:p>
            <a:pPr eaLnBrk="1" hangingPunct="1">
              <a:lnSpc>
                <a:spcPct val="80000"/>
              </a:lnSpc>
            </a:pPr>
            <a:r>
              <a:rPr lang="en-US" sz="2000" b="1" dirty="0" smtClean="0">
                <a:solidFill>
                  <a:srgbClr val="6600FF"/>
                </a:solidFill>
              </a:rPr>
              <a:t> Ex – Asbestos?</a:t>
            </a:r>
          </a:p>
          <a:p>
            <a:pPr eaLnBrk="1" hangingPunct="1">
              <a:lnSpc>
                <a:spcPct val="80000"/>
              </a:lnSpc>
            </a:pPr>
            <a:r>
              <a:rPr lang="en-US" sz="2000" b="1" dirty="0" smtClean="0">
                <a:solidFill>
                  <a:srgbClr val="6600FF"/>
                </a:solidFill>
              </a:rPr>
              <a:t>3) Victim – child or adult</a:t>
            </a:r>
          </a:p>
          <a:p>
            <a:pPr eaLnBrk="1" hangingPunct="1">
              <a:lnSpc>
                <a:spcPct val="80000"/>
              </a:lnSpc>
            </a:pPr>
            <a:r>
              <a:rPr lang="en-US" sz="2000" b="1" dirty="0" smtClean="0">
                <a:solidFill>
                  <a:srgbClr val="6600FF"/>
                </a:solidFill>
              </a:rPr>
              <a:t>4) Body’s Defense </a:t>
            </a:r>
          </a:p>
          <a:p>
            <a:pPr eaLnBrk="1" hangingPunct="1">
              <a:lnSpc>
                <a:spcPct val="80000"/>
              </a:lnSpc>
            </a:pPr>
            <a:r>
              <a:rPr lang="en-US" sz="2000" b="1" dirty="0" smtClean="0">
                <a:solidFill>
                  <a:srgbClr val="6600FF"/>
                </a:solidFill>
              </a:rPr>
              <a:t>5) Genetic Makeup </a:t>
            </a:r>
            <a:endParaRPr lang="en-US" sz="2000" b="1" dirty="0">
              <a:solidFill>
                <a:srgbClr val="6600FF"/>
              </a:solidFill>
            </a:endParaRPr>
          </a:p>
          <a:p>
            <a:pPr eaLnBrk="1" hangingPunct="1">
              <a:lnSpc>
                <a:spcPct val="80000"/>
              </a:lnSpc>
            </a:pPr>
            <a:endParaRPr lang="en-US" sz="2000" b="1" dirty="0" smtClean="0">
              <a:solidFill>
                <a:srgbClr val="6600FF"/>
              </a:solidFill>
            </a:endParaRPr>
          </a:p>
          <a:p>
            <a:pPr eaLnBrk="1" hangingPunct="1">
              <a:lnSpc>
                <a:spcPct val="80000"/>
              </a:lnSpc>
            </a:pPr>
            <a:r>
              <a:rPr lang="en-US" sz="2000" i="1" dirty="0" smtClean="0"/>
              <a:t>A basic concept in toxicology</a:t>
            </a:r>
            <a:r>
              <a:rPr lang="en-US" sz="2000" dirty="0" smtClean="0"/>
              <a:t>:</a:t>
            </a:r>
          </a:p>
          <a:p>
            <a:pPr eaLnBrk="1" hangingPunct="1">
              <a:lnSpc>
                <a:spcPct val="80000"/>
              </a:lnSpc>
            </a:pPr>
            <a:r>
              <a:rPr lang="en-US" sz="2000" dirty="0" smtClean="0"/>
              <a:t>“Any chemical can be harmful if ingested in a large enough quantity”</a:t>
            </a:r>
          </a:p>
          <a:p>
            <a:pPr eaLnBrk="1" hangingPunct="1">
              <a:lnSpc>
                <a:spcPct val="80000"/>
              </a:lnSpc>
            </a:pPr>
            <a:r>
              <a:rPr lang="en-US" sz="2000" dirty="0" smtClean="0"/>
              <a:t>EX- 100 cups of coffee in a row can be lethal</a:t>
            </a:r>
          </a:p>
          <a:p>
            <a:pPr eaLnBrk="1" hangingPunct="1">
              <a:lnSpc>
                <a:spcPct val="80000"/>
              </a:lnSpc>
            </a:pPr>
            <a:r>
              <a:rPr lang="en-US" sz="2000" dirty="0" smtClean="0"/>
              <a:t>***Anything in moderation is okay</a:t>
            </a:r>
          </a:p>
          <a:p>
            <a:pPr eaLnBrk="1" hangingPunct="1">
              <a:lnSpc>
                <a:spcPct val="80000"/>
              </a:lnSpc>
            </a:pPr>
            <a:r>
              <a:rPr lang="en-US" sz="2000" dirty="0" smtClean="0"/>
              <a:t>safe/threshold level</a:t>
            </a:r>
            <a:endParaRPr lang="en-US" sz="2000" b="1" dirty="0" smtClean="0"/>
          </a:p>
          <a:p>
            <a:pPr eaLnBrk="1" hangingPunct="1">
              <a:lnSpc>
                <a:spcPct val="80000"/>
              </a:lnSpc>
            </a:pPr>
            <a:endParaRPr lang="en-US" sz="2000" b="1" dirty="0" smtClean="0">
              <a:solidFill>
                <a:srgbClr val="6600FF"/>
              </a:solidFill>
            </a:endParaRPr>
          </a:p>
        </p:txBody>
      </p:sp>
      <p:pic>
        <p:nvPicPr>
          <p:cNvPr id="7172" name="Picture 5" descr="Toxicology1">
            <a:hlinkClick r:id="rId3"/>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019800" y="1066800"/>
            <a:ext cx="1298575" cy="1676400"/>
          </a:xfrm>
        </p:spPr>
      </p:pic>
      <p:pic>
        <p:nvPicPr>
          <p:cNvPr id="7173" name="Picture 8" descr="rx-side-effects">
            <a:hlinkClick r:id="rId5"/>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791200" y="3124200"/>
            <a:ext cx="2405063" cy="1622425"/>
          </a:xfrm>
        </p:spPr>
      </p:pic>
      <p:pic>
        <p:nvPicPr>
          <p:cNvPr id="7174" name="Picture 11" descr="baby0710">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5257800"/>
            <a:ext cx="18288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239000" y="5105400"/>
            <a:ext cx="1600200" cy="1477328"/>
          </a:xfrm>
          <a:prstGeom prst="rect">
            <a:avLst/>
          </a:prstGeom>
        </p:spPr>
        <p:txBody>
          <a:bodyPr wrap="square">
            <a:spAutoFit/>
          </a:bodyPr>
          <a:lstStyle/>
          <a:p>
            <a:r>
              <a:rPr lang="en-US" dirty="0">
                <a:hlinkClick r:id="rId9"/>
              </a:rPr>
              <a:t>http://storyofstuff.org/electronics/</a:t>
            </a:r>
            <a:endParaRPr lang="en-US" dirty="0"/>
          </a:p>
          <a:p>
            <a:r>
              <a:rPr lang="en-US" dirty="0"/>
              <a:t>Story of Stuff - toxicity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483">
                                            <p:bg/>
                                          </p:spTgt>
                                        </p:tgtEl>
                                        <p:attrNameLst>
                                          <p:attrName>style.visibility</p:attrName>
                                        </p:attrNameLst>
                                      </p:cBhvr>
                                      <p:to>
                                        <p:strVal val="visible"/>
                                      </p:to>
                                    </p:set>
                                    <p:anim to="" calcmode="lin" valueType="num">
                                      <p:cBhvr>
                                        <p:cTn id="7" dur="1" fill="hold"/>
                                        <p:tgtEl>
                                          <p:spTgt spid="20483">
                                            <p:bg/>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 to="" calcmode="lin" valueType="num">
                                      <p:cBhvr>
                                        <p:cTn id="12" dur="1" fill="hold"/>
                                        <p:tgtEl>
                                          <p:spTgt spid="20483">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 to="" calcmode="lin" valueType="num">
                                      <p:cBhvr>
                                        <p:cTn id="17" dur="1" fill="hold"/>
                                        <p:tgtEl>
                                          <p:spTgt spid="20483">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 to="" calcmode="lin" valueType="num">
                                      <p:cBhvr>
                                        <p:cTn id="22" dur="1" fill="hold"/>
                                        <p:tgtEl>
                                          <p:spTgt spid="20483">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0483">
                                            <p:txEl>
                                              <p:pRg st="3" end="3"/>
                                            </p:txEl>
                                          </p:spTgt>
                                        </p:tgtEl>
                                        <p:attrNameLst>
                                          <p:attrName>style.visibility</p:attrName>
                                        </p:attrNameLst>
                                      </p:cBhvr>
                                      <p:to>
                                        <p:strVal val="visible"/>
                                      </p:to>
                                    </p:set>
                                    <p:anim to="" calcmode="lin" valueType="num">
                                      <p:cBhvr>
                                        <p:cTn id="27" dur="1" fill="hold"/>
                                        <p:tgtEl>
                                          <p:spTgt spid="20483">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0483">
                                            <p:txEl>
                                              <p:pRg st="4" end="4"/>
                                            </p:txEl>
                                          </p:spTgt>
                                        </p:tgtEl>
                                        <p:attrNameLst>
                                          <p:attrName>style.visibility</p:attrName>
                                        </p:attrNameLst>
                                      </p:cBhvr>
                                      <p:to>
                                        <p:strVal val="visible"/>
                                      </p:to>
                                    </p:set>
                                    <p:anim to="" calcmode="lin" valueType="num">
                                      <p:cBhvr>
                                        <p:cTn id="32" dur="1" fill="hold"/>
                                        <p:tgtEl>
                                          <p:spTgt spid="20483">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0483">
                                            <p:txEl>
                                              <p:pRg st="5" end="5"/>
                                            </p:txEl>
                                          </p:spTgt>
                                        </p:tgtEl>
                                        <p:attrNameLst>
                                          <p:attrName>style.visibility</p:attrName>
                                        </p:attrNameLst>
                                      </p:cBhvr>
                                      <p:to>
                                        <p:strVal val="visible"/>
                                      </p:to>
                                    </p:set>
                                    <p:anim to="" calcmode="lin" valueType="num">
                                      <p:cBhvr>
                                        <p:cTn id="37" dur="1" fill="hold"/>
                                        <p:tgtEl>
                                          <p:spTgt spid="20483">
                                            <p:txEl>
                                              <p:pRg st="5" end="5"/>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20483">
                                            <p:txEl>
                                              <p:pRg st="6" end="6"/>
                                            </p:txEl>
                                          </p:spTgt>
                                        </p:tgtEl>
                                        <p:attrNameLst>
                                          <p:attrName>style.visibility</p:attrName>
                                        </p:attrNameLst>
                                      </p:cBhvr>
                                      <p:to>
                                        <p:strVal val="visible"/>
                                      </p:to>
                                    </p:set>
                                    <p:anim to="" calcmode="lin" valueType="num">
                                      <p:cBhvr>
                                        <p:cTn id="42" dur="1" fill="hold"/>
                                        <p:tgtEl>
                                          <p:spTgt spid="20483">
                                            <p:txEl>
                                              <p:pRg st="6" end="6"/>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20483">
                                            <p:txEl>
                                              <p:pRg st="7" end="7"/>
                                            </p:txEl>
                                          </p:spTgt>
                                        </p:tgtEl>
                                        <p:attrNameLst>
                                          <p:attrName>style.visibility</p:attrName>
                                        </p:attrNameLst>
                                      </p:cBhvr>
                                      <p:to>
                                        <p:strVal val="visible"/>
                                      </p:to>
                                    </p:set>
                                    <p:anim to="" calcmode="lin" valueType="num">
                                      <p:cBhvr>
                                        <p:cTn id="47" dur="1" fill="hold"/>
                                        <p:tgtEl>
                                          <p:spTgt spid="20483">
                                            <p:txEl>
                                              <p:pRg st="7" end="7"/>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20483">
                                            <p:txEl>
                                              <p:pRg st="9" end="9"/>
                                            </p:txEl>
                                          </p:spTgt>
                                        </p:tgtEl>
                                        <p:attrNameLst>
                                          <p:attrName>style.visibility</p:attrName>
                                        </p:attrNameLst>
                                      </p:cBhvr>
                                      <p:to>
                                        <p:strVal val="visible"/>
                                      </p:to>
                                    </p:set>
                                    <p:anim to="" calcmode="lin" valueType="num">
                                      <p:cBhvr>
                                        <p:cTn id="52" dur="1" fill="hold"/>
                                        <p:tgtEl>
                                          <p:spTgt spid="20483">
                                            <p:txEl>
                                              <p:pRg st="9" end="9"/>
                                            </p:txEl>
                                          </p:spTgt>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20483">
                                            <p:txEl>
                                              <p:pRg st="10" end="10"/>
                                            </p:txEl>
                                          </p:spTgt>
                                        </p:tgtEl>
                                        <p:attrNameLst>
                                          <p:attrName>style.visibility</p:attrName>
                                        </p:attrNameLst>
                                      </p:cBhvr>
                                      <p:to>
                                        <p:strVal val="visible"/>
                                      </p:to>
                                    </p:set>
                                    <p:anim to="" calcmode="lin" valueType="num">
                                      <p:cBhvr>
                                        <p:cTn id="57" dur="1" fill="hold"/>
                                        <p:tgtEl>
                                          <p:spTgt spid="20483">
                                            <p:txEl>
                                              <p:pRg st="10" end="10"/>
                                            </p:txEl>
                                          </p:spTgt>
                                        </p:tgtEl>
                                        <p:attrNameLst>
                                          <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20483">
                                            <p:txEl>
                                              <p:pRg st="11" end="11"/>
                                            </p:txEl>
                                          </p:spTgt>
                                        </p:tgtEl>
                                        <p:attrNameLst>
                                          <p:attrName>style.visibility</p:attrName>
                                        </p:attrNameLst>
                                      </p:cBhvr>
                                      <p:to>
                                        <p:strVal val="visible"/>
                                      </p:to>
                                    </p:set>
                                    <p:anim to="" calcmode="lin" valueType="num">
                                      <p:cBhvr>
                                        <p:cTn id="62" dur="1" fill="hold"/>
                                        <p:tgtEl>
                                          <p:spTgt spid="20483">
                                            <p:txEl>
                                              <p:pRg st="11" end="11"/>
                                            </p:txEl>
                                          </p:spTgt>
                                        </p:tgtEl>
                                        <p:attrNameLst>
                                          <p:attrName/>
                                        </p:attrNameLst>
                                      </p:cBhvr>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20483">
                                            <p:txEl>
                                              <p:pRg st="12" end="12"/>
                                            </p:txEl>
                                          </p:spTgt>
                                        </p:tgtEl>
                                        <p:attrNameLst>
                                          <p:attrName>style.visibility</p:attrName>
                                        </p:attrNameLst>
                                      </p:cBhvr>
                                      <p:to>
                                        <p:strVal val="visible"/>
                                      </p:to>
                                    </p:set>
                                    <p:anim to="" calcmode="lin" valueType="num">
                                      <p:cBhvr>
                                        <p:cTn id="67" dur="1" fill="hold"/>
                                        <p:tgtEl>
                                          <p:spTgt spid="20483">
                                            <p:txEl>
                                              <p:pRg st="12" end="12"/>
                                            </p:txEl>
                                          </p:spTgt>
                                        </p:tgtEl>
                                        <p:attrNameLst>
                                          <p:attrName/>
                                        </p:attrNameLst>
                                      </p:cBhvr>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20483">
                                            <p:txEl>
                                              <p:pRg st="13" end="13"/>
                                            </p:txEl>
                                          </p:spTgt>
                                        </p:tgtEl>
                                        <p:attrNameLst>
                                          <p:attrName>style.visibility</p:attrName>
                                        </p:attrNameLst>
                                      </p:cBhvr>
                                      <p:to>
                                        <p:strVal val="visible"/>
                                      </p:to>
                                    </p:set>
                                    <p:anim to="" calcmode="lin" valueType="num">
                                      <p:cBhvr>
                                        <p:cTn id="72" dur="1" fill="hold"/>
                                        <p:tgtEl>
                                          <p:spTgt spid="20483">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descr="http://www.compoundchem.com/wp-content/uploads/2014/07/Lethal-Doses-Chemical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600200"/>
            <a:ext cx="6248400" cy="815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689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1322388" y="44450"/>
            <a:ext cx="6561137" cy="5326063"/>
            <a:chOff x="833" y="28"/>
            <a:chExt cx="4133" cy="3355"/>
          </a:xfrm>
        </p:grpSpPr>
        <p:pic>
          <p:nvPicPr>
            <p:cNvPr id="82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 y="180"/>
              <a:ext cx="4094" cy="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 Box 4"/>
            <p:cNvSpPr txBox="1">
              <a:spLocks noChangeArrowheads="1"/>
            </p:cNvSpPr>
            <p:nvPr/>
          </p:nvSpPr>
          <p:spPr bwMode="auto">
            <a:xfrm>
              <a:off x="3132" y="28"/>
              <a:ext cx="183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b="1"/>
                <a:t>© 2004 Brooks/Cole – Thomson Learning</a:t>
              </a:r>
            </a:p>
          </p:txBody>
        </p:sp>
      </p:grpSp>
      <p:sp>
        <p:nvSpPr>
          <p:cNvPr id="8195" name="Text Box 5"/>
          <p:cNvSpPr txBox="1">
            <a:spLocks noChangeArrowheads="1"/>
          </p:cNvSpPr>
          <p:nvPr/>
        </p:nvSpPr>
        <p:spPr bwMode="auto">
          <a:xfrm>
            <a:off x="1776413" y="3559175"/>
            <a:ext cx="1054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pPr>
            <a:r>
              <a:rPr lang="en-US" altLang="en-US" sz="1600" b="1"/>
              <a:t>Very</a:t>
            </a:r>
          </a:p>
          <a:p>
            <a:pPr algn="ctr">
              <a:lnSpc>
                <a:spcPct val="90000"/>
              </a:lnSpc>
            </a:pPr>
            <a:r>
              <a:rPr lang="en-US" altLang="en-US" sz="1600" b="1"/>
              <a:t>sensitive</a:t>
            </a:r>
            <a:endParaRPr lang="en-US" altLang="en-US" sz="1400" b="1"/>
          </a:p>
        </p:txBody>
      </p:sp>
      <p:sp>
        <p:nvSpPr>
          <p:cNvPr id="8196" name="Text Box 6"/>
          <p:cNvSpPr txBox="1">
            <a:spLocks noChangeArrowheads="1"/>
          </p:cNvSpPr>
          <p:nvPr/>
        </p:nvSpPr>
        <p:spPr bwMode="auto">
          <a:xfrm>
            <a:off x="3738563" y="3559175"/>
            <a:ext cx="14716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pPr>
            <a:r>
              <a:rPr lang="en-US" altLang="en-US" sz="1600" b="1"/>
              <a:t>Majority</a:t>
            </a:r>
          </a:p>
          <a:p>
            <a:pPr algn="ctr">
              <a:lnSpc>
                <a:spcPct val="90000"/>
              </a:lnSpc>
            </a:pPr>
            <a:r>
              <a:rPr lang="en-US" altLang="en-US" sz="1600" b="1"/>
              <a:t>of population</a:t>
            </a:r>
            <a:endParaRPr lang="en-US" altLang="en-US" sz="1400" b="1"/>
          </a:p>
        </p:txBody>
      </p:sp>
      <p:sp>
        <p:nvSpPr>
          <p:cNvPr id="8197" name="Text Box 7"/>
          <p:cNvSpPr txBox="1">
            <a:spLocks noChangeArrowheads="1"/>
          </p:cNvSpPr>
          <p:nvPr/>
        </p:nvSpPr>
        <p:spPr bwMode="auto">
          <a:xfrm>
            <a:off x="6029325" y="3559175"/>
            <a:ext cx="12350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pPr>
            <a:r>
              <a:rPr lang="en-US" altLang="en-US" sz="1600" b="1"/>
              <a:t>Very</a:t>
            </a:r>
          </a:p>
          <a:p>
            <a:pPr algn="ctr">
              <a:lnSpc>
                <a:spcPct val="90000"/>
              </a:lnSpc>
            </a:pPr>
            <a:r>
              <a:rPr lang="en-US" altLang="en-US" sz="1600" b="1"/>
              <a:t>insensitive</a:t>
            </a:r>
            <a:endParaRPr lang="en-US" altLang="en-US" sz="1400" b="1"/>
          </a:p>
        </p:txBody>
      </p:sp>
      <p:sp>
        <p:nvSpPr>
          <p:cNvPr id="8198" name="Line 8"/>
          <p:cNvSpPr>
            <a:spLocks noChangeShapeType="1"/>
          </p:cNvSpPr>
          <p:nvPr/>
        </p:nvSpPr>
        <p:spPr bwMode="auto">
          <a:xfrm flipH="1">
            <a:off x="6032500" y="4191000"/>
            <a:ext cx="444500" cy="444500"/>
          </a:xfrm>
          <a:prstGeom prst="line">
            <a:avLst/>
          </a:prstGeom>
          <a:noFill/>
          <a:ln w="127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8199" name="Line 9"/>
          <p:cNvSpPr>
            <a:spLocks noChangeShapeType="1"/>
          </p:cNvSpPr>
          <p:nvPr/>
        </p:nvSpPr>
        <p:spPr bwMode="auto">
          <a:xfrm>
            <a:off x="2349500" y="4216400"/>
            <a:ext cx="482600" cy="482600"/>
          </a:xfrm>
          <a:prstGeom prst="line">
            <a:avLst/>
          </a:prstGeom>
          <a:noFill/>
          <a:ln w="127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8200" name="Text Box 10"/>
          <p:cNvSpPr txBox="1">
            <a:spLocks noChangeArrowheads="1"/>
          </p:cNvSpPr>
          <p:nvPr/>
        </p:nvSpPr>
        <p:spPr bwMode="auto">
          <a:xfrm>
            <a:off x="1160463" y="5368925"/>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0</a:t>
            </a:r>
          </a:p>
        </p:txBody>
      </p:sp>
      <p:sp>
        <p:nvSpPr>
          <p:cNvPr id="8201" name="Text Box 11"/>
          <p:cNvSpPr txBox="1">
            <a:spLocks noChangeArrowheads="1"/>
          </p:cNvSpPr>
          <p:nvPr/>
        </p:nvSpPr>
        <p:spPr bwMode="auto">
          <a:xfrm>
            <a:off x="2679700" y="536892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20</a:t>
            </a:r>
          </a:p>
        </p:txBody>
      </p:sp>
      <p:sp>
        <p:nvSpPr>
          <p:cNvPr id="8202" name="Text Box 12"/>
          <p:cNvSpPr txBox="1">
            <a:spLocks noChangeArrowheads="1"/>
          </p:cNvSpPr>
          <p:nvPr/>
        </p:nvSpPr>
        <p:spPr bwMode="auto">
          <a:xfrm>
            <a:off x="4254500" y="536892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40</a:t>
            </a:r>
          </a:p>
        </p:txBody>
      </p:sp>
      <p:sp>
        <p:nvSpPr>
          <p:cNvPr id="8203" name="Text Box 13"/>
          <p:cNvSpPr txBox="1">
            <a:spLocks noChangeArrowheads="1"/>
          </p:cNvSpPr>
          <p:nvPr/>
        </p:nvSpPr>
        <p:spPr bwMode="auto">
          <a:xfrm>
            <a:off x="5816600" y="536892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60</a:t>
            </a:r>
          </a:p>
        </p:txBody>
      </p:sp>
      <p:sp>
        <p:nvSpPr>
          <p:cNvPr id="8204" name="Text Box 14"/>
          <p:cNvSpPr txBox="1">
            <a:spLocks noChangeArrowheads="1"/>
          </p:cNvSpPr>
          <p:nvPr/>
        </p:nvSpPr>
        <p:spPr bwMode="auto">
          <a:xfrm>
            <a:off x="7391400" y="536892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80</a:t>
            </a:r>
          </a:p>
        </p:txBody>
      </p:sp>
      <p:sp>
        <p:nvSpPr>
          <p:cNvPr id="8205" name="Text Box 15"/>
          <p:cNvSpPr txBox="1">
            <a:spLocks noChangeArrowheads="1"/>
          </p:cNvSpPr>
          <p:nvPr/>
        </p:nvSpPr>
        <p:spPr bwMode="auto">
          <a:xfrm>
            <a:off x="3265488" y="5813425"/>
            <a:ext cx="2613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Dose (hypothetical units)</a:t>
            </a:r>
          </a:p>
        </p:txBody>
      </p:sp>
      <p:sp>
        <p:nvSpPr>
          <p:cNvPr id="8206" name="Text Box 16"/>
          <p:cNvSpPr txBox="1">
            <a:spLocks noChangeArrowheads="1"/>
          </p:cNvSpPr>
          <p:nvPr/>
        </p:nvSpPr>
        <p:spPr bwMode="auto">
          <a:xfrm rot="-5400000">
            <a:off x="-628650" y="2528888"/>
            <a:ext cx="3155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Number of individuals affected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sz="half" idx="1"/>
          </p:nvPr>
        </p:nvSpPr>
        <p:spPr>
          <a:xfrm>
            <a:off x="533400" y="304800"/>
            <a:ext cx="4572000" cy="6553200"/>
          </a:xfrm>
          <a:solidFill>
            <a:schemeClr val="accent1"/>
          </a:solidFill>
        </p:spPr>
        <p:txBody>
          <a:bodyPr/>
          <a:lstStyle/>
          <a:p>
            <a:pPr eaLnBrk="1" hangingPunct="1">
              <a:lnSpc>
                <a:spcPct val="80000"/>
              </a:lnSpc>
            </a:pPr>
            <a:r>
              <a:rPr lang="en-US" sz="3600" b="1" dirty="0" smtClean="0">
                <a:solidFill>
                  <a:srgbClr val="FF0000"/>
                </a:solidFill>
              </a:rPr>
              <a:t>Poison </a:t>
            </a:r>
            <a:endParaRPr lang="en-US" sz="3600" dirty="0" smtClean="0"/>
          </a:p>
          <a:p>
            <a:pPr eaLnBrk="1" hangingPunct="1">
              <a:lnSpc>
                <a:spcPct val="80000"/>
              </a:lnSpc>
            </a:pPr>
            <a:r>
              <a:rPr lang="en-US" sz="3600" dirty="0" smtClean="0">
                <a:solidFill>
                  <a:srgbClr val="FF0000"/>
                </a:solidFill>
              </a:rPr>
              <a:t>LD50 – median lethal dose – </a:t>
            </a:r>
          </a:p>
          <a:p>
            <a:pPr eaLnBrk="1" hangingPunct="1">
              <a:lnSpc>
                <a:spcPct val="80000"/>
              </a:lnSpc>
            </a:pPr>
            <a:r>
              <a:rPr lang="en-US" sz="3600" dirty="0" smtClean="0"/>
              <a:t>Ex - administering to mice a substance with an LD50 for mice of 10 mg/kg would kill 50 percent of a population of mice.</a:t>
            </a:r>
          </a:p>
          <a:p>
            <a:pPr eaLnBrk="1" hangingPunct="1">
              <a:lnSpc>
                <a:spcPct val="80000"/>
              </a:lnSpc>
            </a:pPr>
            <a:r>
              <a:rPr lang="en-US" sz="3600" dirty="0" smtClean="0">
                <a:solidFill>
                  <a:srgbClr val="FF0000"/>
                </a:solidFill>
              </a:rPr>
              <a:t>What’s the world’s most powerful animal poison?</a:t>
            </a:r>
            <a:endParaRPr lang="en-US" sz="3600" u="sng" dirty="0" smtClean="0">
              <a:solidFill>
                <a:srgbClr val="FF0000"/>
              </a:solidFill>
            </a:endParaRPr>
          </a:p>
          <a:p>
            <a:pPr eaLnBrk="1" hangingPunct="1">
              <a:lnSpc>
                <a:spcPct val="80000"/>
              </a:lnSpc>
            </a:pPr>
            <a:endParaRPr lang="en-US" sz="2400" dirty="0" smtClean="0">
              <a:solidFill>
                <a:srgbClr val="FF0000"/>
              </a:solidFill>
            </a:endParaRPr>
          </a:p>
          <a:p>
            <a:pPr eaLnBrk="1" hangingPunct="1">
              <a:lnSpc>
                <a:spcPct val="80000"/>
              </a:lnSpc>
            </a:pPr>
            <a:endParaRPr lang="en-US" sz="2400" dirty="0" smtClean="0"/>
          </a:p>
          <a:p>
            <a:pPr eaLnBrk="1" hangingPunct="1">
              <a:lnSpc>
                <a:spcPct val="80000"/>
              </a:lnSpc>
            </a:pPr>
            <a:endParaRPr lang="en-US" sz="2400" dirty="0" smtClean="0"/>
          </a:p>
        </p:txBody>
      </p:sp>
      <p:pic>
        <p:nvPicPr>
          <p:cNvPr id="9219" name="Picture 4" descr="MMj03369800000[1]"/>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0" y="381000"/>
            <a:ext cx="2209800" cy="2209800"/>
          </a:xfrm>
          <a:noFill/>
        </p:spPr>
      </p:pic>
      <p:sp>
        <p:nvSpPr>
          <p:cNvPr id="9220" name="Rectangle 5"/>
          <p:cNvSpPr>
            <a:spLocks noChangeArrowheads="1"/>
          </p:cNvSpPr>
          <p:nvPr/>
        </p:nvSpPr>
        <p:spPr bwMode="auto">
          <a:xfrm>
            <a:off x="5105400" y="2971800"/>
            <a:ext cx="3733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4"/>
              </a:rPr>
              <a:t>http://worldtop10.net/top-10-deadliest-poisons-in-the-world</a:t>
            </a:r>
            <a:r>
              <a:rPr lang="en-US" dirty="0" smtClean="0">
                <a:hlinkClick r:id="rId4"/>
              </a:rPr>
              <a:t>/</a:t>
            </a:r>
            <a:endParaRPr lang="en-US" dirty="0" smtClean="0"/>
          </a:p>
          <a:p>
            <a:endParaRPr lang="en-US" dirty="0"/>
          </a:p>
        </p:txBody>
      </p:sp>
      <p:pic>
        <p:nvPicPr>
          <p:cNvPr id="9221" name="Picture 6" descr="http://www.tampagov.net/dept_fire_rescue_public_education/information_resources/adults/images/poison.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688" y="4430713"/>
            <a:ext cx="15240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3555">
                                            <p:bg/>
                                          </p:spTgt>
                                        </p:tgtEl>
                                        <p:attrNameLst>
                                          <p:attrName>style.visibility</p:attrName>
                                        </p:attrNameLst>
                                      </p:cBhvr>
                                      <p:to>
                                        <p:strVal val="visible"/>
                                      </p:to>
                                    </p:set>
                                    <p:anim to="" calcmode="lin" valueType="num">
                                      <p:cBhvr>
                                        <p:cTn id="7" dur="1" fill="hold"/>
                                        <p:tgtEl>
                                          <p:spTgt spid="23555">
                                            <p:bg/>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3555">
                                            <p:txEl>
                                              <p:pRg st="0" end="0"/>
                                            </p:txEl>
                                          </p:spTgt>
                                        </p:tgtEl>
                                        <p:attrNameLst>
                                          <p:attrName>style.visibility</p:attrName>
                                        </p:attrNameLst>
                                      </p:cBhvr>
                                      <p:to>
                                        <p:strVal val="visible"/>
                                      </p:to>
                                    </p:set>
                                    <p:anim to="" calcmode="lin" valueType="num">
                                      <p:cBhvr>
                                        <p:cTn id="12" dur="1" fill="hold"/>
                                        <p:tgtEl>
                                          <p:spTgt spid="23555">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3555">
                                            <p:txEl>
                                              <p:pRg st="1" end="1"/>
                                            </p:txEl>
                                          </p:spTgt>
                                        </p:tgtEl>
                                        <p:attrNameLst>
                                          <p:attrName>style.visibility</p:attrName>
                                        </p:attrNameLst>
                                      </p:cBhvr>
                                      <p:to>
                                        <p:strVal val="visible"/>
                                      </p:to>
                                    </p:set>
                                    <p:anim to="" calcmode="lin" valueType="num">
                                      <p:cBhvr>
                                        <p:cTn id="17" dur="1" fill="hold"/>
                                        <p:tgtEl>
                                          <p:spTgt spid="23555">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3555">
                                            <p:txEl>
                                              <p:pRg st="2" end="2"/>
                                            </p:txEl>
                                          </p:spTgt>
                                        </p:tgtEl>
                                        <p:attrNameLst>
                                          <p:attrName>style.visibility</p:attrName>
                                        </p:attrNameLst>
                                      </p:cBhvr>
                                      <p:to>
                                        <p:strVal val="visible"/>
                                      </p:to>
                                    </p:set>
                                    <p:anim to="" calcmode="lin" valueType="num">
                                      <p:cBhvr>
                                        <p:cTn id="22" dur="1" fill="hold"/>
                                        <p:tgtEl>
                                          <p:spTgt spid="23555">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23555">
                                            <p:txEl>
                                              <p:pRg st="3" end="3"/>
                                            </p:txEl>
                                          </p:spTgt>
                                        </p:tgtEl>
                                        <p:attrNameLst>
                                          <p:attrName>style.visibility</p:attrName>
                                        </p:attrNameLst>
                                      </p:cBhvr>
                                      <p:to>
                                        <p:strVal val="visible"/>
                                      </p:to>
                                    </p:set>
                                    <p:anim to="" calcmode="lin" valueType="num">
                                      <p:cBhvr>
                                        <p:cTn id="27" dur="1" fill="hold"/>
                                        <p:tgtEl>
                                          <p:spTgt spid="2355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265113" y="101600"/>
            <a:ext cx="6786562" cy="6618288"/>
            <a:chOff x="167" y="64"/>
            <a:chExt cx="4275" cy="4169"/>
          </a:xfrm>
        </p:grpSpPr>
        <p:grpSp>
          <p:nvGrpSpPr>
            <p:cNvPr id="10243" name="Group 3"/>
            <p:cNvGrpSpPr>
              <a:grpSpLocks/>
            </p:cNvGrpSpPr>
            <p:nvPr/>
          </p:nvGrpSpPr>
          <p:grpSpPr bwMode="auto">
            <a:xfrm>
              <a:off x="167" y="87"/>
              <a:ext cx="4275" cy="4146"/>
              <a:chOff x="167" y="56"/>
              <a:chExt cx="4275" cy="4146"/>
            </a:xfrm>
          </p:grpSpPr>
          <p:pic>
            <p:nvPicPr>
              <p:cNvPr id="102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 y="56"/>
                <a:ext cx="3685" cy="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5"/>
              <p:cNvSpPr txBox="1">
                <a:spLocks noChangeArrowheads="1"/>
              </p:cNvSpPr>
              <p:nvPr/>
            </p:nvSpPr>
            <p:spPr bwMode="auto">
              <a:xfrm>
                <a:off x="412" y="64"/>
                <a:ext cx="3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100</a:t>
                </a:r>
              </a:p>
            </p:txBody>
          </p:sp>
          <p:sp>
            <p:nvSpPr>
              <p:cNvPr id="10247" name="Text Box 6"/>
              <p:cNvSpPr txBox="1">
                <a:spLocks noChangeArrowheads="1"/>
              </p:cNvSpPr>
              <p:nvPr/>
            </p:nvSpPr>
            <p:spPr bwMode="auto">
              <a:xfrm>
                <a:off x="464" y="936"/>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75</a:t>
                </a:r>
              </a:p>
            </p:txBody>
          </p:sp>
          <p:sp>
            <p:nvSpPr>
              <p:cNvPr id="10248" name="Text Box 7"/>
              <p:cNvSpPr txBox="1">
                <a:spLocks noChangeArrowheads="1"/>
              </p:cNvSpPr>
              <p:nvPr/>
            </p:nvSpPr>
            <p:spPr bwMode="auto">
              <a:xfrm>
                <a:off x="520" y="1800"/>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50</a:t>
                </a:r>
              </a:p>
            </p:txBody>
          </p:sp>
          <p:sp>
            <p:nvSpPr>
              <p:cNvPr id="10249" name="Text Box 8"/>
              <p:cNvSpPr txBox="1">
                <a:spLocks noChangeArrowheads="1"/>
              </p:cNvSpPr>
              <p:nvPr/>
            </p:nvSpPr>
            <p:spPr bwMode="auto">
              <a:xfrm>
                <a:off x="536" y="267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25</a:t>
                </a:r>
              </a:p>
            </p:txBody>
          </p:sp>
          <p:sp>
            <p:nvSpPr>
              <p:cNvPr id="10250" name="Text Box 9"/>
              <p:cNvSpPr txBox="1">
                <a:spLocks noChangeArrowheads="1"/>
              </p:cNvSpPr>
              <p:nvPr/>
            </p:nvSpPr>
            <p:spPr bwMode="auto">
              <a:xfrm>
                <a:off x="523" y="360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0</a:t>
                </a:r>
              </a:p>
            </p:txBody>
          </p:sp>
          <p:sp>
            <p:nvSpPr>
              <p:cNvPr id="10251" name="Text Box 10"/>
              <p:cNvSpPr txBox="1">
                <a:spLocks noChangeArrowheads="1"/>
              </p:cNvSpPr>
              <p:nvPr/>
            </p:nvSpPr>
            <p:spPr bwMode="auto">
              <a:xfrm>
                <a:off x="1091" y="372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a:t>
                </a:r>
              </a:p>
            </p:txBody>
          </p:sp>
          <p:sp>
            <p:nvSpPr>
              <p:cNvPr id="10252" name="Text Box 11"/>
              <p:cNvSpPr txBox="1">
                <a:spLocks noChangeArrowheads="1"/>
              </p:cNvSpPr>
              <p:nvPr/>
            </p:nvSpPr>
            <p:spPr bwMode="auto">
              <a:xfrm>
                <a:off x="1547" y="372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4</a:t>
                </a:r>
              </a:p>
            </p:txBody>
          </p:sp>
          <p:sp>
            <p:nvSpPr>
              <p:cNvPr id="10253" name="Text Box 12"/>
              <p:cNvSpPr txBox="1">
                <a:spLocks noChangeArrowheads="1"/>
              </p:cNvSpPr>
              <p:nvPr/>
            </p:nvSpPr>
            <p:spPr bwMode="auto">
              <a:xfrm>
                <a:off x="1987" y="3704"/>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6</a:t>
                </a:r>
              </a:p>
            </p:txBody>
          </p:sp>
          <p:sp>
            <p:nvSpPr>
              <p:cNvPr id="10254" name="Text Box 13"/>
              <p:cNvSpPr txBox="1">
                <a:spLocks noChangeArrowheads="1"/>
              </p:cNvSpPr>
              <p:nvPr/>
            </p:nvSpPr>
            <p:spPr bwMode="auto">
              <a:xfrm>
                <a:off x="2427" y="3688"/>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8</a:t>
                </a:r>
              </a:p>
            </p:txBody>
          </p:sp>
          <p:sp>
            <p:nvSpPr>
              <p:cNvPr id="10255" name="Text Box 14"/>
              <p:cNvSpPr txBox="1">
                <a:spLocks noChangeArrowheads="1"/>
              </p:cNvSpPr>
              <p:nvPr/>
            </p:nvSpPr>
            <p:spPr bwMode="auto">
              <a:xfrm>
                <a:off x="2848" y="3696"/>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10</a:t>
                </a:r>
              </a:p>
            </p:txBody>
          </p:sp>
          <p:sp>
            <p:nvSpPr>
              <p:cNvPr id="10256" name="Text Box 15"/>
              <p:cNvSpPr txBox="1">
                <a:spLocks noChangeArrowheads="1"/>
              </p:cNvSpPr>
              <p:nvPr/>
            </p:nvSpPr>
            <p:spPr bwMode="auto">
              <a:xfrm>
                <a:off x="3288" y="3712"/>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12</a:t>
                </a:r>
              </a:p>
            </p:txBody>
          </p:sp>
          <p:sp>
            <p:nvSpPr>
              <p:cNvPr id="10257" name="Text Box 16"/>
              <p:cNvSpPr txBox="1">
                <a:spLocks noChangeArrowheads="1"/>
              </p:cNvSpPr>
              <p:nvPr/>
            </p:nvSpPr>
            <p:spPr bwMode="auto">
              <a:xfrm>
                <a:off x="3736" y="3704"/>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14</a:t>
                </a:r>
              </a:p>
            </p:txBody>
          </p:sp>
          <p:sp>
            <p:nvSpPr>
              <p:cNvPr id="10258" name="Text Box 17"/>
              <p:cNvSpPr txBox="1">
                <a:spLocks noChangeArrowheads="1"/>
              </p:cNvSpPr>
              <p:nvPr/>
            </p:nvSpPr>
            <p:spPr bwMode="auto">
              <a:xfrm>
                <a:off x="4184" y="3736"/>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16</a:t>
                </a:r>
              </a:p>
            </p:txBody>
          </p:sp>
          <p:sp>
            <p:nvSpPr>
              <p:cNvPr id="10259" name="Text Box 18"/>
              <p:cNvSpPr txBox="1">
                <a:spLocks noChangeArrowheads="1"/>
              </p:cNvSpPr>
              <p:nvPr/>
            </p:nvSpPr>
            <p:spPr bwMode="auto">
              <a:xfrm rot="-5400000">
                <a:off x="-1233" y="1751"/>
                <a:ext cx="30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Percentage of population killed by a given dose</a:t>
                </a:r>
              </a:p>
            </p:txBody>
          </p:sp>
          <p:sp>
            <p:nvSpPr>
              <p:cNvPr id="10260" name="Text Box 19"/>
              <p:cNvSpPr txBox="1">
                <a:spLocks noChangeArrowheads="1"/>
              </p:cNvSpPr>
              <p:nvPr/>
            </p:nvSpPr>
            <p:spPr bwMode="auto">
              <a:xfrm>
                <a:off x="1764" y="3990"/>
                <a:ext cx="164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Dose (hypothetical units)</a:t>
                </a:r>
              </a:p>
            </p:txBody>
          </p:sp>
          <p:grpSp>
            <p:nvGrpSpPr>
              <p:cNvPr id="10261" name="Group 20"/>
              <p:cNvGrpSpPr>
                <a:grpSpLocks/>
              </p:cNvGrpSpPr>
              <p:nvPr/>
            </p:nvGrpSpPr>
            <p:grpSpPr bwMode="auto">
              <a:xfrm>
                <a:off x="752" y="1904"/>
                <a:ext cx="1528" cy="1808"/>
                <a:chOff x="752" y="1904"/>
                <a:chExt cx="1528" cy="1808"/>
              </a:xfrm>
            </p:grpSpPr>
            <p:sp>
              <p:nvSpPr>
                <p:cNvPr id="10265" name="Line 21"/>
                <p:cNvSpPr>
                  <a:spLocks noChangeShapeType="1"/>
                </p:cNvSpPr>
                <p:nvPr/>
              </p:nvSpPr>
              <p:spPr bwMode="auto">
                <a:xfrm flipV="1">
                  <a:off x="2280" y="1912"/>
                  <a:ext cx="0" cy="1800"/>
                </a:xfrm>
                <a:prstGeom prst="line">
                  <a:avLst/>
                </a:prstGeom>
                <a:noFill/>
                <a:ln w="25400">
                  <a:solidFill>
                    <a:srgbClr val="000000"/>
                  </a:solidFill>
                  <a:prstDash val="dash"/>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266" name="Line 22"/>
                <p:cNvSpPr>
                  <a:spLocks noChangeShapeType="1"/>
                </p:cNvSpPr>
                <p:nvPr/>
              </p:nvSpPr>
              <p:spPr bwMode="auto">
                <a:xfrm>
                  <a:off x="752" y="1904"/>
                  <a:ext cx="1528" cy="0"/>
                </a:xfrm>
                <a:prstGeom prst="line">
                  <a:avLst/>
                </a:prstGeom>
                <a:noFill/>
                <a:ln w="25400">
                  <a:solidFill>
                    <a:srgbClr val="000000"/>
                  </a:solidFill>
                  <a:prstDash val="dash"/>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10262" name="Line 23"/>
              <p:cNvSpPr>
                <a:spLocks noChangeShapeType="1"/>
              </p:cNvSpPr>
              <p:nvPr/>
            </p:nvSpPr>
            <p:spPr bwMode="auto">
              <a:xfrm flipV="1">
                <a:off x="2280" y="3352"/>
                <a:ext cx="212" cy="368"/>
              </a:xfrm>
              <a:prstGeom prst="line">
                <a:avLst/>
              </a:prstGeom>
              <a:noFill/>
              <a:ln w="12700">
                <a:solidFill>
                  <a:srgbClr val="000000"/>
                </a:solidFill>
                <a:round/>
                <a:headEnd type="none" w="med" len="lg"/>
                <a:tailEnd type="non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263" name="Text Box 24"/>
              <p:cNvSpPr txBox="1">
                <a:spLocks noChangeArrowheads="1"/>
              </p:cNvSpPr>
              <p:nvPr/>
            </p:nvSpPr>
            <p:spPr bwMode="auto">
              <a:xfrm>
                <a:off x="2346" y="3126"/>
                <a:ext cx="28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LD</a:t>
                </a:r>
              </a:p>
            </p:txBody>
          </p:sp>
          <p:sp>
            <p:nvSpPr>
              <p:cNvPr id="10264" name="Text Box 25"/>
              <p:cNvSpPr txBox="1">
                <a:spLocks noChangeArrowheads="1"/>
              </p:cNvSpPr>
              <p:nvPr/>
            </p:nvSpPr>
            <p:spPr bwMode="auto">
              <a:xfrm>
                <a:off x="2520" y="3207"/>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a:t>50</a:t>
                </a:r>
              </a:p>
            </p:txBody>
          </p:sp>
        </p:grpSp>
        <p:sp>
          <p:nvSpPr>
            <p:cNvPr id="10244" name="Text Box 26"/>
            <p:cNvSpPr txBox="1">
              <a:spLocks noChangeArrowheads="1"/>
            </p:cNvSpPr>
            <p:nvPr/>
          </p:nvSpPr>
          <p:spPr bwMode="auto">
            <a:xfrm>
              <a:off x="2520" y="64"/>
              <a:ext cx="183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b="1"/>
                <a:t>© 2004 Brooks/Cole – Thomson Learning</a:t>
              </a:r>
            </a:p>
          </p:txBody>
        </p:sp>
      </p:grpSp>
      <p:sp>
        <p:nvSpPr>
          <p:cNvPr id="2" name="TextBox 1"/>
          <p:cNvSpPr txBox="1"/>
          <p:nvPr/>
        </p:nvSpPr>
        <p:spPr>
          <a:xfrm>
            <a:off x="7162800" y="1066800"/>
            <a:ext cx="1557707" cy="923330"/>
          </a:xfrm>
          <a:prstGeom prst="rect">
            <a:avLst/>
          </a:prstGeom>
          <a:solidFill>
            <a:schemeClr val="bg1">
              <a:lumMod val="85000"/>
            </a:schemeClr>
          </a:solidFill>
        </p:spPr>
        <p:txBody>
          <a:bodyPr wrap="square" rtlCol="0">
            <a:spAutoFit/>
          </a:bodyPr>
          <a:lstStyle/>
          <a:p>
            <a:r>
              <a:rPr lang="en-US" dirty="0" smtClean="0"/>
              <a:t>Dose Response Curve</a:t>
            </a:r>
            <a:endParaRPr lang="en-US" dirty="0"/>
          </a:p>
        </p:txBody>
      </p:sp>
      <p:sp>
        <p:nvSpPr>
          <p:cNvPr id="3" name="TextBox 2"/>
          <p:cNvSpPr txBox="1"/>
          <p:nvPr/>
        </p:nvSpPr>
        <p:spPr>
          <a:xfrm>
            <a:off x="7031037" y="2954240"/>
            <a:ext cx="1689470" cy="923330"/>
          </a:xfrm>
          <a:prstGeom prst="rect">
            <a:avLst/>
          </a:prstGeom>
          <a:noFill/>
        </p:spPr>
        <p:txBody>
          <a:bodyPr wrap="square" rtlCol="0">
            <a:spAutoFit/>
          </a:bodyPr>
          <a:lstStyle/>
          <a:p>
            <a:r>
              <a:rPr lang="en-US" dirty="0" smtClean="0"/>
              <a:t>Threshold </a:t>
            </a:r>
            <a:r>
              <a:rPr lang="en-US" smtClean="0"/>
              <a:t>of toxicity – ADD NEXT YEAR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8585"/>
            <a:ext cx="3810000" cy="591015"/>
          </a:xfrm>
          <a:solidFill>
            <a:srgbClr val="33CC33"/>
          </a:solidFill>
        </p:spPr>
        <p:txBody>
          <a:bodyPr/>
          <a:lstStyle/>
          <a:p>
            <a:pPr eaLnBrk="1" hangingPunct="1"/>
            <a:r>
              <a:rPr lang="en-US" sz="2400" b="1" u="sng" dirty="0" smtClean="0"/>
              <a:t/>
            </a:r>
            <a:br>
              <a:rPr lang="en-US" sz="2400" b="1" u="sng" dirty="0" smtClean="0"/>
            </a:br>
            <a:r>
              <a:rPr lang="en-US" sz="2400" b="1" u="sng" dirty="0" smtClean="0"/>
              <a:t>Chemical Hazards</a:t>
            </a:r>
            <a:r>
              <a:rPr lang="en-US" sz="2400" dirty="0" smtClean="0"/>
              <a:t/>
            </a:r>
            <a:br>
              <a:rPr lang="en-US" sz="2400" dirty="0" smtClean="0"/>
            </a:br>
            <a:endParaRPr lang="en-US" sz="2400" dirty="0" smtClean="0"/>
          </a:p>
        </p:txBody>
      </p:sp>
      <p:sp>
        <p:nvSpPr>
          <p:cNvPr id="13315" name="Rectangle 3"/>
          <p:cNvSpPr>
            <a:spLocks noGrp="1" noChangeArrowheads="1"/>
          </p:cNvSpPr>
          <p:nvPr>
            <p:ph type="body" sz="half" idx="1"/>
          </p:nvPr>
        </p:nvSpPr>
        <p:spPr>
          <a:xfrm>
            <a:off x="18585" y="533400"/>
            <a:ext cx="4020015" cy="2362200"/>
          </a:xfrm>
          <a:solidFill>
            <a:srgbClr val="FFFF00"/>
          </a:solidFill>
        </p:spPr>
        <p:txBody>
          <a:bodyPr/>
          <a:lstStyle/>
          <a:p>
            <a:pPr eaLnBrk="1" hangingPunct="1">
              <a:lnSpc>
                <a:spcPct val="80000"/>
              </a:lnSpc>
            </a:pPr>
            <a:r>
              <a:rPr lang="en-US" sz="2400" b="1" dirty="0" smtClean="0"/>
              <a:t>Toxic chemicals – fatal to more than 50% of test animals</a:t>
            </a:r>
          </a:p>
          <a:p>
            <a:pPr eaLnBrk="1" hangingPunct="1">
              <a:lnSpc>
                <a:spcPct val="80000"/>
              </a:lnSpc>
            </a:pPr>
            <a:r>
              <a:rPr lang="en-US" sz="2400" dirty="0"/>
              <a:t>**HAZMAT </a:t>
            </a:r>
            <a:r>
              <a:rPr lang="en-US" sz="2400" dirty="0" smtClean="0"/>
              <a:t>chemical</a:t>
            </a:r>
          </a:p>
          <a:p>
            <a:pPr eaLnBrk="1" hangingPunct="1">
              <a:lnSpc>
                <a:spcPct val="80000"/>
              </a:lnSpc>
            </a:pPr>
            <a:r>
              <a:rPr lang="en-US" sz="2400" dirty="0" smtClean="0"/>
              <a:t>Toxic, ignitable, corrosive, reactive</a:t>
            </a:r>
            <a:endParaRPr lang="en-US" sz="2400" dirty="0"/>
          </a:p>
          <a:p>
            <a:pPr eaLnBrk="1" hangingPunct="1">
              <a:lnSpc>
                <a:spcPct val="80000"/>
              </a:lnSpc>
            </a:pPr>
            <a:endParaRPr lang="en-US" sz="2400" b="1" dirty="0" smtClean="0"/>
          </a:p>
          <a:p>
            <a:pPr eaLnBrk="1" hangingPunct="1">
              <a:lnSpc>
                <a:spcPct val="80000"/>
              </a:lnSpc>
            </a:pPr>
            <a:endParaRPr lang="en-US" sz="2400" b="1" u="sng" dirty="0" smtClean="0"/>
          </a:p>
          <a:p>
            <a:pPr eaLnBrk="1" hangingPunct="1">
              <a:lnSpc>
                <a:spcPct val="80000"/>
              </a:lnSpc>
            </a:pPr>
            <a:endParaRPr lang="en-US" sz="2400" b="1" dirty="0" smtClean="0"/>
          </a:p>
        </p:txBody>
      </p:sp>
      <p:pic>
        <p:nvPicPr>
          <p:cNvPr id="11268" name="Picture 8" descr="toxic_chemical_storage"/>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387150" y="4191000"/>
            <a:ext cx="1365250" cy="1981200"/>
          </a:xfrm>
          <a:noFill/>
        </p:spPr>
      </p:pic>
      <p:pic>
        <p:nvPicPr>
          <p:cNvPr id="8" name="Picture 5" descr="toxic_chemic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124200"/>
            <a:ext cx="367347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iphone-toxic"/>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791200" y="3581400"/>
            <a:ext cx="2743199" cy="2743200"/>
          </a:xfrm>
          <a:noFill/>
        </p:spPr>
      </p:pic>
      <p:pic>
        <p:nvPicPr>
          <p:cNvPr id="1026" name="Picture 2" descr="https://web3.unt.edu/riskman/Images/hazardDiamon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52400"/>
            <a:ext cx="39624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5">
                                            <p:bg/>
                                          </p:spTgt>
                                        </p:tgtEl>
                                        <p:attrNameLst>
                                          <p:attrName>style.visibility</p:attrName>
                                        </p:attrNameLst>
                                      </p:cBhvr>
                                      <p:to>
                                        <p:strVal val="visible"/>
                                      </p:to>
                                    </p:set>
                                    <p:animEffect transition="in" filter="box(in)">
                                      <p:cBhvr>
                                        <p:cTn id="7" dur="500"/>
                                        <p:tgtEl>
                                          <p:spTgt spid="1331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box(in)">
                                      <p:cBhvr>
                                        <p:cTn id="12" dur="500"/>
                                        <p:tgtEl>
                                          <p:spTgt spid="133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box(in)">
                                      <p:cBhvr>
                                        <p:cTn id="17" dur="500"/>
                                        <p:tgtEl>
                                          <p:spTgt spid="133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15">
                                            <p:txEl>
                                              <p:pRg st="2" end="2"/>
                                            </p:txEl>
                                          </p:spTgt>
                                        </p:tgtEl>
                                        <p:attrNameLst>
                                          <p:attrName>style.visibility</p:attrName>
                                        </p:attrNameLst>
                                      </p:cBhvr>
                                      <p:to>
                                        <p:strVal val="visible"/>
                                      </p:to>
                                    </p:set>
                                    <p:animEffect transition="in" filter="box(in)">
                                      <p:cBhvr>
                                        <p:cTn id="22"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1" y="72714"/>
            <a:ext cx="2286000" cy="1375086"/>
          </a:xfrm>
          <a:solidFill>
            <a:srgbClr val="FFFF00"/>
          </a:solidFill>
        </p:spPr>
        <p:txBody>
          <a:bodyPr/>
          <a:lstStyle/>
          <a:p>
            <a:r>
              <a:rPr lang="en-US" dirty="0" smtClean="0"/>
              <a:t>Notable Toxins</a:t>
            </a:r>
            <a:endParaRPr lang="en-US" dirty="0"/>
          </a:p>
        </p:txBody>
      </p:sp>
      <p:sp>
        <p:nvSpPr>
          <p:cNvPr id="3" name="Content Placeholder 2"/>
          <p:cNvSpPr>
            <a:spLocks noGrp="1"/>
          </p:cNvSpPr>
          <p:nvPr>
            <p:ph idx="1"/>
          </p:nvPr>
        </p:nvSpPr>
        <p:spPr>
          <a:xfrm>
            <a:off x="144850" y="76200"/>
            <a:ext cx="3131750" cy="3504278"/>
          </a:xfrm>
          <a:solidFill>
            <a:srgbClr val="FFC000"/>
          </a:solidFill>
        </p:spPr>
        <p:txBody>
          <a:bodyPr/>
          <a:lstStyle/>
          <a:p>
            <a:r>
              <a:rPr lang="en-US" sz="2400" dirty="0" smtClean="0"/>
              <a:t>Lead</a:t>
            </a:r>
          </a:p>
          <a:p>
            <a:r>
              <a:rPr lang="en-US" sz="2400" dirty="0" smtClean="0"/>
              <a:t>Mercury</a:t>
            </a:r>
          </a:p>
          <a:p>
            <a:r>
              <a:rPr lang="en-US" sz="2400" dirty="0" smtClean="0"/>
              <a:t>Dioxins</a:t>
            </a:r>
          </a:p>
          <a:p>
            <a:r>
              <a:rPr lang="en-US" sz="2400" dirty="0" smtClean="0"/>
              <a:t>Asbestos</a:t>
            </a:r>
          </a:p>
          <a:p>
            <a:r>
              <a:rPr lang="en-US" sz="2400" dirty="0" smtClean="0"/>
              <a:t>PCBs</a:t>
            </a:r>
          </a:p>
          <a:p>
            <a:r>
              <a:rPr lang="en-US" sz="2400" dirty="0" err="1" smtClean="0"/>
              <a:t>Biophenol</a:t>
            </a:r>
            <a:r>
              <a:rPr lang="en-US" sz="2400" dirty="0" smtClean="0"/>
              <a:t>-A (BPA)</a:t>
            </a:r>
          </a:p>
          <a:p>
            <a:r>
              <a:rPr lang="en-US" sz="2400" dirty="0" err="1" smtClean="0"/>
              <a:t>Aldicarb</a:t>
            </a:r>
            <a:endParaRPr lang="en-US" sz="2400" dirty="0" smtClean="0"/>
          </a:p>
          <a:p>
            <a:r>
              <a:rPr lang="en-US" sz="2400" dirty="0" smtClean="0"/>
              <a:t>Atrazine</a:t>
            </a:r>
            <a:endParaRPr lang="en-US" sz="2400" dirty="0"/>
          </a:p>
        </p:txBody>
      </p:sp>
      <p:pic>
        <p:nvPicPr>
          <p:cNvPr id="1026" name="Picture 2" descr="http://scm-l3.technorati.com/10/06/01/13421/Mercury-pollu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079" y="1592893"/>
            <a:ext cx="2133600" cy="2844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2.bp.blogspot.com/-f1OCrZ3XJQE/T_euN0FtRGI/AAAAAAAAAlY/lnNxD1MrHDw/s1600/BPA+Fre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3264" y="1468125"/>
            <a:ext cx="2792728" cy="21394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unza.eco-generation.org/editorPhoto/dioxin_28.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6309" y="4029448"/>
            <a:ext cx="3276600" cy="25246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upload.wikimedia.org/wikipedia/commons/c/c7/Anthophyllite_asbestos_SE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8402" y="4809317"/>
            <a:ext cx="1822915" cy="18229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foranlaw.com/images/lead-paint-claim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166" y="3559175"/>
            <a:ext cx="2145143" cy="137229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uic.edu/sph/glakes/pcb/images/transform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931472"/>
            <a:ext cx="1643477" cy="19173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greenhome.com/wordpress/wp-content/uploads/2012/10/aldicarb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3418" y="-7307"/>
            <a:ext cx="240270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cruggsfarm.com/images/sites/1/products/864d1188-0f00-49ee-9757-33c944c2a4e2/additional/c5c23845-9753-4e66-aa19-f6723b962eda/Atrazine-Weed-Killer.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07610" y="4966763"/>
            <a:ext cx="1508021" cy="150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193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4000" u="sng" dirty="0" smtClean="0"/>
              <a:t>Exposure</a:t>
            </a:r>
            <a:r>
              <a:rPr lang="en-US" sz="4000" dirty="0" smtClean="0"/>
              <a:t/>
            </a:r>
            <a:br>
              <a:rPr lang="en-US" sz="4000" dirty="0" smtClean="0"/>
            </a:br>
            <a:endParaRPr lang="en-US" sz="4000" dirty="0" smtClean="0"/>
          </a:p>
        </p:txBody>
      </p:sp>
      <p:pic>
        <p:nvPicPr>
          <p:cNvPr id="9" name="Picture 12" descr="chemicalexplo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0"/>
            <a:ext cx="3869754" cy="526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181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571999"/>
            <a:ext cx="2971800" cy="237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457199" y="1137424"/>
            <a:ext cx="4267201" cy="1681976"/>
          </a:xfrm>
          <a:prstGeom prst="rect">
            <a:avLst/>
          </a:prstGeom>
          <a:solidFill>
            <a:schemeClr val="accent1">
              <a:lumMod val="90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90000"/>
              </a:lnSpc>
              <a:buNone/>
            </a:pPr>
            <a:r>
              <a:rPr lang="en-US" sz="2400" kern="0" dirty="0" smtClean="0"/>
              <a:t>Response – reaction to toxin</a:t>
            </a:r>
          </a:p>
          <a:p>
            <a:pPr eaLnBrk="1" hangingPunct="1">
              <a:lnSpc>
                <a:spcPct val="80000"/>
              </a:lnSpc>
            </a:pPr>
            <a:r>
              <a:rPr lang="en-US" sz="2400" b="1" dirty="0"/>
              <a:t>Allergic Reaction</a:t>
            </a:r>
          </a:p>
          <a:p>
            <a:pPr eaLnBrk="1" hangingPunct="1">
              <a:lnSpc>
                <a:spcPct val="80000"/>
              </a:lnSpc>
            </a:pPr>
            <a:r>
              <a:rPr lang="en-US" sz="2400" b="1" dirty="0" err="1"/>
              <a:t>Mutagens,Teratogens</a:t>
            </a:r>
            <a:r>
              <a:rPr lang="en-US" sz="2400" b="1" dirty="0"/>
              <a:t> </a:t>
            </a:r>
          </a:p>
          <a:p>
            <a:pPr eaLnBrk="1" hangingPunct="1">
              <a:lnSpc>
                <a:spcPct val="80000"/>
              </a:lnSpc>
            </a:pPr>
            <a:r>
              <a:rPr lang="en-US" sz="2400" b="1" dirty="0"/>
              <a:t>Carcinogens </a:t>
            </a:r>
          </a:p>
          <a:p>
            <a:pPr marL="0" indent="0" eaLnBrk="1" hangingPunct="1">
              <a:lnSpc>
                <a:spcPct val="90000"/>
              </a:lnSpc>
              <a:buNone/>
            </a:pPr>
            <a:endParaRPr lang="en-US" sz="2400" kern="0" dirty="0" smtClean="0"/>
          </a:p>
        </p:txBody>
      </p:sp>
      <p:sp>
        <p:nvSpPr>
          <p:cNvPr id="6" name="TextBox 5"/>
          <p:cNvSpPr txBox="1"/>
          <p:nvPr/>
        </p:nvSpPr>
        <p:spPr>
          <a:xfrm>
            <a:off x="685799" y="3048000"/>
            <a:ext cx="3810000" cy="1458861"/>
          </a:xfrm>
          <a:prstGeom prst="rect">
            <a:avLst/>
          </a:prstGeom>
          <a:solidFill>
            <a:srgbClr val="FFFF00"/>
          </a:solidFill>
        </p:spPr>
        <p:txBody>
          <a:bodyPr wrap="square" rtlCol="0">
            <a:spAutoFit/>
          </a:bodyPr>
          <a:lstStyle/>
          <a:p>
            <a:pPr eaLnBrk="1" hangingPunct="1">
              <a:lnSpc>
                <a:spcPct val="90000"/>
              </a:lnSpc>
            </a:pPr>
            <a:r>
              <a:rPr lang="en-US" sz="2400" u="sng" kern="0" dirty="0"/>
              <a:t>HEALTH DAMAGE</a:t>
            </a:r>
            <a:r>
              <a:rPr lang="en-US" sz="2400" kern="0" dirty="0"/>
              <a:t>:</a:t>
            </a:r>
          </a:p>
          <a:p>
            <a:pPr eaLnBrk="1" hangingPunct="1">
              <a:lnSpc>
                <a:spcPct val="90000"/>
              </a:lnSpc>
            </a:pPr>
            <a:r>
              <a:rPr lang="en-US" sz="2400" kern="0" dirty="0"/>
              <a:t>Acute – immediate </a:t>
            </a:r>
          </a:p>
          <a:p>
            <a:pPr eaLnBrk="1" hangingPunct="1">
              <a:lnSpc>
                <a:spcPct val="90000"/>
              </a:lnSpc>
            </a:pPr>
            <a:r>
              <a:rPr lang="en-US" sz="2400" kern="0" dirty="0"/>
              <a:t>Chronic -long-lasting </a:t>
            </a:r>
            <a:endParaRPr lang="en-US" sz="2400" i="1" kern="0" dirty="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2">
                                            <p:bg/>
                                          </p:spTgt>
                                        </p:tgtEl>
                                        <p:attrNameLst>
                                          <p:attrName>style.visibility</p:attrName>
                                        </p:attrNameLst>
                                      </p:cBhvr>
                                      <p:to>
                                        <p:strVal val="visible"/>
                                      </p:to>
                                    </p:set>
                                    <p:animEffect transition="in" filter="box(in)">
                                      <p:cBhvr>
                                        <p:cTn id="13" dur="500"/>
                                        <p:tgtEl>
                                          <p:spTgt spid="12">
                                            <p:bg/>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ox(in)">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box(in)">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box(in)">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box(in)">
                                      <p:cBhvr>
                                        <p:cTn id="33"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763" y="1533525"/>
            <a:ext cx="2852737" cy="28527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8013" y="1533525"/>
            <a:ext cx="2852737" cy="28527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4263" y="1533525"/>
            <a:ext cx="2852737" cy="28527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3" name="Text Box 5"/>
          <p:cNvSpPr txBox="1">
            <a:spLocks noChangeArrowheads="1"/>
          </p:cNvSpPr>
          <p:nvPr/>
        </p:nvSpPr>
        <p:spPr bwMode="auto">
          <a:xfrm>
            <a:off x="141288" y="1573213"/>
            <a:ext cx="963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a:solidFill>
                  <a:schemeClr val="bg1"/>
                </a:solidFill>
              </a:rPr>
              <a:t>Hormone</a:t>
            </a:r>
            <a:endParaRPr lang="en-US" altLang="en-US" sz="1400" b="1"/>
          </a:p>
        </p:txBody>
      </p:sp>
      <p:sp>
        <p:nvSpPr>
          <p:cNvPr id="12294" name="Text Box 6"/>
          <p:cNvSpPr txBox="1">
            <a:spLocks noChangeArrowheads="1"/>
          </p:cNvSpPr>
          <p:nvPr/>
        </p:nvSpPr>
        <p:spPr bwMode="auto">
          <a:xfrm>
            <a:off x="515938" y="2881313"/>
            <a:ext cx="952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a:solidFill>
                  <a:schemeClr val="bg1"/>
                </a:solidFill>
              </a:rPr>
              <a:t>Receptor</a:t>
            </a:r>
            <a:endParaRPr lang="en-US" altLang="en-US" sz="1400" b="1"/>
          </a:p>
        </p:txBody>
      </p:sp>
      <p:cxnSp>
        <p:nvCxnSpPr>
          <p:cNvPr id="12295" name="AutoShape 7"/>
          <p:cNvCxnSpPr>
            <a:cxnSpLocks noChangeShapeType="1"/>
          </p:cNvCxnSpPr>
          <p:nvPr/>
        </p:nvCxnSpPr>
        <p:spPr bwMode="auto">
          <a:xfrm rot="16200000" flipH="1">
            <a:off x="669925" y="3019425"/>
            <a:ext cx="317500" cy="831850"/>
          </a:xfrm>
          <a:prstGeom prst="curvedConnector2">
            <a:avLst/>
          </a:prstGeom>
          <a:noFill/>
          <a:ln w="25400">
            <a:solidFill>
              <a:srgbClr val="009999"/>
            </a:solidFill>
            <a:round/>
            <a:headEnd type="none" w="med" len="lg"/>
            <a:tailEnd type="triangle" w="med" len="lg"/>
          </a:ln>
          <a:extLst>
            <a:ext uri="{909E8E84-426E-40DD-AFC4-6F175D3DCCD1}">
              <a14:hiddenFill xmlns:a14="http://schemas.microsoft.com/office/drawing/2010/main">
                <a:noFill/>
              </a14:hiddenFill>
            </a:ext>
          </a:extLst>
        </p:spPr>
      </p:cxnSp>
      <p:sp>
        <p:nvSpPr>
          <p:cNvPr id="12296" name="Line 8"/>
          <p:cNvSpPr>
            <a:spLocks noChangeShapeType="1"/>
          </p:cNvSpPr>
          <p:nvPr/>
        </p:nvSpPr>
        <p:spPr bwMode="auto">
          <a:xfrm>
            <a:off x="3670300" y="3594100"/>
            <a:ext cx="609600" cy="0"/>
          </a:xfrm>
          <a:prstGeom prst="line">
            <a:avLst/>
          </a:prstGeom>
          <a:noFill/>
          <a:ln w="12700">
            <a:solidFill>
              <a:srgbClr val="990033"/>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297" name="Line 9"/>
          <p:cNvSpPr>
            <a:spLocks noChangeShapeType="1"/>
          </p:cNvSpPr>
          <p:nvPr/>
        </p:nvSpPr>
        <p:spPr bwMode="auto">
          <a:xfrm rot="5400000">
            <a:off x="5029200" y="2159000"/>
            <a:ext cx="609600" cy="0"/>
          </a:xfrm>
          <a:prstGeom prst="line">
            <a:avLst/>
          </a:prstGeom>
          <a:noFill/>
          <a:ln w="12700">
            <a:solidFill>
              <a:srgbClr val="990033"/>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298" name="Line 10"/>
          <p:cNvSpPr>
            <a:spLocks noChangeShapeType="1"/>
          </p:cNvSpPr>
          <p:nvPr/>
        </p:nvSpPr>
        <p:spPr bwMode="auto">
          <a:xfrm>
            <a:off x="6680200" y="3594100"/>
            <a:ext cx="609600" cy="0"/>
          </a:xfrm>
          <a:prstGeom prst="line">
            <a:avLst/>
          </a:prstGeom>
          <a:noFill/>
          <a:ln w="12700">
            <a:solidFill>
              <a:srgbClr val="FFFF66"/>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299" name="Line 11"/>
          <p:cNvSpPr>
            <a:spLocks noChangeShapeType="1"/>
          </p:cNvSpPr>
          <p:nvPr/>
        </p:nvSpPr>
        <p:spPr bwMode="auto">
          <a:xfrm rot="5400000">
            <a:off x="8039100" y="2159000"/>
            <a:ext cx="609600" cy="0"/>
          </a:xfrm>
          <a:prstGeom prst="line">
            <a:avLst/>
          </a:prstGeom>
          <a:noFill/>
          <a:ln w="12700">
            <a:solidFill>
              <a:srgbClr val="FFFF66"/>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300" name="Text Box 12"/>
          <p:cNvSpPr txBox="1">
            <a:spLocks noChangeArrowheads="1"/>
          </p:cNvSpPr>
          <p:nvPr/>
        </p:nvSpPr>
        <p:spPr bwMode="auto">
          <a:xfrm>
            <a:off x="1576388" y="3440113"/>
            <a:ext cx="509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a:t>Cell</a:t>
            </a:r>
          </a:p>
        </p:txBody>
      </p:sp>
      <p:sp>
        <p:nvSpPr>
          <p:cNvPr id="12301" name="Text Box 13"/>
          <p:cNvSpPr txBox="1">
            <a:spLocks noChangeArrowheads="1"/>
          </p:cNvSpPr>
          <p:nvPr/>
        </p:nvSpPr>
        <p:spPr bwMode="auto">
          <a:xfrm>
            <a:off x="220663" y="4568825"/>
            <a:ext cx="2678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Normal Hormone Process</a:t>
            </a:r>
          </a:p>
        </p:txBody>
      </p:sp>
      <p:sp>
        <p:nvSpPr>
          <p:cNvPr id="12302" name="Text Box 14"/>
          <p:cNvSpPr txBox="1">
            <a:spLocks noChangeArrowheads="1"/>
          </p:cNvSpPr>
          <p:nvPr/>
        </p:nvSpPr>
        <p:spPr bwMode="auto">
          <a:xfrm>
            <a:off x="3719513" y="4568825"/>
            <a:ext cx="1709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Hormone Mimic</a:t>
            </a:r>
          </a:p>
        </p:txBody>
      </p:sp>
      <p:sp>
        <p:nvSpPr>
          <p:cNvPr id="12303" name="Text Box 15"/>
          <p:cNvSpPr txBox="1">
            <a:spLocks noChangeArrowheads="1"/>
          </p:cNvSpPr>
          <p:nvPr/>
        </p:nvSpPr>
        <p:spPr bwMode="auto">
          <a:xfrm>
            <a:off x="6654800" y="4568825"/>
            <a:ext cx="1876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Hormone Blocker</a:t>
            </a:r>
          </a:p>
        </p:txBody>
      </p:sp>
      <p:sp>
        <p:nvSpPr>
          <p:cNvPr id="12304" name="Text Box 16"/>
          <p:cNvSpPr txBox="1">
            <a:spLocks noChangeArrowheads="1"/>
          </p:cNvSpPr>
          <p:nvPr/>
        </p:nvSpPr>
        <p:spPr bwMode="auto">
          <a:xfrm>
            <a:off x="3155950" y="1573213"/>
            <a:ext cx="211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400" b="1">
                <a:solidFill>
                  <a:schemeClr val="bg1"/>
                </a:solidFill>
              </a:rPr>
              <a:t>Estrogen-like chemical</a:t>
            </a:r>
          </a:p>
        </p:txBody>
      </p:sp>
      <p:sp>
        <p:nvSpPr>
          <p:cNvPr id="12305" name="Text Box 17"/>
          <p:cNvSpPr txBox="1">
            <a:spLocks noChangeArrowheads="1"/>
          </p:cNvSpPr>
          <p:nvPr/>
        </p:nvSpPr>
        <p:spPr bwMode="auto">
          <a:xfrm>
            <a:off x="6137275" y="1573213"/>
            <a:ext cx="2143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400" b="1">
                <a:solidFill>
                  <a:schemeClr val="bg1"/>
                </a:solidFill>
              </a:rPr>
              <a:t>Antiandrogen chemical</a:t>
            </a:r>
            <a:endParaRPr lang="en-US" altLang="en-US" sz="1400" b="1"/>
          </a:p>
        </p:txBody>
      </p:sp>
      <p:sp>
        <p:nvSpPr>
          <p:cNvPr id="12306" name="Text Box 19"/>
          <p:cNvSpPr txBox="1">
            <a:spLocks noChangeArrowheads="1"/>
          </p:cNvSpPr>
          <p:nvPr/>
        </p:nvSpPr>
        <p:spPr bwMode="auto">
          <a:xfrm>
            <a:off x="1219200" y="5181600"/>
            <a:ext cx="5638800"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b="1" dirty="0" smtClean="0">
                <a:solidFill>
                  <a:srgbClr val="FF0066"/>
                </a:solidFill>
              </a:rPr>
              <a:t>Endocrine Disrupter</a:t>
            </a:r>
          </a:p>
          <a:p>
            <a:pPr eaLnBrk="1" hangingPunct="1">
              <a:lnSpc>
                <a:spcPct val="80000"/>
              </a:lnSpc>
              <a:spcBef>
                <a:spcPct val="20000"/>
              </a:spcBef>
            </a:pPr>
            <a:r>
              <a:rPr lang="en-US" b="1" dirty="0" smtClean="0">
                <a:solidFill>
                  <a:srgbClr val="FF0066"/>
                </a:solidFill>
              </a:rPr>
              <a:t>Act </a:t>
            </a:r>
            <a:r>
              <a:rPr lang="en-US" b="1" dirty="0">
                <a:solidFill>
                  <a:srgbClr val="FF0066"/>
                </a:solidFill>
              </a:rPr>
              <a:t>as “hormone imposters” and attach to hormones and interfere with them (called hormonally active agents) HAA</a:t>
            </a:r>
          </a:p>
          <a:p>
            <a:pPr eaLnBrk="1" hangingPunct="1"/>
            <a:endParaRPr lang="en-US" b="1" dirty="0">
              <a:solidFill>
                <a:srgbClr val="FF006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111625" y="23813"/>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Deaths</a:t>
            </a:r>
          </a:p>
        </p:txBody>
      </p:sp>
      <p:sp>
        <p:nvSpPr>
          <p:cNvPr id="4099" name="Text Box 3"/>
          <p:cNvSpPr txBox="1">
            <a:spLocks noChangeArrowheads="1"/>
          </p:cNvSpPr>
          <p:nvPr/>
        </p:nvSpPr>
        <p:spPr bwMode="auto">
          <a:xfrm>
            <a:off x="-3175" y="23813"/>
            <a:ext cx="1847850" cy="366712"/>
          </a:xfrm>
          <a:prstGeom prst="rect">
            <a:avLst/>
          </a:prstGeom>
          <a:solidFill>
            <a:srgbClr val="FFFF00"/>
          </a:solidFill>
          <a:ln>
            <a:noFill/>
          </a:ln>
          <a:extLs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a:t>Cause of Death</a:t>
            </a:r>
          </a:p>
        </p:txBody>
      </p:sp>
      <p:sp>
        <p:nvSpPr>
          <p:cNvPr id="4100" name="Text Box 4"/>
          <p:cNvSpPr txBox="1">
            <a:spLocks noChangeArrowheads="1"/>
          </p:cNvSpPr>
          <p:nvPr/>
        </p:nvSpPr>
        <p:spPr bwMode="auto">
          <a:xfrm>
            <a:off x="220663" y="695325"/>
            <a:ext cx="14239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Tobacco use</a:t>
            </a:r>
            <a:endParaRPr lang="en-US" altLang="en-US" sz="1400" b="1"/>
          </a:p>
        </p:txBody>
      </p:sp>
      <p:sp>
        <p:nvSpPr>
          <p:cNvPr id="4101" name="Text Box 5"/>
          <p:cNvSpPr txBox="1">
            <a:spLocks noChangeArrowheads="1"/>
          </p:cNvSpPr>
          <p:nvPr/>
        </p:nvSpPr>
        <p:spPr bwMode="auto">
          <a:xfrm>
            <a:off x="8139113" y="695325"/>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440,000</a:t>
            </a:r>
            <a:endParaRPr lang="en-US" altLang="en-US" sz="1400" b="1"/>
          </a:p>
        </p:txBody>
      </p:sp>
      <p:sp>
        <p:nvSpPr>
          <p:cNvPr id="4102" name="Text Box 6"/>
          <p:cNvSpPr txBox="1">
            <a:spLocks noChangeArrowheads="1"/>
          </p:cNvSpPr>
          <p:nvPr/>
        </p:nvSpPr>
        <p:spPr bwMode="auto">
          <a:xfrm>
            <a:off x="309563" y="1457325"/>
            <a:ext cx="1335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Alcohol use</a:t>
            </a:r>
            <a:endParaRPr lang="en-US" altLang="en-US" sz="1400" b="1"/>
          </a:p>
        </p:txBody>
      </p:sp>
      <p:sp>
        <p:nvSpPr>
          <p:cNvPr id="4103" name="Text Box 7"/>
          <p:cNvSpPr txBox="1">
            <a:spLocks noChangeArrowheads="1"/>
          </p:cNvSpPr>
          <p:nvPr/>
        </p:nvSpPr>
        <p:spPr bwMode="auto">
          <a:xfrm>
            <a:off x="490538" y="2193925"/>
            <a:ext cx="1154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Accidents</a:t>
            </a:r>
            <a:endParaRPr lang="en-US" altLang="en-US" sz="1400" b="1"/>
          </a:p>
        </p:txBody>
      </p:sp>
      <p:sp>
        <p:nvSpPr>
          <p:cNvPr id="4104" name="Text Box 8"/>
          <p:cNvSpPr txBox="1">
            <a:spLocks noChangeArrowheads="1"/>
          </p:cNvSpPr>
          <p:nvPr/>
        </p:nvSpPr>
        <p:spPr bwMode="auto">
          <a:xfrm>
            <a:off x="-50800" y="2854325"/>
            <a:ext cx="16954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Pneumonia and</a:t>
            </a:r>
          </a:p>
          <a:p>
            <a:pPr algn="r"/>
            <a:r>
              <a:rPr lang="en-US" altLang="en-US" sz="1600" b="1"/>
              <a:t>influenza</a:t>
            </a:r>
            <a:endParaRPr lang="en-US" altLang="en-US" sz="1400" b="1"/>
          </a:p>
        </p:txBody>
      </p:sp>
      <p:sp>
        <p:nvSpPr>
          <p:cNvPr id="4105" name="Text Box 9"/>
          <p:cNvSpPr txBox="1">
            <a:spLocks noChangeArrowheads="1"/>
          </p:cNvSpPr>
          <p:nvPr/>
        </p:nvSpPr>
        <p:spPr bwMode="auto">
          <a:xfrm>
            <a:off x="625475" y="3654425"/>
            <a:ext cx="1019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Suicides</a:t>
            </a:r>
            <a:endParaRPr lang="en-US" altLang="en-US" sz="1400" b="1"/>
          </a:p>
        </p:txBody>
      </p:sp>
      <p:sp>
        <p:nvSpPr>
          <p:cNvPr id="4106" name="Text Box 10"/>
          <p:cNvSpPr txBox="1">
            <a:spLocks noChangeArrowheads="1"/>
          </p:cNvSpPr>
          <p:nvPr/>
        </p:nvSpPr>
        <p:spPr bwMode="auto">
          <a:xfrm>
            <a:off x="433388" y="4391025"/>
            <a:ext cx="1211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Homicides</a:t>
            </a:r>
            <a:endParaRPr lang="en-US" altLang="en-US" sz="1400" b="1"/>
          </a:p>
        </p:txBody>
      </p:sp>
      <p:sp>
        <p:nvSpPr>
          <p:cNvPr id="4107" name="Text Box 11"/>
          <p:cNvSpPr txBox="1">
            <a:spLocks noChangeArrowheads="1"/>
          </p:cNvSpPr>
          <p:nvPr/>
        </p:nvSpPr>
        <p:spPr bwMode="auto">
          <a:xfrm>
            <a:off x="84138" y="5127625"/>
            <a:ext cx="1560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Hard drug use</a:t>
            </a:r>
            <a:endParaRPr lang="en-US" altLang="en-US" sz="1400" b="1"/>
          </a:p>
        </p:txBody>
      </p:sp>
      <p:sp>
        <p:nvSpPr>
          <p:cNvPr id="4108" name="Text Box 12"/>
          <p:cNvSpPr txBox="1">
            <a:spLocks noChangeArrowheads="1"/>
          </p:cNvSpPr>
          <p:nvPr/>
        </p:nvSpPr>
        <p:spPr bwMode="auto">
          <a:xfrm>
            <a:off x="976313" y="5876925"/>
            <a:ext cx="6683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en-US" sz="1600" b="1"/>
              <a:t>AIDS</a:t>
            </a:r>
            <a:endParaRPr lang="en-US" altLang="en-US" sz="1400" b="1"/>
          </a:p>
        </p:txBody>
      </p:sp>
      <p:sp>
        <p:nvSpPr>
          <p:cNvPr id="4109" name="Text Box 13"/>
          <p:cNvSpPr txBox="1">
            <a:spLocks noChangeArrowheads="1"/>
          </p:cNvSpPr>
          <p:nvPr/>
        </p:nvSpPr>
        <p:spPr bwMode="auto">
          <a:xfrm>
            <a:off x="4024313" y="1457325"/>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150,000</a:t>
            </a:r>
            <a:endParaRPr lang="en-US" altLang="en-US" sz="1400" b="1"/>
          </a:p>
        </p:txBody>
      </p:sp>
      <p:sp>
        <p:nvSpPr>
          <p:cNvPr id="4110" name="Text Box 14"/>
          <p:cNvSpPr txBox="1">
            <a:spLocks noChangeArrowheads="1"/>
          </p:cNvSpPr>
          <p:nvPr/>
        </p:nvSpPr>
        <p:spPr bwMode="auto">
          <a:xfrm>
            <a:off x="3197225" y="2193925"/>
            <a:ext cx="2105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95,600 (41,800 auto)</a:t>
            </a:r>
            <a:endParaRPr lang="en-US" altLang="en-US" sz="1400" b="1"/>
          </a:p>
        </p:txBody>
      </p:sp>
      <p:sp>
        <p:nvSpPr>
          <p:cNvPr id="4111" name="Text Box 15"/>
          <p:cNvSpPr txBox="1">
            <a:spLocks noChangeArrowheads="1"/>
          </p:cNvSpPr>
          <p:nvPr/>
        </p:nvSpPr>
        <p:spPr bwMode="auto">
          <a:xfrm>
            <a:off x="3059113" y="2854325"/>
            <a:ext cx="804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67,000</a:t>
            </a:r>
            <a:endParaRPr lang="en-US" altLang="en-US" sz="1400" b="1"/>
          </a:p>
        </p:txBody>
      </p:sp>
      <p:sp>
        <p:nvSpPr>
          <p:cNvPr id="4112" name="Text Box 16"/>
          <p:cNvSpPr txBox="1">
            <a:spLocks noChangeArrowheads="1"/>
          </p:cNvSpPr>
          <p:nvPr/>
        </p:nvSpPr>
        <p:spPr bwMode="auto">
          <a:xfrm>
            <a:off x="2360613" y="3654425"/>
            <a:ext cx="804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28,300</a:t>
            </a:r>
            <a:endParaRPr lang="en-US" altLang="en-US" sz="1400" b="1"/>
          </a:p>
        </p:txBody>
      </p:sp>
      <p:sp>
        <p:nvSpPr>
          <p:cNvPr id="4113" name="Text Box 17"/>
          <p:cNvSpPr txBox="1">
            <a:spLocks noChangeArrowheads="1"/>
          </p:cNvSpPr>
          <p:nvPr/>
        </p:nvSpPr>
        <p:spPr bwMode="auto">
          <a:xfrm>
            <a:off x="2182813" y="4391025"/>
            <a:ext cx="804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16,100</a:t>
            </a:r>
            <a:endParaRPr lang="en-US" altLang="en-US" sz="1400" b="1"/>
          </a:p>
        </p:txBody>
      </p:sp>
      <p:sp>
        <p:nvSpPr>
          <p:cNvPr id="4114" name="Text Box 18"/>
          <p:cNvSpPr txBox="1">
            <a:spLocks noChangeArrowheads="1"/>
          </p:cNvSpPr>
          <p:nvPr/>
        </p:nvSpPr>
        <p:spPr bwMode="auto">
          <a:xfrm>
            <a:off x="2081213" y="5127625"/>
            <a:ext cx="804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15,600</a:t>
            </a:r>
            <a:endParaRPr lang="en-US" altLang="en-US" sz="1400" b="1"/>
          </a:p>
        </p:txBody>
      </p:sp>
      <p:sp>
        <p:nvSpPr>
          <p:cNvPr id="4115" name="Text Box 19"/>
          <p:cNvSpPr txBox="1">
            <a:spLocks noChangeArrowheads="1"/>
          </p:cNvSpPr>
          <p:nvPr/>
        </p:nvSpPr>
        <p:spPr bwMode="auto">
          <a:xfrm>
            <a:off x="2030413" y="5876925"/>
            <a:ext cx="804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600" b="1"/>
              <a:t>14,400</a:t>
            </a:r>
            <a:endParaRPr lang="en-US" altLang="en-US" sz="1400" b="1"/>
          </a:p>
        </p:txBody>
      </p:sp>
      <p:grpSp>
        <p:nvGrpSpPr>
          <p:cNvPr id="4116" name="Group 21"/>
          <p:cNvGrpSpPr>
            <a:grpSpLocks/>
          </p:cNvGrpSpPr>
          <p:nvPr/>
        </p:nvGrpSpPr>
        <p:grpSpPr bwMode="auto">
          <a:xfrm>
            <a:off x="0" y="463550"/>
            <a:ext cx="8156575" cy="6308725"/>
            <a:chOff x="0" y="292"/>
            <a:chExt cx="5138" cy="3974"/>
          </a:xfrm>
        </p:grpSpPr>
        <p:pic>
          <p:nvPicPr>
            <p:cNvPr id="4118"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 y="292"/>
              <a:ext cx="4100" cy="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9" name="Text Box 23"/>
            <p:cNvSpPr txBox="1">
              <a:spLocks noChangeArrowheads="1"/>
            </p:cNvSpPr>
            <p:nvPr/>
          </p:nvSpPr>
          <p:spPr bwMode="auto">
            <a:xfrm>
              <a:off x="0" y="4102"/>
              <a:ext cx="183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b="1"/>
                <a:t>© 2004 Brooks/Cole – Thomson Learning</a:t>
              </a:r>
            </a:p>
          </p:txBody>
        </p:sp>
      </p:grpSp>
      <p:sp>
        <p:nvSpPr>
          <p:cNvPr id="4117" name="Text Box 24"/>
          <p:cNvSpPr txBox="1">
            <a:spLocks noChangeArrowheads="1"/>
          </p:cNvSpPr>
          <p:nvPr/>
        </p:nvSpPr>
        <p:spPr bwMode="auto">
          <a:xfrm>
            <a:off x="6308725" y="3541713"/>
            <a:ext cx="1797050" cy="366712"/>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Annually in US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57200"/>
            <a:ext cx="8229600" cy="1143000"/>
          </a:xfrm>
        </p:spPr>
        <p:txBody>
          <a:bodyPr/>
          <a:lstStyle/>
          <a:p>
            <a:pPr eaLnBrk="1" hangingPunct="1"/>
            <a:r>
              <a:rPr lang="en-US" sz="2400" smtClean="0">
                <a:solidFill>
                  <a:schemeClr val="tx1"/>
                </a:solidFill>
              </a:rPr>
              <a:t>Bioaccumulation – accumulate in body in high levels</a:t>
            </a:r>
            <a:br>
              <a:rPr lang="en-US" sz="2400" smtClean="0">
                <a:solidFill>
                  <a:schemeClr val="tx1"/>
                </a:solidFill>
              </a:rPr>
            </a:br>
            <a:r>
              <a:rPr lang="en-US" sz="2400" smtClean="0">
                <a:solidFill>
                  <a:schemeClr val="tx1"/>
                </a:solidFill>
              </a:rPr>
              <a:t>Biomagnification – toxic levels can be magnified</a:t>
            </a:r>
            <a:br>
              <a:rPr lang="en-US" sz="2400" smtClean="0">
                <a:solidFill>
                  <a:schemeClr val="tx1"/>
                </a:solidFill>
              </a:rPr>
            </a:br>
            <a:r>
              <a:rPr lang="en-US" sz="2400" smtClean="0">
                <a:solidFill>
                  <a:schemeClr val="tx1"/>
                </a:solidFill>
              </a:rPr>
              <a:t>Ex – passed on to offspring as it goes through food chain</a:t>
            </a:r>
            <a:br>
              <a:rPr lang="en-US" sz="2400" smtClean="0">
                <a:solidFill>
                  <a:schemeClr val="tx1"/>
                </a:solidFill>
              </a:rPr>
            </a:br>
            <a:r>
              <a:rPr lang="en-US" sz="2400" smtClean="0">
                <a:solidFill>
                  <a:schemeClr val="tx1"/>
                </a:solidFill>
              </a:rPr>
              <a:t/>
            </a:r>
            <a:br>
              <a:rPr lang="en-US" sz="2400" smtClean="0">
                <a:solidFill>
                  <a:schemeClr val="tx1"/>
                </a:solidFill>
              </a:rPr>
            </a:br>
            <a:endParaRPr lang="en-US" sz="2400" smtClean="0">
              <a:solidFill>
                <a:schemeClr val="tx1"/>
              </a:solidFill>
            </a:endParaRPr>
          </a:p>
        </p:txBody>
      </p:sp>
      <p:sp>
        <p:nvSpPr>
          <p:cNvPr id="13318" name="Text Box 6"/>
          <p:cNvSpPr txBox="1">
            <a:spLocks noChangeArrowheads="1"/>
          </p:cNvSpPr>
          <p:nvPr/>
        </p:nvSpPr>
        <p:spPr bwMode="auto">
          <a:xfrm>
            <a:off x="1545449" y="5459707"/>
            <a:ext cx="1269888" cy="70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i="1"/>
              <a:t>Fig. 11-4</a:t>
            </a:r>
          </a:p>
          <a:p>
            <a:pPr algn="ctr"/>
            <a:r>
              <a:rPr lang="en-US" sz="2000" b="1" i="1"/>
              <a:t>p. 231</a:t>
            </a:r>
          </a:p>
        </p:txBody>
      </p:sp>
      <p:sp>
        <p:nvSpPr>
          <p:cNvPr id="13316" name="Rectangle 1"/>
          <p:cNvSpPr>
            <a:spLocks noChangeArrowheads="1"/>
          </p:cNvSpPr>
          <p:nvPr/>
        </p:nvSpPr>
        <p:spPr bwMode="auto">
          <a:xfrm>
            <a:off x="2270125" y="1030288"/>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hlinkClick r:id="rId2"/>
              </a:rPr>
              <a:t>http://www.youtube.com/watch?v=E5P-UoKLxlA</a:t>
            </a:r>
            <a:endParaRPr lang="en-US" dirty="0"/>
          </a:p>
          <a:p>
            <a:endParaRPr lang="en-US" dirty="0"/>
          </a:p>
        </p:txBody>
      </p:sp>
      <p:pic>
        <p:nvPicPr>
          <p:cNvPr id="1026" name="Picture 2" descr="http://www.greenhealthlive.com/images/e204/greenhealth_01_Bioaccumul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43" y="1675316"/>
            <a:ext cx="4051300" cy="49872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lidesharecdn.com/biomagnification-130804172118-phpapp02/95/slide-1-638.jpg?cb=13773579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2814" y="2269996"/>
            <a:ext cx="4248509" cy="31897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NFulciniti.OCEANED.000\Downloads\IMG_04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442200" cy="603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929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03247" y="152400"/>
            <a:ext cx="3352800" cy="1325562"/>
          </a:xfrm>
          <a:solidFill>
            <a:schemeClr val="accent5">
              <a:lumMod val="90000"/>
            </a:schemeClr>
          </a:solidFill>
        </p:spPr>
        <p:txBody>
          <a:bodyPr/>
          <a:lstStyle/>
          <a:p>
            <a:r>
              <a:rPr lang="en-US" dirty="0" smtClean="0"/>
              <a:t>Love Canal</a:t>
            </a:r>
          </a:p>
        </p:txBody>
      </p:sp>
      <p:pic>
        <p:nvPicPr>
          <p:cNvPr id="38916" name="Picture 5" descr="http://t2.gstatic.com/images?q=tbn:ANd9GcSr1fx0PIKK9W_XnYEOS74-OtxZl5tRPIVbADIkiY8bS3wXOfqHVQ:web.bryant.edu/~dlm1/sc371/cases/lovecanal/lovecanalneighborh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823826"/>
            <a:ext cx="2914511" cy="200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7" descr="http://2.bp.blogspot.com/_6Y-NXZmDcxU/SzriF_4ugNI/AAAAAAAAHvI/F_fIDaxuT64/s320/Love+Canal.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981201"/>
            <a:ext cx="2867394"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95800" y="380999"/>
            <a:ext cx="4169731" cy="769441"/>
          </a:xfrm>
          <a:prstGeom prst="rect">
            <a:avLst/>
          </a:prstGeom>
          <a:solidFill>
            <a:srgbClr val="FFCC66"/>
          </a:solidFill>
        </p:spPr>
        <p:txBody>
          <a:bodyPr wrap="none" rtlCol="0">
            <a:spAutoFit/>
          </a:bodyPr>
          <a:lstStyle/>
          <a:p>
            <a:r>
              <a:rPr lang="en-US" sz="4400" dirty="0" smtClean="0"/>
              <a:t>Bhopal Disaster</a:t>
            </a:r>
            <a:endParaRPr lang="en-US" sz="4400" dirty="0"/>
          </a:p>
        </p:txBody>
      </p:sp>
      <p:pic>
        <p:nvPicPr>
          <p:cNvPr id="2050" name="Picture 2" descr="http://t3.gstatic.com/images?q=tbn:ANd9GcSKZNuFlKz5A0PsLIomOO-vXrLs9x6Tqlk2GWWP3N1kFFGQ1yeD1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3825" y="1295400"/>
            <a:ext cx="4533565" cy="30194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redicecreations.com/../ul_img/13416bhopalmas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7770" y="4322260"/>
            <a:ext cx="3045674" cy="228425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35673" y="1524000"/>
            <a:ext cx="2119330" cy="609600"/>
          </a:xfrm>
        </p:spPr>
        <p:txBody>
          <a:bodyPr/>
          <a:lstStyle/>
          <a:p>
            <a:r>
              <a:rPr lang="en-US" dirty="0" smtClean="0"/>
              <a:t>1978</a:t>
            </a:r>
            <a:endParaRPr lang="en-US" dirty="0"/>
          </a:p>
        </p:txBody>
      </p:sp>
      <p:sp>
        <p:nvSpPr>
          <p:cNvPr id="4" name="Rectangle 3"/>
          <p:cNvSpPr/>
          <p:nvPr/>
        </p:nvSpPr>
        <p:spPr>
          <a:xfrm>
            <a:off x="3566505" y="4931215"/>
            <a:ext cx="1134640" cy="1323439"/>
          </a:xfrm>
          <a:prstGeom prst="rect">
            <a:avLst/>
          </a:prstGeom>
        </p:spPr>
        <p:txBody>
          <a:bodyPr wrap="square">
            <a:spAutoFit/>
          </a:bodyPr>
          <a:lstStyle/>
          <a:p>
            <a:r>
              <a:rPr lang="en-US" sz="1000" dirty="0">
                <a:hlinkClick r:id="rId9"/>
              </a:rPr>
              <a:t>http://www.nytimes.com/2013/11/25/booming/love-canal-and-its-mixed-legacy.html?_</a:t>
            </a:r>
            <a:r>
              <a:rPr lang="en-US" sz="1000" dirty="0" smtClean="0">
                <a:hlinkClick r:id="rId9"/>
              </a:rPr>
              <a:t>r=0</a:t>
            </a:r>
            <a:endParaRPr lang="en-US" sz="1000" dirty="0" smtClean="0"/>
          </a:p>
          <a:p>
            <a:endParaRPr lang="en-US"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76200"/>
            <a:ext cx="3733800" cy="563563"/>
          </a:xfrm>
          <a:solidFill>
            <a:srgbClr val="C0C0C0"/>
          </a:solidFill>
        </p:spPr>
        <p:txBody>
          <a:bodyPr/>
          <a:lstStyle/>
          <a:p>
            <a:pPr eaLnBrk="1" hangingPunct="1"/>
            <a:r>
              <a:rPr lang="en-US" sz="3200" smtClean="0"/>
              <a:t>Legislation</a:t>
            </a:r>
          </a:p>
        </p:txBody>
      </p:sp>
      <p:sp>
        <p:nvSpPr>
          <p:cNvPr id="9219" name="Rectangle 3"/>
          <p:cNvSpPr>
            <a:spLocks noGrp="1" noChangeArrowheads="1"/>
          </p:cNvSpPr>
          <p:nvPr>
            <p:ph type="body" sz="half" idx="1"/>
          </p:nvPr>
        </p:nvSpPr>
        <p:spPr>
          <a:xfrm>
            <a:off x="0" y="609600"/>
            <a:ext cx="4953000" cy="6248400"/>
          </a:xfrm>
          <a:solidFill>
            <a:srgbClr val="FFCC66"/>
          </a:solidFill>
        </p:spPr>
        <p:txBody>
          <a:bodyPr/>
          <a:lstStyle/>
          <a:p>
            <a:pPr eaLnBrk="1" hangingPunct="1">
              <a:lnSpc>
                <a:spcPct val="80000"/>
              </a:lnSpc>
            </a:pPr>
            <a:r>
              <a:rPr lang="en-US" sz="2400" dirty="0" smtClean="0"/>
              <a:t>1)RCRA 1976</a:t>
            </a:r>
          </a:p>
          <a:p>
            <a:pPr eaLnBrk="1" hangingPunct="1">
              <a:lnSpc>
                <a:spcPct val="80000"/>
              </a:lnSpc>
            </a:pPr>
            <a:r>
              <a:rPr lang="en-US" sz="2400" dirty="0" smtClean="0"/>
              <a:t>“cradle to grave”</a:t>
            </a:r>
          </a:p>
          <a:p>
            <a:pPr eaLnBrk="1" hangingPunct="1">
              <a:lnSpc>
                <a:spcPct val="80000"/>
              </a:lnSpc>
            </a:pPr>
            <a:r>
              <a:rPr lang="en-US" sz="2400" dirty="0" smtClean="0"/>
              <a:t>“prevention”</a:t>
            </a:r>
          </a:p>
          <a:p>
            <a:pPr eaLnBrk="1" hangingPunct="1">
              <a:lnSpc>
                <a:spcPct val="80000"/>
              </a:lnSpc>
            </a:pPr>
            <a:r>
              <a:rPr lang="en-US" sz="2400" dirty="0" smtClean="0"/>
              <a:t>2)CERCLA/Superfund</a:t>
            </a:r>
          </a:p>
          <a:p>
            <a:pPr eaLnBrk="1" hangingPunct="1">
              <a:lnSpc>
                <a:spcPct val="80000"/>
              </a:lnSpc>
            </a:pPr>
            <a:r>
              <a:rPr lang="en-US" sz="2400" dirty="0" smtClean="0"/>
              <a:t>“cleanup” </a:t>
            </a:r>
          </a:p>
          <a:p>
            <a:pPr eaLnBrk="1" hangingPunct="1">
              <a:lnSpc>
                <a:spcPct val="80000"/>
              </a:lnSpc>
            </a:pPr>
            <a:endParaRPr lang="en-US" sz="2400" u="sng" dirty="0" smtClean="0"/>
          </a:p>
          <a:p>
            <a:pPr eaLnBrk="1" hangingPunct="1">
              <a:lnSpc>
                <a:spcPct val="80000"/>
              </a:lnSpc>
            </a:pPr>
            <a:r>
              <a:rPr lang="en-US" sz="2400" u="sng" dirty="0" smtClean="0"/>
              <a:t>Brownfields</a:t>
            </a:r>
            <a:r>
              <a:rPr lang="en-US" sz="2400" dirty="0" smtClean="0"/>
              <a:t> </a:t>
            </a:r>
            <a:endParaRPr lang="en-US" sz="2400" dirty="0"/>
          </a:p>
          <a:p>
            <a:pPr eaLnBrk="1" hangingPunct="1">
              <a:lnSpc>
                <a:spcPct val="80000"/>
              </a:lnSpc>
            </a:pPr>
            <a:r>
              <a:rPr lang="en-US" sz="2400" dirty="0" smtClean="0"/>
              <a:t>abandoned areas </a:t>
            </a:r>
          </a:p>
          <a:p>
            <a:pPr eaLnBrk="1" hangingPunct="1">
              <a:lnSpc>
                <a:spcPct val="80000"/>
              </a:lnSpc>
            </a:pPr>
            <a:r>
              <a:rPr lang="en-US" sz="2400" dirty="0" smtClean="0"/>
              <a:t>contaminated (not as much as a superfund site)</a:t>
            </a:r>
          </a:p>
          <a:p>
            <a:pPr eaLnBrk="1" hangingPunct="1">
              <a:lnSpc>
                <a:spcPct val="80000"/>
              </a:lnSpc>
            </a:pPr>
            <a:r>
              <a:rPr lang="en-US" sz="2400" dirty="0" smtClean="0"/>
              <a:t>Ex – factories, junkyards</a:t>
            </a:r>
            <a:endParaRPr lang="en-US" sz="2400" u="sng" dirty="0" smtClean="0"/>
          </a:p>
          <a:p>
            <a:pPr eaLnBrk="1" hangingPunct="1">
              <a:lnSpc>
                <a:spcPct val="80000"/>
              </a:lnSpc>
            </a:pPr>
            <a:r>
              <a:rPr lang="en-US" sz="2400" u="sng" dirty="0" smtClean="0"/>
              <a:t>POPs treaty</a:t>
            </a:r>
          </a:p>
          <a:p>
            <a:pPr eaLnBrk="1" hangingPunct="1">
              <a:lnSpc>
                <a:spcPct val="80000"/>
              </a:lnSpc>
            </a:pPr>
            <a:r>
              <a:rPr lang="en-US" sz="2400" dirty="0" smtClean="0"/>
              <a:t>Dirty Dozen</a:t>
            </a:r>
          </a:p>
          <a:p>
            <a:pPr>
              <a:defRPr/>
            </a:pPr>
            <a:r>
              <a:rPr lang="en-US" sz="1100" dirty="0">
                <a:hlinkClick r:id="rId3"/>
              </a:rPr>
              <a:t>http://www.pops.int/documents/pops/default.htm</a:t>
            </a:r>
            <a:endParaRPr lang="en-US" sz="1100" dirty="0"/>
          </a:p>
          <a:p>
            <a:pPr>
              <a:defRPr/>
            </a:pPr>
            <a:endParaRPr lang="en-US" sz="2400" dirty="0"/>
          </a:p>
          <a:p>
            <a:pPr eaLnBrk="1" hangingPunct="1">
              <a:lnSpc>
                <a:spcPct val="80000"/>
              </a:lnSpc>
            </a:pPr>
            <a:endParaRPr lang="en-US" sz="2400" dirty="0" smtClean="0"/>
          </a:p>
        </p:txBody>
      </p:sp>
      <p:pic>
        <p:nvPicPr>
          <p:cNvPr id="9221" name="Picture 5" descr="wastelabel"/>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5943600" y="0"/>
            <a:ext cx="2476500" cy="3302000"/>
          </a:xfrm>
          <a:noFill/>
        </p:spPr>
      </p:pic>
      <p:pic>
        <p:nvPicPr>
          <p:cNvPr id="41989" name="Picture 9" descr="Brownfie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311" y="3276600"/>
            <a:ext cx="4560689"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219">
                                            <p:bg/>
                                          </p:spTgt>
                                        </p:tgtEl>
                                        <p:attrNameLst>
                                          <p:attrName>style.visibility</p:attrName>
                                        </p:attrNameLst>
                                      </p:cBhvr>
                                      <p:to>
                                        <p:strVal val="visible"/>
                                      </p:to>
                                    </p:set>
                                    <p:anim to="" calcmode="lin" valueType="num">
                                      <p:cBhvr>
                                        <p:cTn id="7" dur="1" fill="hold"/>
                                        <p:tgtEl>
                                          <p:spTgt spid="9219">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 to="" calcmode="lin" valueType="num">
                                      <p:cBhvr>
                                        <p:cTn id="12" dur="1" fill="hold"/>
                                        <p:tgtEl>
                                          <p:spTgt spid="921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 to="" calcmode="lin" valueType="num">
                                      <p:cBhvr>
                                        <p:cTn id="17" dur="1" fill="hold"/>
                                        <p:tgtEl>
                                          <p:spTgt spid="9219">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 to="" calcmode="lin" valueType="num">
                                      <p:cBhvr>
                                        <p:cTn id="22" dur="1" fill="hold"/>
                                        <p:tgtEl>
                                          <p:spTgt spid="9219">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221"/>
                                        </p:tgtEl>
                                        <p:attrNameLst>
                                          <p:attrName>style.visibility</p:attrName>
                                        </p:attrNameLst>
                                      </p:cBhvr>
                                      <p:to>
                                        <p:strVal val="visible"/>
                                      </p:to>
                                    </p:set>
                                    <p:anim calcmode="lin" valueType="num">
                                      <p:cBhvr additive="base">
                                        <p:cTn id="27" dur="500" fill="hold"/>
                                        <p:tgtEl>
                                          <p:spTgt spid="9221"/>
                                        </p:tgtEl>
                                        <p:attrNameLst>
                                          <p:attrName>ppt_x</p:attrName>
                                        </p:attrNameLst>
                                      </p:cBhvr>
                                      <p:tavLst>
                                        <p:tav tm="0">
                                          <p:val>
                                            <p:strVal val="#ppt_x"/>
                                          </p:val>
                                        </p:tav>
                                        <p:tav tm="100000">
                                          <p:val>
                                            <p:strVal val="#ppt_x"/>
                                          </p:val>
                                        </p:tav>
                                      </p:tavLst>
                                    </p:anim>
                                    <p:anim calcmode="lin" valueType="num">
                                      <p:cBhvr additive="base">
                                        <p:cTn id="2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9219">
                                            <p:txEl>
                                              <p:pRg st="3" end="3"/>
                                            </p:txEl>
                                          </p:spTgt>
                                        </p:tgtEl>
                                        <p:attrNameLst>
                                          <p:attrName>style.visibility</p:attrName>
                                        </p:attrNameLst>
                                      </p:cBhvr>
                                      <p:to>
                                        <p:strVal val="visible"/>
                                      </p:to>
                                    </p:set>
                                    <p:anim to="" calcmode="lin" valueType="num">
                                      <p:cBhvr>
                                        <p:cTn id="33" dur="1" fill="hold"/>
                                        <p:tgtEl>
                                          <p:spTgt spid="9219">
                                            <p:txEl>
                                              <p:pRg st="3" end="3"/>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9219">
                                            <p:txEl>
                                              <p:pRg st="4" end="4"/>
                                            </p:txEl>
                                          </p:spTgt>
                                        </p:tgtEl>
                                        <p:attrNameLst>
                                          <p:attrName>style.visibility</p:attrName>
                                        </p:attrNameLst>
                                      </p:cBhvr>
                                      <p:to>
                                        <p:strVal val="visible"/>
                                      </p:to>
                                    </p:set>
                                    <p:anim to="" calcmode="lin" valueType="num">
                                      <p:cBhvr>
                                        <p:cTn id="38" dur="1" fill="hold"/>
                                        <p:tgtEl>
                                          <p:spTgt spid="9219">
                                            <p:txEl>
                                              <p:pRg st="4" end="4"/>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to="" calcmode="lin" valueType="num">
                                      <p:cBhvr>
                                        <p:cTn id="43" dur="1" fill="hold"/>
                                        <p:tgtEl>
                                          <p:spTgt spid="9219">
                                            <p:txEl>
                                              <p:pRg st="6" end="6"/>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9219">
                                            <p:txEl>
                                              <p:pRg st="7" end="7"/>
                                            </p:txEl>
                                          </p:spTgt>
                                        </p:tgtEl>
                                        <p:attrNameLst>
                                          <p:attrName>style.visibility</p:attrName>
                                        </p:attrNameLst>
                                      </p:cBhvr>
                                      <p:to>
                                        <p:strVal val="visible"/>
                                      </p:to>
                                    </p:set>
                                    <p:anim to="" calcmode="lin" valueType="num">
                                      <p:cBhvr>
                                        <p:cTn id="48" dur="1" fill="hold"/>
                                        <p:tgtEl>
                                          <p:spTgt spid="9219">
                                            <p:txEl>
                                              <p:pRg st="7" end="7"/>
                                            </p:txEl>
                                          </p:spTgt>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grpId="0" nodeType="clickEffect">
                                  <p:stCondLst>
                                    <p:cond delay="0"/>
                                  </p:stCondLst>
                                  <p:childTnLst>
                                    <p:set>
                                      <p:cBhvr>
                                        <p:cTn id="52" dur="1" fill="hold">
                                          <p:stCondLst>
                                            <p:cond delay="0"/>
                                          </p:stCondLst>
                                        </p:cTn>
                                        <p:tgtEl>
                                          <p:spTgt spid="9219">
                                            <p:txEl>
                                              <p:pRg st="8" end="8"/>
                                            </p:txEl>
                                          </p:spTgt>
                                        </p:tgtEl>
                                        <p:attrNameLst>
                                          <p:attrName>style.visibility</p:attrName>
                                        </p:attrNameLst>
                                      </p:cBhvr>
                                      <p:to>
                                        <p:strVal val="visible"/>
                                      </p:to>
                                    </p:set>
                                    <p:anim to="" calcmode="lin" valueType="num">
                                      <p:cBhvr>
                                        <p:cTn id="53" dur="1" fill="hold"/>
                                        <p:tgtEl>
                                          <p:spTgt spid="9219">
                                            <p:txEl>
                                              <p:pRg st="8" end="8"/>
                                            </p:txEl>
                                          </p:spTgt>
                                        </p:tgtEl>
                                        <p:attrNameLst>
                                          <p:attrName/>
                                        </p:attrNameLst>
                                      </p:cBhvr>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4" presetClass="entr" presetSubtype="0" fill="hold" grpId="0" nodeType="clickEffect">
                                  <p:stCondLst>
                                    <p:cond delay="0"/>
                                  </p:stCondLst>
                                  <p:childTnLst>
                                    <p:set>
                                      <p:cBhvr>
                                        <p:cTn id="57" dur="1" fill="hold">
                                          <p:stCondLst>
                                            <p:cond delay="0"/>
                                          </p:stCondLst>
                                        </p:cTn>
                                        <p:tgtEl>
                                          <p:spTgt spid="9219">
                                            <p:txEl>
                                              <p:pRg st="9" end="9"/>
                                            </p:txEl>
                                          </p:spTgt>
                                        </p:tgtEl>
                                        <p:attrNameLst>
                                          <p:attrName>style.visibility</p:attrName>
                                        </p:attrNameLst>
                                      </p:cBhvr>
                                      <p:to>
                                        <p:strVal val="visible"/>
                                      </p:to>
                                    </p:set>
                                    <p:anim to="" calcmode="lin" valueType="num">
                                      <p:cBhvr>
                                        <p:cTn id="58" dur="1" fill="hold"/>
                                        <p:tgtEl>
                                          <p:spTgt spid="9219">
                                            <p:txEl>
                                              <p:pRg st="9" end="9"/>
                                            </p:txEl>
                                          </p:spTgt>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grpId="0" nodeType="clickEffect">
                                  <p:stCondLst>
                                    <p:cond delay="0"/>
                                  </p:stCondLst>
                                  <p:childTnLst>
                                    <p:set>
                                      <p:cBhvr>
                                        <p:cTn id="62" dur="1" fill="hold">
                                          <p:stCondLst>
                                            <p:cond delay="0"/>
                                          </p:stCondLst>
                                        </p:cTn>
                                        <p:tgtEl>
                                          <p:spTgt spid="9219">
                                            <p:txEl>
                                              <p:pRg st="10" end="10"/>
                                            </p:txEl>
                                          </p:spTgt>
                                        </p:tgtEl>
                                        <p:attrNameLst>
                                          <p:attrName>style.visibility</p:attrName>
                                        </p:attrNameLst>
                                      </p:cBhvr>
                                      <p:to>
                                        <p:strVal val="visible"/>
                                      </p:to>
                                    </p:set>
                                    <p:anim to="" calcmode="lin" valueType="num">
                                      <p:cBhvr>
                                        <p:cTn id="63" dur="1" fill="hold"/>
                                        <p:tgtEl>
                                          <p:spTgt spid="9219">
                                            <p:txEl>
                                              <p:pRg st="10" end="10"/>
                                            </p:txEl>
                                          </p:spTgt>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grpId="0" nodeType="clickEffect">
                                  <p:stCondLst>
                                    <p:cond delay="0"/>
                                  </p:stCondLst>
                                  <p:childTnLst>
                                    <p:set>
                                      <p:cBhvr>
                                        <p:cTn id="67" dur="1" fill="hold">
                                          <p:stCondLst>
                                            <p:cond delay="0"/>
                                          </p:stCondLst>
                                        </p:cTn>
                                        <p:tgtEl>
                                          <p:spTgt spid="9219">
                                            <p:txEl>
                                              <p:pRg st="11" end="11"/>
                                            </p:txEl>
                                          </p:spTgt>
                                        </p:tgtEl>
                                        <p:attrNameLst>
                                          <p:attrName>style.visibility</p:attrName>
                                        </p:attrNameLst>
                                      </p:cBhvr>
                                      <p:to>
                                        <p:strVal val="visible"/>
                                      </p:to>
                                    </p:set>
                                    <p:anim to="" calcmode="lin" valueType="num">
                                      <p:cBhvr>
                                        <p:cTn id="68" dur="1" fill="hold"/>
                                        <p:tgtEl>
                                          <p:spTgt spid="9219">
                                            <p:txEl>
                                              <p:pRg st="11" end="11"/>
                                            </p:txEl>
                                          </p:spTgt>
                                        </p:tgtEl>
                                        <p:attrNameLst>
                                          <p:attrName/>
                                        </p:attrNameLst>
                                      </p:cBhvr>
                                    </p:anim>
                                  </p:childTnLst>
                                </p:cTn>
                              </p:par>
                            </p:childTnLst>
                          </p:cTn>
                        </p:par>
                      </p:childTnLst>
                    </p:cTn>
                  </p:par>
                  <p:par>
                    <p:cTn id="69" fill="hold">
                      <p:stCondLst>
                        <p:cond delay="indefinite"/>
                      </p:stCondLst>
                      <p:childTnLst>
                        <p:par>
                          <p:cTn id="70" fill="hold">
                            <p:stCondLst>
                              <p:cond delay="0"/>
                            </p:stCondLst>
                            <p:childTnLst>
                              <p:par>
                                <p:cTn id="71" presetID="24" presetClass="entr" presetSubtype="0" fill="hold" grpId="0" nodeType="clickEffect">
                                  <p:stCondLst>
                                    <p:cond delay="0"/>
                                  </p:stCondLst>
                                  <p:childTnLst>
                                    <p:set>
                                      <p:cBhvr>
                                        <p:cTn id="72" dur="1" fill="hold">
                                          <p:stCondLst>
                                            <p:cond delay="0"/>
                                          </p:stCondLst>
                                        </p:cTn>
                                        <p:tgtEl>
                                          <p:spTgt spid="9219">
                                            <p:txEl>
                                              <p:pRg st="12" end="12"/>
                                            </p:txEl>
                                          </p:spTgt>
                                        </p:tgtEl>
                                        <p:attrNameLst>
                                          <p:attrName>style.visibility</p:attrName>
                                        </p:attrNameLst>
                                      </p:cBhvr>
                                      <p:to>
                                        <p:strVal val="visible"/>
                                      </p:to>
                                    </p:set>
                                    <p:anim to="" calcmode="lin" valueType="num">
                                      <p:cBhvr>
                                        <p:cTn id="73" dur="1" fill="hold"/>
                                        <p:tgtEl>
                                          <p:spTgt spid="9219">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4343400" cy="868362"/>
          </a:xfrm>
          <a:solidFill>
            <a:srgbClr val="339966"/>
          </a:solidFill>
        </p:spPr>
        <p:txBody>
          <a:bodyPr/>
          <a:lstStyle/>
          <a:p>
            <a:pPr eaLnBrk="1" hangingPunct="1"/>
            <a:r>
              <a:rPr lang="en-US" sz="3200" b="1" u="sng" smtClean="0"/>
              <a:t/>
            </a:r>
            <a:br>
              <a:rPr lang="en-US" sz="3200" b="1" u="sng" smtClean="0"/>
            </a:br>
            <a:r>
              <a:rPr lang="en-US" sz="3200" b="1" u="sng" smtClean="0"/>
              <a:t>Biological Hazards</a:t>
            </a:r>
            <a:r>
              <a:rPr lang="en-US" sz="4000" smtClean="0"/>
              <a:t/>
            </a:r>
            <a:br>
              <a:rPr lang="en-US" sz="4000" smtClean="0"/>
            </a:br>
            <a:endParaRPr lang="en-US" sz="4000" smtClean="0"/>
          </a:p>
        </p:txBody>
      </p:sp>
      <p:sp>
        <p:nvSpPr>
          <p:cNvPr id="3075" name="Rectangle 3"/>
          <p:cNvSpPr>
            <a:spLocks noGrp="1" noChangeArrowheads="1"/>
          </p:cNvSpPr>
          <p:nvPr>
            <p:ph type="body" sz="half" idx="1"/>
          </p:nvPr>
        </p:nvSpPr>
        <p:spPr>
          <a:xfrm>
            <a:off x="533400" y="1295400"/>
            <a:ext cx="4343400" cy="5410200"/>
          </a:xfrm>
          <a:solidFill>
            <a:srgbClr val="FFCC99"/>
          </a:solidFill>
        </p:spPr>
        <p:txBody>
          <a:bodyPr/>
          <a:lstStyle/>
          <a:p>
            <a:pPr eaLnBrk="1" hangingPunct="1">
              <a:lnSpc>
                <a:spcPct val="90000"/>
              </a:lnSpc>
            </a:pPr>
            <a:r>
              <a:rPr lang="en-US" sz="2400" dirty="0" err="1" smtClean="0"/>
              <a:t>Nontransmissable</a:t>
            </a:r>
            <a:r>
              <a:rPr lang="en-US" sz="2400" dirty="0" smtClean="0"/>
              <a:t> disease </a:t>
            </a:r>
          </a:p>
          <a:p>
            <a:pPr eaLnBrk="1" hangingPunct="1">
              <a:lnSpc>
                <a:spcPct val="90000"/>
              </a:lnSpc>
            </a:pPr>
            <a:r>
              <a:rPr lang="en-US" sz="2400" dirty="0" smtClean="0"/>
              <a:t>Ex-heart disease, cancer, asthma</a:t>
            </a:r>
            <a:endParaRPr lang="en-US" sz="2400" dirty="0"/>
          </a:p>
          <a:p>
            <a:pPr eaLnBrk="1" hangingPunct="1">
              <a:lnSpc>
                <a:spcPct val="90000"/>
              </a:lnSpc>
            </a:pPr>
            <a:r>
              <a:rPr lang="en-US" sz="2400" dirty="0" smtClean="0"/>
              <a:t>Transmissible disease –Infectious agents – pathogens EX – AIDS, malaria</a:t>
            </a:r>
          </a:p>
          <a:p>
            <a:pPr eaLnBrk="1" hangingPunct="1">
              <a:lnSpc>
                <a:spcPct val="90000"/>
              </a:lnSpc>
            </a:pPr>
            <a:r>
              <a:rPr lang="en-US" sz="2400" u="sng" dirty="0"/>
              <a:t>Ex </a:t>
            </a:r>
            <a:r>
              <a:rPr lang="en-US" sz="2400" dirty="0"/>
              <a:t>Malaria  </a:t>
            </a:r>
          </a:p>
          <a:p>
            <a:pPr eaLnBrk="1" hangingPunct="1">
              <a:lnSpc>
                <a:spcPct val="90000"/>
              </a:lnSpc>
            </a:pPr>
            <a:r>
              <a:rPr lang="en-US" sz="2400" dirty="0" smtClean="0"/>
              <a:t>mosquito </a:t>
            </a:r>
            <a:endParaRPr lang="en-US" sz="2400" dirty="0"/>
          </a:p>
          <a:p>
            <a:pPr eaLnBrk="1" hangingPunct="1">
              <a:lnSpc>
                <a:spcPct val="90000"/>
              </a:lnSpc>
            </a:pPr>
            <a:r>
              <a:rPr lang="en-US" sz="2400" dirty="0" smtClean="0"/>
              <a:t>protozoan-genus Plasmodium</a:t>
            </a:r>
            <a:endParaRPr lang="en-US" sz="2400" u="sng" dirty="0"/>
          </a:p>
          <a:p>
            <a:pPr eaLnBrk="1" hangingPunct="1">
              <a:lnSpc>
                <a:spcPct val="90000"/>
              </a:lnSpc>
            </a:pPr>
            <a:r>
              <a:rPr lang="en-US" sz="2400" u="sng" dirty="0" smtClean="0"/>
              <a:t>What are some Deadly Diseases?</a:t>
            </a:r>
          </a:p>
          <a:p>
            <a:pPr eaLnBrk="1" hangingPunct="1">
              <a:lnSpc>
                <a:spcPct val="90000"/>
              </a:lnSpc>
            </a:pPr>
            <a:endParaRPr lang="en-US" sz="2000" u="sng" dirty="0" smtClean="0"/>
          </a:p>
          <a:p>
            <a:pPr eaLnBrk="1" hangingPunct="1">
              <a:lnSpc>
                <a:spcPct val="90000"/>
              </a:lnSpc>
            </a:pPr>
            <a:endParaRPr lang="en-US" sz="2000" u="sng" dirty="0" smtClean="0"/>
          </a:p>
        </p:txBody>
      </p:sp>
      <p:pic>
        <p:nvPicPr>
          <p:cNvPr id="3077" name="Picture 5" descr="heart-diseas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86400" y="609600"/>
            <a:ext cx="3429000" cy="2743200"/>
          </a:xfrm>
          <a:noFill/>
        </p:spPr>
      </p:pic>
      <p:pic>
        <p:nvPicPr>
          <p:cNvPr id="3080" name="Picture 8" descr="mosquito-00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791200" y="3505200"/>
            <a:ext cx="2563813" cy="307816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 to="" calcmode="lin" valueType="num">
                                      <p:cBhvr>
                                        <p:cTn id="7" dur="1" fill="hold"/>
                                        <p:tgtEl>
                                          <p:spTgt spid="3075">
                                            <p:bg/>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to="" calcmode="lin" valueType="num">
                                      <p:cBhvr>
                                        <p:cTn id="12" dur="1" fill="hold"/>
                                        <p:tgtEl>
                                          <p:spTgt spid="307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 to="" calcmode="lin" valueType="num">
                                      <p:cBhvr>
                                        <p:cTn id="17" dur="1" fill="hold"/>
                                        <p:tgtEl>
                                          <p:spTgt spid="3075">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 to="" calcmode="lin" valueType="num">
                                      <p:cBhvr>
                                        <p:cTn id="22" dur="1" fill="hold"/>
                                        <p:tgtEl>
                                          <p:spTgt spid="3075">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anim calcmode="lin" valueType="num">
                                      <p:cBhvr additive="base">
                                        <p:cTn id="27" dur="500" fill="hold"/>
                                        <p:tgtEl>
                                          <p:spTgt spid="3077"/>
                                        </p:tgtEl>
                                        <p:attrNameLst>
                                          <p:attrName>ppt_x</p:attrName>
                                        </p:attrNameLst>
                                      </p:cBhvr>
                                      <p:tavLst>
                                        <p:tav tm="0">
                                          <p:val>
                                            <p:strVal val="#ppt_x"/>
                                          </p:val>
                                        </p:tav>
                                        <p:tav tm="100000">
                                          <p:val>
                                            <p:strVal val="#ppt_x"/>
                                          </p:val>
                                        </p:tav>
                                      </p:tavLst>
                                    </p:anim>
                                    <p:anim calcmode="lin" valueType="num">
                                      <p:cBhvr additive="base">
                                        <p:cTn id="2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3075">
                                            <p:txEl>
                                              <p:pRg st="3" end="3"/>
                                            </p:txEl>
                                          </p:spTgt>
                                        </p:tgtEl>
                                        <p:attrNameLst>
                                          <p:attrName>style.visibility</p:attrName>
                                        </p:attrNameLst>
                                      </p:cBhvr>
                                      <p:to>
                                        <p:strVal val="visible"/>
                                      </p:to>
                                    </p:set>
                                    <p:anim to="" calcmode="lin" valueType="num">
                                      <p:cBhvr>
                                        <p:cTn id="33" dur="1" fill="hold"/>
                                        <p:tgtEl>
                                          <p:spTgt spid="3075">
                                            <p:txEl>
                                              <p:pRg st="3" end="3"/>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3075">
                                            <p:txEl>
                                              <p:pRg st="4" end="4"/>
                                            </p:txEl>
                                          </p:spTgt>
                                        </p:tgtEl>
                                        <p:attrNameLst>
                                          <p:attrName>style.visibility</p:attrName>
                                        </p:attrNameLst>
                                      </p:cBhvr>
                                      <p:to>
                                        <p:strVal val="visible"/>
                                      </p:to>
                                    </p:set>
                                    <p:anim to="" calcmode="lin" valueType="num">
                                      <p:cBhvr>
                                        <p:cTn id="38" dur="1" fill="hold"/>
                                        <p:tgtEl>
                                          <p:spTgt spid="3075">
                                            <p:txEl>
                                              <p:pRg st="4" end="4"/>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3075">
                                            <p:txEl>
                                              <p:pRg st="5" end="5"/>
                                            </p:txEl>
                                          </p:spTgt>
                                        </p:tgtEl>
                                        <p:attrNameLst>
                                          <p:attrName>style.visibility</p:attrName>
                                        </p:attrNameLst>
                                      </p:cBhvr>
                                      <p:to>
                                        <p:strVal val="visible"/>
                                      </p:to>
                                    </p:set>
                                    <p:anim to="" calcmode="lin" valueType="num">
                                      <p:cBhvr>
                                        <p:cTn id="43" dur="1" fill="hold"/>
                                        <p:tgtEl>
                                          <p:spTgt spid="3075">
                                            <p:txEl>
                                              <p:pRg st="5" end="5"/>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3075">
                                            <p:txEl>
                                              <p:pRg st="6" end="6"/>
                                            </p:txEl>
                                          </p:spTgt>
                                        </p:tgtEl>
                                        <p:attrNameLst>
                                          <p:attrName>style.visibility</p:attrName>
                                        </p:attrNameLst>
                                      </p:cBhvr>
                                      <p:to>
                                        <p:strVal val="visible"/>
                                      </p:to>
                                    </p:set>
                                    <p:anim to="" calcmode="lin" valueType="num">
                                      <p:cBhvr>
                                        <p:cTn id="48" dur="1" fill="hold"/>
                                        <p:tgtEl>
                                          <p:spTgt spid="3075">
                                            <p:txEl>
                                              <p:pRg st="6" end="6"/>
                                            </p:txEl>
                                          </p:spTgt>
                                        </p:tgtEl>
                                        <p:attrNameLst>
                                          <p:attrName/>
                                        </p:attrNameLst>
                                      </p:cBhvr>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3080"/>
                                        </p:tgtEl>
                                        <p:attrNameLst>
                                          <p:attrName>style.visibility</p:attrName>
                                        </p:attrNameLst>
                                      </p:cBhvr>
                                      <p:to>
                                        <p:strVal val="visible"/>
                                      </p:to>
                                    </p:set>
                                    <p:anim calcmode="lin" valueType="num">
                                      <p:cBhvr additive="base">
                                        <p:cTn id="53" dur="500" fill="hold"/>
                                        <p:tgtEl>
                                          <p:spTgt spid="3080"/>
                                        </p:tgtEl>
                                        <p:attrNameLst>
                                          <p:attrName>ppt_x</p:attrName>
                                        </p:attrNameLst>
                                      </p:cBhvr>
                                      <p:tavLst>
                                        <p:tav tm="0">
                                          <p:val>
                                            <p:strVal val="#ppt_x"/>
                                          </p:val>
                                        </p:tav>
                                        <p:tav tm="100000">
                                          <p:val>
                                            <p:strVal val="#ppt_x"/>
                                          </p:val>
                                        </p:tav>
                                      </p:tavLst>
                                    </p:anim>
                                    <p:anim calcmode="lin" valueType="num">
                                      <p:cBhvr additive="base">
                                        <p:cTn id="54"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hidden="1"/>
          <p:cNvSpPr>
            <a:spLocks noGrp="1" noChangeArrowheads="1"/>
          </p:cNvSpPr>
          <p:nvPr>
            <p:ph type="title"/>
          </p:nvPr>
        </p:nvSpPr>
        <p:spPr/>
        <p:txBody>
          <a:bodyPr/>
          <a:lstStyle/>
          <a:p>
            <a:endParaRPr lang="en-US" dirty="0"/>
          </a:p>
        </p:txBody>
      </p:sp>
      <p:sp>
        <p:nvSpPr>
          <p:cNvPr id="211971" name="Text Box 3"/>
          <p:cNvSpPr txBox="1">
            <a:spLocks noChangeArrowheads="1"/>
          </p:cNvSpPr>
          <p:nvPr/>
        </p:nvSpPr>
        <p:spPr bwMode="auto">
          <a:xfrm>
            <a:off x="1655763" y="15875"/>
            <a:ext cx="1998662" cy="641350"/>
          </a:xfrm>
          <a:prstGeom prst="rect">
            <a:avLst/>
          </a:prstGeom>
          <a:noFill/>
          <a:ln w="9525">
            <a:noFill/>
            <a:miter lim="800000"/>
            <a:headEnd/>
            <a:tailEnd/>
          </a:ln>
          <a:effectLst/>
        </p:spPr>
        <p:txBody>
          <a:bodyPr>
            <a:prstTxWarp prst="textNoShape">
              <a:avLst/>
            </a:prstTxWarp>
          </a:bodyPr>
          <a:lstStyle/>
          <a:p>
            <a:pPr algn="r" eaLnBrk="1" hangingPunct="1"/>
            <a:r>
              <a:rPr lang="en-US" sz="1800" b="1" dirty="0">
                <a:solidFill>
                  <a:srgbClr val="000000"/>
                </a:solidFill>
                <a:latin typeface="Arial" charset="0"/>
              </a:rPr>
              <a:t>Disease </a:t>
            </a:r>
          </a:p>
          <a:p>
            <a:pPr algn="r" eaLnBrk="1" hangingPunct="1"/>
            <a:r>
              <a:rPr lang="en-US" sz="1800" b="1" dirty="0">
                <a:solidFill>
                  <a:srgbClr val="000000"/>
                </a:solidFill>
                <a:latin typeface="Arial" charset="0"/>
              </a:rPr>
              <a:t>(type of agent)</a:t>
            </a:r>
          </a:p>
        </p:txBody>
      </p:sp>
      <p:sp>
        <p:nvSpPr>
          <p:cNvPr id="211972" name="Text Box 4"/>
          <p:cNvSpPr txBox="1">
            <a:spLocks noChangeArrowheads="1"/>
          </p:cNvSpPr>
          <p:nvPr/>
        </p:nvSpPr>
        <p:spPr bwMode="auto">
          <a:xfrm>
            <a:off x="4419600" y="228600"/>
            <a:ext cx="1960563" cy="366713"/>
          </a:xfrm>
          <a:prstGeom prst="rect">
            <a:avLst/>
          </a:prstGeom>
          <a:noFill/>
          <a:ln w="9525">
            <a:noFill/>
            <a:miter lim="800000"/>
            <a:headEnd/>
            <a:tailEnd/>
          </a:ln>
          <a:effectLst/>
        </p:spPr>
        <p:txBody>
          <a:bodyPr>
            <a:prstTxWarp prst="textNoShape">
              <a:avLst/>
            </a:prstTxWarp>
          </a:bodyPr>
          <a:lstStyle/>
          <a:p>
            <a:pPr eaLnBrk="1" hangingPunct="1"/>
            <a:r>
              <a:rPr lang="en-US" sz="1800" b="1" dirty="0">
                <a:solidFill>
                  <a:srgbClr val="000000"/>
                </a:solidFill>
                <a:latin typeface="Arial" charset="0"/>
              </a:rPr>
              <a:t>Deaths per year</a:t>
            </a:r>
          </a:p>
        </p:txBody>
      </p:sp>
      <p:grpSp>
        <p:nvGrpSpPr>
          <p:cNvPr id="211973" name="Group 5"/>
          <p:cNvGrpSpPr>
            <a:grpSpLocks/>
          </p:cNvGrpSpPr>
          <p:nvPr/>
        </p:nvGrpSpPr>
        <p:grpSpPr bwMode="auto">
          <a:xfrm>
            <a:off x="152400" y="746125"/>
            <a:ext cx="8374063" cy="915988"/>
            <a:chOff x="96" y="470"/>
            <a:chExt cx="5275" cy="577"/>
          </a:xfrm>
        </p:grpSpPr>
        <p:pic>
          <p:nvPicPr>
            <p:cNvPr id="211974" name="Picture 6" descr="1706_E copy"/>
            <p:cNvPicPr>
              <a:picLocks noChangeAspect="1" noChangeArrowheads="1"/>
            </p:cNvPicPr>
            <p:nvPr/>
          </p:nvPicPr>
          <p:blipFill>
            <a:blip r:embed="rId3"/>
            <a:srcRect/>
            <a:stretch>
              <a:fillRect/>
            </a:stretch>
          </p:blipFill>
          <p:spPr bwMode="auto">
            <a:xfrm>
              <a:off x="2291" y="535"/>
              <a:ext cx="2231" cy="349"/>
            </a:xfrm>
            <a:prstGeom prst="rect">
              <a:avLst/>
            </a:prstGeom>
            <a:noFill/>
          </p:spPr>
        </p:pic>
        <p:sp>
          <p:nvSpPr>
            <p:cNvPr id="211975" name="Text Box 7"/>
            <p:cNvSpPr txBox="1">
              <a:spLocks noChangeArrowheads="1"/>
            </p:cNvSpPr>
            <p:nvPr/>
          </p:nvSpPr>
          <p:spPr bwMode="auto">
            <a:xfrm>
              <a:off x="96" y="470"/>
              <a:ext cx="2208" cy="577"/>
            </a:xfrm>
            <a:prstGeom prst="rect">
              <a:avLst/>
            </a:prstGeom>
            <a:noFill/>
            <a:ln w="9525">
              <a:noFill/>
              <a:miter lim="800000"/>
              <a:headEnd/>
              <a:tailEnd/>
            </a:ln>
            <a:effectLst/>
          </p:spPr>
          <p:txBody>
            <a:bodyPr>
              <a:prstTxWarp prst="textNoShape">
                <a:avLst/>
              </a:prstTxWarp>
            </a:bodyPr>
            <a:lstStyle/>
            <a:p>
              <a:pPr algn="r" eaLnBrk="1" hangingPunct="1"/>
              <a:r>
                <a:rPr lang="en-US" sz="1800" b="1" dirty="0">
                  <a:solidFill>
                    <a:srgbClr val="000000"/>
                  </a:solidFill>
                  <a:latin typeface="Arial" charset="0"/>
                </a:rPr>
                <a:t>Pneumonia and flu </a:t>
              </a:r>
            </a:p>
            <a:p>
              <a:pPr algn="r" eaLnBrk="1" hangingPunct="1"/>
              <a:r>
                <a:rPr lang="en-US" sz="1800" b="1" dirty="0">
                  <a:solidFill>
                    <a:srgbClr val="000000"/>
                  </a:solidFill>
                  <a:latin typeface="Arial" charset="0"/>
                </a:rPr>
                <a:t>(bacteria and viruses)</a:t>
              </a:r>
            </a:p>
          </p:txBody>
        </p:sp>
        <p:sp>
          <p:nvSpPr>
            <p:cNvPr id="211976" name="Text Box 8"/>
            <p:cNvSpPr txBox="1">
              <a:spLocks noChangeArrowheads="1"/>
            </p:cNvSpPr>
            <p:nvPr/>
          </p:nvSpPr>
          <p:spPr bwMode="auto">
            <a:xfrm>
              <a:off x="4512" y="528"/>
              <a:ext cx="859" cy="231"/>
            </a:xfrm>
            <a:prstGeom prst="rect">
              <a:avLst/>
            </a:prstGeom>
            <a:noFill/>
            <a:ln w="9525">
              <a:noFill/>
              <a:miter lim="800000"/>
              <a:headEnd/>
              <a:tailEnd/>
            </a:ln>
            <a:effectLst/>
          </p:spPr>
          <p:txBody>
            <a:bodyPr>
              <a:prstTxWarp prst="textNoShape">
                <a:avLst/>
              </a:prstTxWarp>
            </a:bodyPr>
            <a:lstStyle/>
            <a:p>
              <a:pPr eaLnBrk="1" hangingPunct="1"/>
              <a:r>
                <a:rPr lang="en-US" sz="1800" b="1" dirty="0">
                  <a:solidFill>
                    <a:srgbClr val="000000"/>
                  </a:solidFill>
                  <a:latin typeface="Arial" charset="0"/>
                </a:rPr>
                <a:t>3.2 million</a:t>
              </a:r>
            </a:p>
          </p:txBody>
        </p:sp>
      </p:grpSp>
      <p:grpSp>
        <p:nvGrpSpPr>
          <p:cNvPr id="211977" name="Group 9"/>
          <p:cNvGrpSpPr>
            <a:grpSpLocks/>
          </p:cNvGrpSpPr>
          <p:nvPr/>
        </p:nvGrpSpPr>
        <p:grpSpPr bwMode="auto">
          <a:xfrm>
            <a:off x="1641475" y="1631950"/>
            <a:ext cx="5673725" cy="669925"/>
            <a:chOff x="1034" y="1028"/>
            <a:chExt cx="3574" cy="422"/>
          </a:xfrm>
        </p:grpSpPr>
        <p:pic>
          <p:nvPicPr>
            <p:cNvPr id="211978" name="Picture 10" descr="1706_E copy 3"/>
            <p:cNvPicPr>
              <a:picLocks noChangeAspect="1" noChangeArrowheads="1"/>
            </p:cNvPicPr>
            <p:nvPr/>
          </p:nvPicPr>
          <p:blipFill>
            <a:blip r:embed="rId4"/>
            <a:srcRect/>
            <a:stretch>
              <a:fillRect/>
            </a:stretch>
          </p:blipFill>
          <p:spPr bwMode="auto">
            <a:xfrm>
              <a:off x="2295" y="1028"/>
              <a:ext cx="1533" cy="422"/>
            </a:xfrm>
            <a:prstGeom prst="rect">
              <a:avLst/>
            </a:prstGeom>
            <a:noFill/>
          </p:spPr>
        </p:pic>
        <p:sp>
          <p:nvSpPr>
            <p:cNvPr id="211979" name="Text Box 11"/>
            <p:cNvSpPr txBox="1">
              <a:spLocks noChangeArrowheads="1"/>
            </p:cNvSpPr>
            <p:nvPr/>
          </p:nvSpPr>
          <p:spPr bwMode="auto">
            <a:xfrm>
              <a:off x="1034" y="1104"/>
              <a:ext cx="1259" cy="231"/>
            </a:xfrm>
            <a:prstGeom prst="rect">
              <a:avLst/>
            </a:prstGeom>
            <a:noFill/>
            <a:ln w="9525">
              <a:noFill/>
              <a:miter lim="800000"/>
              <a:headEnd/>
              <a:tailEnd/>
            </a:ln>
            <a:effectLst/>
          </p:spPr>
          <p:txBody>
            <a:bodyPr>
              <a:prstTxWarp prst="textNoShape">
                <a:avLst/>
              </a:prstTxWarp>
            </a:bodyPr>
            <a:lstStyle/>
            <a:p>
              <a:pPr algn="r" eaLnBrk="1" hangingPunct="1"/>
              <a:r>
                <a:rPr lang="en-US" sz="1800" b="1" dirty="0">
                  <a:solidFill>
                    <a:srgbClr val="000000"/>
                  </a:solidFill>
                  <a:latin typeface="Arial" charset="0"/>
                </a:rPr>
                <a:t>HIV/AIDS (virus)</a:t>
              </a:r>
            </a:p>
          </p:txBody>
        </p:sp>
        <p:sp>
          <p:nvSpPr>
            <p:cNvPr id="211980" name="Text Box 12"/>
            <p:cNvSpPr txBox="1">
              <a:spLocks noChangeArrowheads="1"/>
            </p:cNvSpPr>
            <p:nvPr/>
          </p:nvSpPr>
          <p:spPr bwMode="auto">
            <a:xfrm>
              <a:off x="3749" y="1106"/>
              <a:ext cx="859" cy="231"/>
            </a:xfrm>
            <a:prstGeom prst="rect">
              <a:avLst/>
            </a:prstGeom>
            <a:noFill/>
            <a:ln w="9525">
              <a:noFill/>
              <a:miter lim="800000"/>
              <a:headEnd/>
              <a:tailEnd/>
            </a:ln>
            <a:effectLst/>
          </p:spPr>
          <p:txBody>
            <a:bodyPr>
              <a:prstTxWarp prst="textNoShape">
                <a:avLst/>
              </a:prstTxWarp>
            </a:bodyPr>
            <a:lstStyle/>
            <a:p>
              <a:pPr eaLnBrk="1" hangingPunct="1"/>
              <a:r>
                <a:rPr lang="en-US" sz="1800" b="1" dirty="0">
                  <a:solidFill>
                    <a:srgbClr val="000000"/>
                  </a:solidFill>
                  <a:latin typeface="Arial" charset="0"/>
                </a:rPr>
                <a:t>2.1 million</a:t>
              </a:r>
            </a:p>
          </p:txBody>
        </p:sp>
      </p:grpSp>
      <p:grpSp>
        <p:nvGrpSpPr>
          <p:cNvPr id="211981" name="Group 13"/>
          <p:cNvGrpSpPr>
            <a:grpSpLocks/>
          </p:cNvGrpSpPr>
          <p:nvPr/>
        </p:nvGrpSpPr>
        <p:grpSpPr bwMode="auto">
          <a:xfrm>
            <a:off x="838200" y="2513013"/>
            <a:ext cx="6253163" cy="915987"/>
            <a:chOff x="528" y="1583"/>
            <a:chExt cx="3939" cy="577"/>
          </a:xfrm>
        </p:grpSpPr>
        <p:sp>
          <p:nvSpPr>
            <p:cNvPr id="211982" name="Text Box 14"/>
            <p:cNvSpPr txBox="1">
              <a:spLocks noChangeArrowheads="1"/>
            </p:cNvSpPr>
            <p:nvPr/>
          </p:nvSpPr>
          <p:spPr bwMode="auto">
            <a:xfrm>
              <a:off x="528" y="1583"/>
              <a:ext cx="1740" cy="577"/>
            </a:xfrm>
            <a:prstGeom prst="rect">
              <a:avLst/>
            </a:prstGeom>
            <a:noFill/>
            <a:ln w="9525">
              <a:noFill/>
              <a:miter lim="800000"/>
              <a:headEnd/>
              <a:tailEnd/>
            </a:ln>
            <a:effectLst/>
          </p:spPr>
          <p:txBody>
            <a:bodyPr>
              <a:prstTxWarp prst="textNoShape">
                <a:avLst/>
              </a:prstTxWarp>
            </a:bodyPr>
            <a:lstStyle/>
            <a:p>
              <a:pPr algn="r" eaLnBrk="1" hangingPunct="1"/>
              <a:r>
                <a:rPr lang="en-US" sz="1800" b="1" dirty="0">
                  <a:solidFill>
                    <a:srgbClr val="000000"/>
                  </a:solidFill>
                  <a:latin typeface="Arial" charset="0"/>
                </a:rPr>
                <a:t>Diarrheal diseases (bacteria and viruses)</a:t>
              </a:r>
            </a:p>
          </p:txBody>
        </p:sp>
        <p:grpSp>
          <p:nvGrpSpPr>
            <p:cNvPr id="211983" name="Group 15"/>
            <p:cNvGrpSpPr>
              <a:grpSpLocks/>
            </p:cNvGrpSpPr>
            <p:nvPr/>
          </p:nvGrpSpPr>
          <p:grpSpPr bwMode="auto">
            <a:xfrm>
              <a:off x="2292" y="1584"/>
              <a:ext cx="2175" cy="461"/>
              <a:chOff x="2292" y="1584"/>
              <a:chExt cx="2175" cy="461"/>
            </a:xfrm>
          </p:grpSpPr>
          <p:pic>
            <p:nvPicPr>
              <p:cNvPr id="211984" name="Picture 16" descr="1706_E copy 1"/>
              <p:cNvPicPr>
                <a:picLocks noChangeAspect="1" noChangeArrowheads="1"/>
              </p:cNvPicPr>
              <p:nvPr/>
            </p:nvPicPr>
            <p:blipFill>
              <a:blip r:embed="rId5"/>
              <a:srcRect/>
              <a:stretch>
                <a:fillRect/>
              </a:stretch>
            </p:blipFill>
            <p:spPr bwMode="auto">
              <a:xfrm>
                <a:off x="2292" y="1584"/>
                <a:ext cx="1376" cy="461"/>
              </a:xfrm>
              <a:prstGeom prst="rect">
                <a:avLst/>
              </a:prstGeom>
              <a:noFill/>
            </p:spPr>
          </p:pic>
          <p:sp>
            <p:nvSpPr>
              <p:cNvPr id="211985" name="Text Box 17"/>
              <p:cNvSpPr txBox="1">
                <a:spLocks noChangeArrowheads="1"/>
              </p:cNvSpPr>
              <p:nvPr/>
            </p:nvSpPr>
            <p:spPr bwMode="auto">
              <a:xfrm>
                <a:off x="3608" y="1673"/>
                <a:ext cx="859" cy="231"/>
              </a:xfrm>
              <a:prstGeom prst="rect">
                <a:avLst/>
              </a:prstGeom>
              <a:noFill/>
              <a:ln w="9525">
                <a:noFill/>
                <a:miter lim="800000"/>
                <a:headEnd/>
                <a:tailEnd/>
              </a:ln>
              <a:effectLst/>
            </p:spPr>
            <p:txBody>
              <a:bodyPr>
                <a:prstTxWarp prst="textNoShape">
                  <a:avLst/>
                </a:prstTxWarp>
              </a:bodyPr>
              <a:lstStyle/>
              <a:p>
                <a:pPr eaLnBrk="1" hangingPunct="1"/>
                <a:r>
                  <a:rPr lang="en-US" sz="1800" b="1" dirty="0">
                    <a:solidFill>
                      <a:srgbClr val="000000"/>
                    </a:solidFill>
                    <a:latin typeface="Arial" charset="0"/>
                  </a:rPr>
                  <a:t>1.9 million</a:t>
                </a:r>
              </a:p>
            </p:txBody>
          </p:sp>
        </p:grpSp>
      </p:grpSp>
      <p:grpSp>
        <p:nvGrpSpPr>
          <p:cNvPr id="211986" name="Group 18"/>
          <p:cNvGrpSpPr>
            <a:grpSpLocks/>
          </p:cNvGrpSpPr>
          <p:nvPr/>
        </p:nvGrpSpPr>
        <p:grpSpPr bwMode="auto">
          <a:xfrm>
            <a:off x="1957388" y="3422650"/>
            <a:ext cx="4918075" cy="647700"/>
            <a:chOff x="1233" y="2156"/>
            <a:chExt cx="3098" cy="408"/>
          </a:xfrm>
        </p:grpSpPr>
        <p:pic>
          <p:nvPicPr>
            <p:cNvPr id="211987" name="Picture 19" descr="1706_E copy 4"/>
            <p:cNvPicPr>
              <a:picLocks noChangeAspect="1" noChangeArrowheads="1"/>
            </p:cNvPicPr>
            <p:nvPr/>
          </p:nvPicPr>
          <p:blipFill>
            <a:blip r:embed="rId6"/>
            <a:srcRect/>
            <a:stretch>
              <a:fillRect/>
            </a:stretch>
          </p:blipFill>
          <p:spPr bwMode="auto">
            <a:xfrm>
              <a:off x="2288" y="2156"/>
              <a:ext cx="1248" cy="377"/>
            </a:xfrm>
            <a:prstGeom prst="rect">
              <a:avLst/>
            </a:prstGeom>
            <a:noFill/>
          </p:spPr>
        </p:pic>
        <p:sp>
          <p:nvSpPr>
            <p:cNvPr id="211988" name="Text Box 20"/>
            <p:cNvSpPr txBox="1">
              <a:spLocks noChangeArrowheads="1"/>
            </p:cNvSpPr>
            <p:nvPr/>
          </p:nvSpPr>
          <p:spPr bwMode="auto">
            <a:xfrm>
              <a:off x="1233" y="2160"/>
              <a:ext cx="1051" cy="404"/>
            </a:xfrm>
            <a:prstGeom prst="rect">
              <a:avLst/>
            </a:prstGeom>
            <a:noFill/>
            <a:ln w="9525">
              <a:noFill/>
              <a:miter lim="800000"/>
              <a:headEnd/>
              <a:tailEnd/>
            </a:ln>
            <a:effectLst/>
          </p:spPr>
          <p:txBody>
            <a:bodyPr>
              <a:prstTxWarp prst="textNoShape">
                <a:avLst/>
              </a:prstTxWarp>
            </a:bodyPr>
            <a:lstStyle/>
            <a:p>
              <a:pPr algn="r" eaLnBrk="1" hangingPunct="1"/>
              <a:r>
                <a:rPr lang="en-US" sz="1800" b="1" dirty="0">
                  <a:solidFill>
                    <a:srgbClr val="000000"/>
                  </a:solidFill>
                  <a:latin typeface="Arial" charset="0"/>
                </a:rPr>
                <a:t>Tuberculosis (bacteria)</a:t>
              </a:r>
            </a:p>
          </p:txBody>
        </p:sp>
        <p:sp>
          <p:nvSpPr>
            <p:cNvPr id="211989" name="Text Box 21"/>
            <p:cNvSpPr txBox="1">
              <a:spLocks noChangeArrowheads="1"/>
            </p:cNvSpPr>
            <p:nvPr/>
          </p:nvSpPr>
          <p:spPr bwMode="auto">
            <a:xfrm>
              <a:off x="3472" y="2236"/>
              <a:ext cx="859" cy="231"/>
            </a:xfrm>
            <a:prstGeom prst="rect">
              <a:avLst/>
            </a:prstGeom>
            <a:noFill/>
            <a:ln w="9525">
              <a:noFill/>
              <a:miter lim="800000"/>
              <a:headEnd/>
              <a:tailEnd/>
            </a:ln>
            <a:effectLst/>
          </p:spPr>
          <p:txBody>
            <a:bodyPr>
              <a:prstTxWarp prst="textNoShape">
                <a:avLst/>
              </a:prstTxWarp>
            </a:bodyPr>
            <a:lstStyle/>
            <a:p>
              <a:pPr eaLnBrk="1" hangingPunct="1"/>
              <a:r>
                <a:rPr lang="en-US" sz="1800" b="1" dirty="0">
                  <a:solidFill>
                    <a:srgbClr val="000000"/>
                  </a:solidFill>
                  <a:latin typeface="Arial" charset="0"/>
                </a:rPr>
                <a:t>1.7 million</a:t>
              </a:r>
            </a:p>
          </p:txBody>
        </p:sp>
      </p:grpSp>
      <p:grpSp>
        <p:nvGrpSpPr>
          <p:cNvPr id="211990" name="Group 22"/>
          <p:cNvGrpSpPr>
            <a:grpSpLocks/>
          </p:cNvGrpSpPr>
          <p:nvPr/>
        </p:nvGrpSpPr>
        <p:grpSpPr bwMode="auto">
          <a:xfrm>
            <a:off x="1403350" y="4292600"/>
            <a:ext cx="4486275" cy="660400"/>
            <a:chOff x="884" y="2704"/>
            <a:chExt cx="2826" cy="416"/>
          </a:xfrm>
        </p:grpSpPr>
        <p:pic>
          <p:nvPicPr>
            <p:cNvPr id="211991" name="Picture 23" descr="1706_E copy 2"/>
            <p:cNvPicPr>
              <a:picLocks noChangeAspect="1" noChangeArrowheads="1"/>
            </p:cNvPicPr>
            <p:nvPr/>
          </p:nvPicPr>
          <p:blipFill>
            <a:blip r:embed="rId7"/>
            <a:srcRect/>
            <a:stretch>
              <a:fillRect/>
            </a:stretch>
          </p:blipFill>
          <p:spPr bwMode="auto">
            <a:xfrm>
              <a:off x="2284" y="2713"/>
              <a:ext cx="771" cy="407"/>
            </a:xfrm>
            <a:prstGeom prst="rect">
              <a:avLst/>
            </a:prstGeom>
            <a:noFill/>
          </p:spPr>
        </p:pic>
        <p:sp>
          <p:nvSpPr>
            <p:cNvPr id="211992" name="Text Box 24"/>
            <p:cNvSpPr txBox="1">
              <a:spLocks noChangeArrowheads="1"/>
            </p:cNvSpPr>
            <p:nvPr/>
          </p:nvSpPr>
          <p:spPr bwMode="auto">
            <a:xfrm>
              <a:off x="884" y="2704"/>
              <a:ext cx="1395" cy="231"/>
            </a:xfrm>
            <a:prstGeom prst="rect">
              <a:avLst/>
            </a:prstGeom>
            <a:noFill/>
            <a:ln w="9525">
              <a:noFill/>
              <a:miter lim="800000"/>
              <a:headEnd/>
              <a:tailEnd/>
            </a:ln>
            <a:effectLst/>
          </p:spPr>
          <p:txBody>
            <a:bodyPr>
              <a:prstTxWarp prst="textNoShape">
                <a:avLst/>
              </a:prstTxWarp>
            </a:bodyPr>
            <a:lstStyle/>
            <a:p>
              <a:pPr algn="r" eaLnBrk="1" hangingPunct="1"/>
              <a:r>
                <a:rPr lang="en-US" sz="1800" b="1" dirty="0">
                  <a:solidFill>
                    <a:srgbClr val="000000"/>
                  </a:solidFill>
                  <a:latin typeface="Arial" charset="0"/>
                </a:rPr>
                <a:t>Malaria </a:t>
              </a:r>
            </a:p>
            <a:p>
              <a:pPr algn="r" eaLnBrk="1" hangingPunct="1"/>
              <a:r>
                <a:rPr lang="en-US" sz="1800" b="1" dirty="0">
                  <a:solidFill>
                    <a:srgbClr val="000000"/>
                  </a:solidFill>
                  <a:latin typeface="Arial" charset="0"/>
                </a:rPr>
                <a:t>(protozoa)</a:t>
              </a:r>
            </a:p>
          </p:txBody>
        </p:sp>
        <p:sp>
          <p:nvSpPr>
            <p:cNvPr id="211993" name="Text Box 25"/>
            <p:cNvSpPr txBox="1">
              <a:spLocks noChangeArrowheads="1"/>
            </p:cNvSpPr>
            <p:nvPr/>
          </p:nvSpPr>
          <p:spPr bwMode="auto">
            <a:xfrm>
              <a:off x="2971" y="2779"/>
              <a:ext cx="739" cy="231"/>
            </a:xfrm>
            <a:prstGeom prst="rect">
              <a:avLst/>
            </a:prstGeom>
            <a:noFill/>
            <a:ln w="9525">
              <a:noFill/>
              <a:miter lim="800000"/>
              <a:headEnd/>
              <a:tailEnd/>
            </a:ln>
            <a:effectLst/>
          </p:spPr>
          <p:txBody>
            <a:bodyPr>
              <a:prstTxWarp prst="textNoShape">
                <a:avLst/>
              </a:prstTxWarp>
            </a:bodyPr>
            <a:lstStyle/>
            <a:p>
              <a:pPr eaLnBrk="1" hangingPunct="1"/>
              <a:r>
                <a:rPr lang="en-US" sz="1800" b="1" dirty="0">
                  <a:solidFill>
                    <a:srgbClr val="000000"/>
                  </a:solidFill>
                  <a:latin typeface="Arial" charset="0"/>
                </a:rPr>
                <a:t>1 million</a:t>
              </a:r>
            </a:p>
          </p:txBody>
        </p:sp>
      </p:grpSp>
      <p:grpSp>
        <p:nvGrpSpPr>
          <p:cNvPr id="211994" name="Group 26"/>
          <p:cNvGrpSpPr>
            <a:grpSpLocks/>
          </p:cNvGrpSpPr>
          <p:nvPr/>
        </p:nvGrpSpPr>
        <p:grpSpPr bwMode="auto">
          <a:xfrm>
            <a:off x="1450975" y="5197475"/>
            <a:ext cx="4438650" cy="622300"/>
            <a:chOff x="914" y="3274"/>
            <a:chExt cx="2796" cy="392"/>
          </a:xfrm>
        </p:grpSpPr>
        <p:pic>
          <p:nvPicPr>
            <p:cNvPr id="211995" name="Picture 27" descr="1706_E copy 5"/>
            <p:cNvPicPr>
              <a:picLocks noChangeAspect="1" noChangeArrowheads="1"/>
            </p:cNvPicPr>
            <p:nvPr/>
          </p:nvPicPr>
          <p:blipFill>
            <a:blip r:embed="rId8"/>
            <a:srcRect/>
            <a:stretch>
              <a:fillRect/>
            </a:stretch>
          </p:blipFill>
          <p:spPr bwMode="auto">
            <a:xfrm>
              <a:off x="2286" y="3283"/>
              <a:ext cx="776" cy="383"/>
            </a:xfrm>
            <a:prstGeom prst="rect">
              <a:avLst/>
            </a:prstGeom>
            <a:noFill/>
          </p:spPr>
        </p:pic>
        <p:sp>
          <p:nvSpPr>
            <p:cNvPr id="211996" name="Text Box 28"/>
            <p:cNvSpPr txBox="1">
              <a:spLocks noChangeArrowheads="1"/>
            </p:cNvSpPr>
            <p:nvPr/>
          </p:nvSpPr>
          <p:spPr bwMode="auto">
            <a:xfrm>
              <a:off x="914" y="3274"/>
              <a:ext cx="1387" cy="231"/>
            </a:xfrm>
            <a:prstGeom prst="rect">
              <a:avLst/>
            </a:prstGeom>
            <a:noFill/>
            <a:ln w="9525">
              <a:noFill/>
              <a:miter lim="800000"/>
              <a:headEnd/>
              <a:tailEnd/>
            </a:ln>
            <a:effectLst/>
          </p:spPr>
          <p:txBody>
            <a:bodyPr>
              <a:prstTxWarp prst="textNoShape">
                <a:avLst/>
              </a:prstTxWarp>
            </a:bodyPr>
            <a:lstStyle/>
            <a:p>
              <a:pPr algn="r" eaLnBrk="1" hangingPunct="1"/>
              <a:r>
                <a:rPr lang="en-US" sz="1800" b="1" dirty="0">
                  <a:solidFill>
                    <a:srgbClr val="000000"/>
                  </a:solidFill>
                  <a:latin typeface="Arial" charset="0"/>
                </a:rPr>
                <a:t>Hepatitis B </a:t>
              </a:r>
            </a:p>
            <a:p>
              <a:pPr algn="r" eaLnBrk="1" hangingPunct="1"/>
              <a:r>
                <a:rPr lang="en-US" sz="1800" b="1" dirty="0">
                  <a:solidFill>
                    <a:srgbClr val="000000"/>
                  </a:solidFill>
                  <a:latin typeface="Arial" charset="0"/>
                </a:rPr>
                <a:t>(virus)</a:t>
              </a:r>
            </a:p>
          </p:txBody>
        </p:sp>
        <p:sp>
          <p:nvSpPr>
            <p:cNvPr id="211997" name="Text Box 29"/>
            <p:cNvSpPr txBox="1">
              <a:spLocks noChangeArrowheads="1"/>
            </p:cNvSpPr>
            <p:nvPr/>
          </p:nvSpPr>
          <p:spPr bwMode="auto">
            <a:xfrm>
              <a:off x="2971" y="3356"/>
              <a:ext cx="739" cy="231"/>
            </a:xfrm>
            <a:prstGeom prst="rect">
              <a:avLst/>
            </a:prstGeom>
            <a:noFill/>
            <a:ln w="9525">
              <a:noFill/>
              <a:miter lim="800000"/>
              <a:headEnd/>
              <a:tailEnd/>
            </a:ln>
            <a:effectLst/>
          </p:spPr>
          <p:txBody>
            <a:bodyPr>
              <a:prstTxWarp prst="textNoShape">
                <a:avLst/>
              </a:prstTxWarp>
            </a:bodyPr>
            <a:lstStyle/>
            <a:p>
              <a:pPr eaLnBrk="1" hangingPunct="1"/>
              <a:r>
                <a:rPr lang="en-US" sz="1800" b="1" dirty="0">
                  <a:solidFill>
                    <a:srgbClr val="000000"/>
                  </a:solidFill>
                  <a:latin typeface="Arial" charset="0"/>
                </a:rPr>
                <a:t>1 million</a:t>
              </a:r>
            </a:p>
          </p:txBody>
        </p:sp>
      </p:grpSp>
      <p:grpSp>
        <p:nvGrpSpPr>
          <p:cNvPr id="211998" name="Group 30"/>
          <p:cNvGrpSpPr>
            <a:grpSpLocks/>
          </p:cNvGrpSpPr>
          <p:nvPr/>
        </p:nvGrpSpPr>
        <p:grpSpPr bwMode="auto">
          <a:xfrm>
            <a:off x="1768475" y="6064250"/>
            <a:ext cx="3783013" cy="585788"/>
            <a:chOff x="1114" y="3820"/>
            <a:chExt cx="2383" cy="369"/>
          </a:xfrm>
        </p:grpSpPr>
        <p:pic>
          <p:nvPicPr>
            <p:cNvPr id="211999" name="Picture 31" descr="1706_E"/>
            <p:cNvPicPr>
              <a:picLocks noChangeAspect="1" noChangeArrowheads="1"/>
            </p:cNvPicPr>
            <p:nvPr/>
          </p:nvPicPr>
          <p:blipFill>
            <a:blip r:embed="rId9"/>
            <a:srcRect/>
            <a:stretch>
              <a:fillRect/>
            </a:stretch>
          </p:blipFill>
          <p:spPr bwMode="auto">
            <a:xfrm>
              <a:off x="2282" y="3850"/>
              <a:ext cx="639" cy="339"/>
            </a:xfrm>
            <a:prstGeom prst="rect">
              <a:avLst/>
            </a:prstGeom>
            <a:noFill/>
          </p:spPr>
        </p:pic>
        <p:sp>
          <p:nvSpPr>
            <p:cNvPr id="212000" name="Text Box 32"/>
            <p:cNvSpPr txBox="1">
              <a:spLocks noChangeArrowheads="1"/>
            </p:cNvSpPr>
            <p:nvPr/>
          </p:nvSpPr>
          <p:spPr bwMode="auto">
            <a:xfrm>
              <a:off x="1114" y="3820"/>
              <a:ext cx="1195" cy="231"/>
            </a:xfrm>
            <a:prstGeom prst="rect">
              <a:avLst/>
            </a:prstGeom>
            <a:noFill/>
            <a:ln w="9525">
              <a:noFill/>
              <a:miter lim="800000"/>
              <a:headEnd/>
              <a:tailEnd/>
            </a:ln>
            <a:effectLst/>
          </p:spPr>
          <p:txBody>
            <a:bodyPr>
              <a:prstTxWarp prst="textNoShape">
                <a:avLst/>
              </a:prstTxWarp>
            </a:bodyPr>
            <a:lstStyle/>
            <a:p>
              <a:pPr algn="r" eaLnBrk="1" hangingPunct="1"/>
              <a:r>
                <a:rPr lang="en-US" sz="1800" b="1" dirty="0">
                  <a:solidFill>
                    <a:srgbClr val="000000"/>
                  </a:solidFill>
                  <a:latin typeface="Arial" charset="0"/>
                </a:rPr>
                <a:t>Measles </a:t>
              </a:r>
            </a:p>
            <a:p>
              <a:pPr algn="r" eaLnBrk="1" hangingPunct="1"/>
              <a:r>
                <a:rPr lang="en-US" sz="1800" b="1" dirty="0">
                  <a:solidFill>
                    <a:srgbClr val="000000"/>
                  </a:solidFill>
                  <a:latin typeface="Arial" charset="0"/>
                </a:rPr>
                <a:t>(virus)</a:t>
              </a:r>
            </a:p>
          </p:txBody>
        </p:sp>
        <p:sp>
          <p:nvSpPr>
            <p:cNvPr id="212001" name="Rectangle 33"/>
            <p:cNvSpPr>
              <a:spLocks noChangeArrowheads="1"/>
            </p:cNvSpPr>
            <p:nvPr/>
          </p:nvSpPr>
          <p:spPr bwMode="auto">
            <a:xfrm>
              <a:off x="2860" y="3913"/>
              <a:ext cx="637" cy="231"/>
            </a:xfrm>
            <a:prstGeom prst="rect">
              <a:avLst/>
            </a:prstGeom>
            <a:noFill/>
            <a:ln w="9525">
              <a:noFill/>
              <a:miter lim="800000"/>
              <a:headEnd/>
              <a:tailEnd/>
            </a:ln>
            <a:effectLst/>
          </p:spPr>
          <p:txBody>
            <a:bodyPr wrap="none">
              <a:prstTxWarp prst="textNoShape">
                <a:avLst/>
              </a:prstTxWarp>
              <a:spAutoFit/>
            </a:bodyPr>
            <a:lstStyle/>
            <a:p>
              <a:pPr eaLnBrk="1" hangingPunct="1"/>
              <a:r>
                <a:rPr lang="en-US" sz="1800" b="1" dirty="0">
                  <a:latin typeface="Arial" charset="0"/>
                </a:rPr>
                <a:t>800,000</a:t>
              </a:r>
            </a:p>
          </p:txBody>
        </p:sp>
      </p:grpSp>
      <p:sp>
        <p:nvSpPr>
          <p:cNvPr id="212002" name="Text Box 34"/>
          <p:cNvSpPr txBox="1">
            <a:spLocks noChangeArrowheads="1"/>
          </p:cNvSpPr>
          <p:nvPr/>
        </p:nvSpPr>
        <p:spPr bwMode="auto">
          <a:xfrm>
            <a:off x="8077200" y="6324600"/>
            <a:ext cx="1047750" cy="274638"/>
          </a:xfrm>
          <a:prstGeom prst="rect">
            <a:avLst/>
          </a:prstGeom>
          <a:noFill/>
          <a:ln w="19050">
            <a:noFill/>
            <a:miter lim="800000"/>
            <a:headEnd/>
            <a:tailEnd/>
          </a:ln>
          <a:effectLst/>
        </p:spPr>
        <p:txBody>
          <a:bodyPr wrap="none">
            <a:prstTxWarp prst="textNoShape">
              <a:avLst/>
            </a:prstTxWarp>
            <a:spAutoFit/>
          </a:bodyPr>
          <a:lstStyle/>
          <a:p>
            <a:r>
              <a:rPr lang="en-US" sz="1200" b="1" dirty="0">
                <a:solidFill>
                  <a:srgbClr val="008040"/>
                </a:solidFill>
                <a:latin typeface="Arial" charset="0"/>
              </a:rPr>
              <a:t>Stepped Art</a:t>
            </a:r>
          </a:p>
        </p:txBody>
      </p:sp>
      <p:sp>
        <p:nvSpPr>
          <p:cNvPr id="212003" name="Rectangle 35"/>
          <p:cNvSpPr>
            <a:spLocks noChangeArrowheads="1"/>
          </p:cNvSpPr>
          <p:nvPr/>
        </p:nvSpPr>
        <p:spPr bwMode="auto">
          <a:xfrm>
            <a:off x="7859222" y="6584950"/>
            <a:ext cx="1311766" cy="267525"/>
          </a:xfrm>
          <a:prstGeom prst="rect">
            <a:avLst/>
          </a:prstGeom>
          <a:noFill/>
          <a:ln w="9525">
            <a:noFill/>
            <a:miter lim="800000"/>
            <a:headEnd/>
            <a:tailEnd/>
          </a:ln>
          <a:effectLst/>
        </p:spPr>
        <p:txBody>
          <a:bodyPr wrap="none" lIns="82058" tIns="41029" rIns="82058" bIns="41029">
            <a:prstTxWarp prst="textNoShape">
              <a:avLst/>
            </a:prstTxWarp>
            <a:spAutoFit/>
          </a:bodyPr>
          <a:lstStyle/>
          <a:p>
            <a:pPr algn="r" defTabSz="820738"/>
            <a:r>
              <a:rPr lang="en-US" sz="1200" b="1" dirty="0">
                <a:latin typeface="Arial" charset="0"/>
                <a:ea typeface="Arial" charset="0"/>
                <a:cs typeface="Arial" charset="0"/>
              </a:rPr>
              <a:t>Fig. 17-4, p. </a:t>
            </a:r>
            <a:r>
              <a:rPr lang="en-US" sz="1200" b="1" dirty="0" smtClean="0">
                <a:latin typeface="Arial" charset="0"/>
                <a:ea typeface="Arial" charset="0"/>
                <a:cs typeface="Arial" charset="0"/>
              </a:rPr>
              <a:t>445</a:t>
            </a:r>
            <a:endParaRPr lang="en-US" sz="1200" b="1" dirty="0">
              <a:latin typeface="Arial" charset="0"/>
              <a:ea typeface="Arial" charset="0"/>
              <a:cs typeface="Arial" charset="0"/>
            </a:endParaRPr>
          </a:p>
        </p:txBody>
      </p:sp>
      <p:sp>
        <p:nvSpPr>
          <p:cNvPr id="36" name="TextBox 35"/>
          <p:cNvSpPr txBox="1"/>
          <p:nvPr/>
        </p:nvSpPr>
        <p:spPr>
          <a:xfrm>
            <a:off x="381000" y="6324600"/>
            <a:ext cx="2293517" cy="67710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a:ea typeface="ＭＳ Ｐゴシック" charset="-128"/>
              </a:rPr>
              <a:t>© Cengage Learning 2015</a:t>
            </a:r>
          </a:p>
          <a:p>
            <a:endParaRPr lang="en-US" dirty="0">
              <a:latin typeface="Arial"/>
            </a:endParaRPr>
          </a:p>
        </p:txBody>
      </p:sp>
    </p:spTree>
    <p:extLst>
      <p:ext uri="{BB962C8B-B14F-4D97-AF65-F5344CB8AC3E}">
        <p14:creationId xmlns:p14="http://schemas.microsoft.com/office/powerpoint/2010/main" val="18930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9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19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19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19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19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1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837488"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17-5, p. 445</a:t>
            </a:r>
          </a:p>
        </p:txBody>
      </p:sp>
      <p:pic>
        <p:nvPicPr>
          <p:cNvPr id="4" name="Picture 1" descr="17p445_f0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604838"/>
            <a:ext cx="8918575"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807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6339840"/>
            <a:ext cx="2293517" cy="67710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a:ea typeface="ＭＳ Ｐゴシック" charset="-128"/>
              </a:rPr>
              <a:t>© Cengage Learning 2015</a:t>
            </a:r>
          </a:p>
          <a:p>
            <a:endParaRPr lang="en-US" dirty="0">
              <a:latin typeface="Arial"/>
            </a:endParaRPr>
          </a:p>
        </p:txBody>
      </p:sp>
      <p:sp>
        <p:nvSpPr>
          <p:cNvPr id="4" name="Rectangle 3"/>
          <p:cNvSpPr>
            <a:spLocks noChangeArrowheads="1"/>
          </p:cNvSpPr>
          <p:nvPr/>
        </p:nvSpPr>
        <p:spPr bwMode="auto">
          <a:xfrm>
            <a:off x="7842250" y="6584950"/>
            <a:ext cx="13112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17.8, p. 452</a:t>
            </a:r>
          </a:p>
        </p:txBody>
      </p:sp>
      <p:pic>
        <p:nvPicPr>
          <p:cNvPr id="5" name="Picture 2" descr="17p452_f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925" y="668338"/>
            <a:ext cx="8312150"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41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
          <p:cNvGrpSpPr>
            <a:grpSpLocks/>
          </p:cNvGrpSpPr>
          <p:nvPr/>
        </p:nvGrpSpPr>
        <p:grpSpPr bwMode="auto">
          <a:xfrm>
            <a:off x="368300" y="228600"/>
            <a:ext cx="5192713" cy="3116263"/>
            <a:chOff x="232" y="144"/>
            <a:chExt cx="3271" cy="1963"/>
          </a:xfrm>
        </p:grpSpPr>
        <p:pic>
          <p:nvPicPr>
            <p:cNvPr id="174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 y="144"/>
              <a:ext cx="3271" cy="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 Box 5"/>
            <p:cNvSpPr txBox="1">
              <a:spLocks noChangeArrowheads="1"/>
            </p:cNvSpPr>
            <p:nvPr/>
          </p:nvSpPr>
          <p:spPr bwMode="auto">
            <a:xfrm>
              <a:off x="237" y="311"/>
              <a:ext cx="5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a:t>Viruses</a:t>
              </a:r>
            </a:p>
          </p:txBody>
        </p:sp>
        <p:sp>
          <p:nvSpPr>
            <p:cNvPr id="17425" name="Text Box 6"/>
            <p:cNvSpPr txBox="1">
              <a:spLocks noChangeArrowheads="1"/>
            </p:cNvSpPr>
            <p:nvPr/>
          </p:nvSpPr>
          <p:spPr bwMode="auto">
            <a:xfrm>
              <a:off x="1572" y="343"/>
              <a:ext cx="45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t>HIV</a:t>
              </a:r>
            </a:p>
            <a:p>
              <a:pPr algn="ctr"/>
              <a:r>
                <a:rPr lang="en-US" altLang="en-US" sz="1400"/>
                <a:t>(AIDS)</a:t>
              </a:r>
            </a:p>
          </p:txBody>
        </p:sp>
        <p:sp>
          <p:nvSpPr>
            <p:cNvPr id="17426" name="Text Box 7"/>
            <p:cNvSpPr txBox="1">
              <a:spLocks noChangeArrowheads="1"/>
            </p:cNvSpPr>
            <p:nvPr/>
          </p:nvSpPr>
          <p:spPr bwMode="auto">
            <a:xfrm>
              <a:off x="667" y="663"/>
              <a:ext cx="65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t>Hepatitis B</a:t>
              </a:r>
            </a:p>
          </p:txBody>
        </p:sp>
        <p:sp>
          <p:nvSpPr>
            <p:cNvPr id="17427" name="Text Box 8"/>
            <p:cNvSpPr txBox="1">
              <a:spLocks noChangeArrowheads="1"/>
            </p:cNvSpPr>
            <p:nvPr/>
          </p:nvSpPr>
          <p:spPr bwMode="auto">
            <a:xfrm>
              <a:off x="2551" y="343"/>
              <a:ext cx="57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t>Smallpox</a:t>
              </a:r>
            </a:p>
          </p:txBody>
        </p:sp>
        <p:sp>
          <p:nvSpPr>
            <p:cNvPr id="17428" name="Text Box 9"/>
            <p:cNvSpPr txBox="1">
              <a:spLocks noChangeArrowheads="1"/>
            </p:cNvSpPr>
            <p:nvPr/>
          </p:nvSpPr>
          <p:spPr bwMode="auto">
            <a:xfrm>
              <a:off x="2462" y="1359"/>
              <a:ext cx="4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t>Ebola</a:t>
              </a:r>
            </a:p>
          </p:txBody>
        </p:sp>
        <p:sp>
          <p:nvSpPr>
            <p:cNvPr id="17429" name="Text Box 10"/>
            <p:cNvSpPr txBox="1">
              <a:spLocks noChangeArrowheads="1"/>
            </p:cNvSpPr>
            <p:nvPr/>
          </p:nvSpPr>
          <p:spPr bwMode="auto">
            <a:xfrm>
              <a:off x="412" y="1613"/>
              <a:ext cx="2483"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100"/>
                <a:t>On this scale, a human hair would be 6 meters (20 feet) wide</a:t>
              </a:r>
              <a:endParaRPr lang="en-US" altLang="en-US" sz="1000"/>
            </a:p>
          </p:txBody>
        </p:sp>
        <p:sp>
          <p:nvSpPr>
            <p:cNvPr id="17430" name="Text Box 11"/>
            <p:cNvSpPr txBox="1">
              <a:spLocks noChangeArrowheads="1"/>
            </p:cNvSpPr>
            <p:nvPr/>
          </p:nvSpPr>
          <p:spPr bwMode="auto">
            <a:xfrm>
              <a:off x="1394" y="1839"/>
              <a:ext cx="76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t>1 micrometer</a:t>
              </a:r>
            </a:p>
          </p:txBody>
        </p:sp>
      </p:grpSp>
      <p:grpSp>
        <p:nvGrpSpPr>
          <p:cNvPr id="17411" name="Group 12"/>
          <p:cNvGrpSpPr>
            <a:grpSpLocks/>
          </p:cNvGrpSpPr>
          <p:nvPr/>
        </p:nvGrpSpPr>
        <p:grpSpPr bwMode="auto">
          <a:xfrm>
            <a:off x="368300" y="3549650"/>
            <a:ext cx="5200650" cy="3117850"/>
            <a:chOff x="232" y="2236"/>
            <a:chExt cx="3276" cy="1964"/>
          </a:xfrm>
        </p:grpSpPr>
        <p:pic>
          <p:nvPicPr>
            <p:cNvPr id="1741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 y="2236"/>
              <a:ext cx="3276" cy="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 Box 14"/>
            <p:cNvSpPr txBox="1">
              <a:spLocks noChangeArrowheads="1"/>
            </p:cNvSpPr>
            <p:nvPr/>
          </p:nvSpPr>
          <p:spPr bwMode="auto">
            <a:xfrm>
              <a:off x="237" y="2407"/>
              <a:ext cx="55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a:t>Bacteria</a:t>
              </a:r>
            </a:p>
          </p:txBody>
        </p:sp>
        <p:sp>
          <p:nvSpPr>
            <p:cNvPr id="17419" name="Text Box 15"/>
            <p:cNvSpPr txBox="1">
              <a:spLocks noChangeArrowheads="1"/>
            </p:cNvSpPr>
            <p:nvPr/>
          </p:nvSpPr>
          <p:spPr bwMode="auto">
            <a:xfrm>
              <a:off x="1150" y="2447"/>
              <a:ext cx="86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t>Vibrio cholerae</a:t>
              </a:r>
            </a:p>
            <a:p>
              <a:pPr algn="ctr"/>
              <a:r>
                <a:rPr lang="en-US" altLang="en-US" sz="1400"/>
                <a:t>(cholera)</a:t>
              </a:r>
            </a:p>
          </p:txBody>
        </p:sp>
        <p:sp>
          <p:nvSpPr>
            <p:cNvPr id="17420" name="Text Box 16"/>
            <p:cNvSpPr txBox="1">
              <a:spLocks noChangeArrowheads="1"/>
            </p:cNvSpPr>
            <p:nvPr/>
          </p:nvSpPr>
          <p:spPr bwMode="auto">
            <a:xfrm>
              <a:off x="2374" y="2447"/>
              <a:ext cx="81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t>Myobacterium</a:t>
              </a:r>
            </a:p>
            <a:p>
              <a:pPr algn="ctr"/>
              <a:r>
                <a:rPr lang="en-US" altLang="en-US" sz="1400"/>
                <a:t>tuberculosis</a:t>
              </a:r>
            </a:p>
            <a:p>
              <a:pPr algn="ctr"/>
              <a:r>
                <a:rPr lang="en-US" altLang="en-US" sz="1400"/>
                <a:t>(tuberculosis)</a:t>
              </a:r>
            </a:p>
          </p:txBody>
        </p:sp>
        <p:sp>
          <p:nvSpPr>
            <p:cNvPr id="17421" name="Text Box 17"/>
            <p:cNvSpPr txBox="1">
              <a:spLocks noChangeArrowheads="1"/>
            </p:cNvSpPr>
            <p:nvPr/>
          </p:nvSpPr>
          <p:spPr bwMode="auto">
            <a:xfrm>
              <a:off x="514" y="3279"/>
              <a:ext cx="16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t>Treponema pallidum (syphilis)</a:t>
              </a:r>
            </a:p>
          </p:txBody>
        </p:sp>
        <p:sp>
          <p:nvSpPr>
            <p:cNvPr id="17422" name="Text Box 18"/>
            <p:cNvSpPr txBox="1">
              <a:spLocks noChangeArrowheads="1"/>
            </p:cNvSpPr>
            <p:nvPr/>
          </p:nvSpPr>
          <p:spPr bwMode="auto">
            <a:xfrm>
              <a:off x="1398" y="3927"/>
              <a:ext cx="8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t>6 micrometers</a:t>
              </a:r>
            </a:p>
          </p:txBody>
        </p:sp>
      </p:grpSp>
      <p:grpSp>
        <p:nvGrpSpPr>
          <p:cNvPr id="17412" name="Group 19"/>
          <p:cNvGrpSpPr>
            <a:grpSpLocks/>
          </p:cNvGrpSpPr>
          <p:nvPr/>
        </p:nvGrpSpPr>
        <p:grpSpPr bwMode="auto">
          <a:xfrm>
            <a:off x="5981700" y="1257300"/>
            <a:ext cx="2776538" cy="3582988"/>
            <a:chOff x="3768" y="792"/>
            <a:chExt cx="1749" cy="2257"/>
          </a:xfrm>
        </p:grpSpPr>
        <p:pic>
          <p:nvPicPr>
            <p:cNvPr id="17413"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 y="792"/>
              <a:ext cx="1749" cy="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21"/>
            <p:cNvSpPr txBox="1">
              <a:spLocks noChangeArrowheads="1"/>
            </p:cNvSpPr>
            <p:nvPr/>
          </p:nvSpPr>
          <p:spPr bwMode="auto">
            <a:xfrm>
              <a:off x="3777" y="975"/>
              <a:ext cx="59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b="1"/>
                <a:t>Protozoa</a:t>
              </a:r>
            </a:p>
          </p:txBody>
        </p:sp>
        <p:sp>
          <p:nvSpPr>
            <p:cNvPr id="17415" name="Text Box 22"/>
            <p:cNvSpPr txBox="1">
              <a:spLocks noChangeArrowheads="1"/>
            </p:cNvSpPr>
            <p:nvPr/>
          </p:nvSpPr>
          <p:spPr bwMode="auto">
            <a:xfrm>
              <a:off x="3918" y="2127"/>
              <a:ext cx="73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t>Plasmodium</a:t>
              </a:r>
            </a:p>
            <a:p>
              <a:pPr algn="ctr"/>
              <a:r>
                <a:rPr lang="en-US" altLang="en-US" sz="1400"/>
                <a:t>(malaria)</a:t>
              </a:r>
            </a:p>
          </p:txBody>
        </p:sp>
        <p:sp>
          <p:nvSpPr>
            <p:cNvPr id="17416" name="Text Box 23"/>
            <p:cNvSpPr txBox="1">
              <a:spLocks noChangeArrowheads="1"/>
            </p:cNvSpPr>
            <p:nvPr/>
          </p:nvSpPr>
          <p:spPr bwMode="auto">
            <a:xfrm>
              <a:off x="4135" y="2743"/>
              <a:ext cx="8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t>10 micrometers</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763" y="0"/>
            <a:ext cx="2360612"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63" y="0"/>
            <a:ext cx="25066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1231900" y="238125"/>
            <a:ext cx="2084388" cy="611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med" len="lg"/>
                <a:tailEnd type="none" w="med" len="lg"/>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r>
              <a:rPr lang="en-US" altLang="en-US" sz="1500">
                <a:solidFill>
                  <a:schemeClr val="bg1"/>
                </a:solidFill>
              </a:rPr>
              <a:t>Increase research on </a:t>
            </a:r>
          </a:p>
          <a:p>
            <a:pPr>
              <a:lnSpc>
                <a:spcPct val="80000"/>
              </a:lnSpc>
            </a:pPr>
            <a:r>
              <a:rPr lang="en-US" altLang="en-US" sz="1500">
                <a:solidFill>
                  <a:schemeClr val="bg1"/>
                </a:solidFill>
              </a:rPr>
              <a:t>tropical diseases and </a:t>
            </a:r>
          </a:p>
          <a:p>
            <a:pPr>
              <a:lnSpc>
                <a:spcPct val="80000"/>
              </a:lnSpc>
            </a:pPr>
            <a:r>
              <a:rPr lang="en-US" altLang="en-US" sz="1500">
                <a:solidFill>
                  <a:schemeClr val="bg1"/>
                </a:solidFill>
              </a:rPr>
              <a:t>vaccines</a:t>
            </a:r>
          </a:p>
          <a:p>
            <a:pPr>
              <a:lnSpc>
                <a:spcPct val="80000"/>
              </a:lnSpc>
            </a:pPr>
            <a:endParaRPr lang="en-US" altLang="en-US" sz="1500">
              <a:solidFill>
                <a:schemeClr val="bg1"/>
              </a:solidFill>
            </a:endParaRPr>
          </a:p>
          <a:p>
            <a:pPr>
              <a:lnSpc>
                <a:spcPct val="80000"/>
              </a:lnSpc>
            </a:pPr>
            <a:r>
              <a:rPr lang="en-US" altLang="en-US" sz="1500">
                <a:solidFill>
                  <a:schemeClr val="bg1"/>
                </a:solidFill>
              </a:rPr>
              <a:t>Reduce poverty</a:t>
            </a:r>
          </a:p>
          <a:p>
            <a:pPr>
              <a:lnSpc>
                <a:spcPct val="80000"/>
              </a:lnSpc>
            </a:pPr>
            <a:endParaRPr lang="en-US" altLang="en-US" sz="1500">
              <a:solidFill>
                <a:schemeClr val="bg1"/>
              </a:solidFill>
            </a:endParaRPr>
          </a:p>
          <a:p>
            <a:pPr>
              <a:lnSpc>
                <a:spcPct val="80000"/>
              </a:lnSpc>
            </a:pPr>
            <a:r>
              <a:rPr lang="en-US" altLang="en-US" sz="1500">
                <a:solidFill>
                  <a:schemeClr val="bg1"/>
                </a:solidFill>
              </a:rPr>
              <a:t>Decrease malnutrition</a:t>
            </a:r>
          </a:p>
          <a:p>
            <a:pPr>
              <a:lnSpc>
                <a:spcPct val="80000"/>
              </a:lnSpc>
            </a:pPr>
            <a:endParaRPr lang="en-US" altLang="en-US" sz="1500">
              <a:solidFill>
                <a:schemeClr val="bg1"/>
              </a:solidFill>
            </a:endParaRPr>
          </a:p>
          <a:p>
            <a:pPr>
              <a:lnSpc>
                <a:spcPct val="80000"/>
              </a:lnSpc>
            </a:pPr>
            <a:r>
              <a:rPr lang="en-US" altLang="en-US" sz="1500">
                <a:solidFill>
                  <a:schemeClr val="bg1"/>
                </a:solidFill>
              </a:rPr>
              <a:t>Improve drinking</a:t>
            </a:r>
          </a:p>
          <a:p>
            <a:pPr>
              <a:lnSpc>
                <a:spcPct val="80000"/>
              </a:lnSpc>
            </a:pPr>
            <a:r>
              <a:rPr lang="en-US" altLang="en-US" sz="1500">
                <a:solidFill>
                  <a:schemeClr val="bg1"/>
                </a:solidFill>
              </a:rPr>
              <a:t>water quality</a:t>
            </a:r>
          </a:p>
          <a:p>
            <a:pPr>
              <a:lnSpc>
                <a:spcPct val="80000"/>
              </a:lnSpc>
            </a:pPr>
            <a:endParaRPr lang="en-US" altLang="en-US" sz="1500">
              <a:solidFill>
                <a:schemeClr val="bg1"/>
              </a:solidFill>
            </a:endParaRPr>
          </a:p>
          <a:p>
            <a:pPr>
              <a:lnSpc>
                <a:spcPct val="80000"/>
              </a:lnSpc>
            </a:pPr>
            <a:r>
              <a:rPr lang="en-US" altLang="en-US" sz="1500">
                <a:solidFill>
                  <a:schemeClr val="bg1"/>
                </a:solidFill>
              </a:rPr>
              <a:t>Reduce unnecessary </a:t>
            </a:r>
          </a:p>
          <a:p>
            <a:pPr>
              <a:lnSpc>
                <a:spcPct val="80000"/>
              </a:lnSpc>
            </a:pPr>
            <a:r>
              <a:rPr lang="en-US" altLang="en-US" sz="1500">
                <a:solidFill>
                  <a:schemeClr val="bg1"/>
                </a:solidFill>
              </a:rPr>
              <a:t>use of antibiotics</a:t>
            </a:r>
          </a:p>
          <a:p>
            <a:pPr>
              <a:lnSpc>
                <a:spcPct val="80000"/>
              </a:lnSpc>
            </a:pPr>
            <a:endParaRPr lang="en-US" altLang="en-US" sz="1500">
              <a:solidFill>
                <a:schemeClr val="bg1"/>
              </a:solidFill>
            </a:endParaRPr>
          </a:p>
          <a:p>
            <a:pPr>
              <a:lnSpc>
                <a:spcPct val="80000"/>
              </a:lnSpc>
            </a:pPr>
            <a:r>
              <a:rPr lang="en-US" altLang="en-US" sz="1500">
                <a:solidFill>
                  <a:schemeClr val="bg1"/>
                </a:solidFill>
              </a:rPr>
              <a:t>Educate people to</a:t>
            </a:r>
          </a:p>
          <a:p>
            <a:pPr>
              <a:lnSpc>
                <a:spcPct val="80000"/>
              </a:lnSpc>
            </a:pPr>
            <a:r>
              <a:rPr lang="en-US" altLang="en-US" sz="1500">
                <a:solidFill>
                  <a:schemeClr val="bg1"/>
                </a:solidFill>
              </a:rPr>
              <a:t>take all of an </a:t>
            </a:r>
          </a:p>
          <a:p>
            <a:pPr>
              <a:lnSpc>
                <a:spcPct val="80000"/>
              </a:lnSpc>
            </a:pPr>
            <a:r>
              <a:rPr lang="en-US" altLang="en-US" sz="1500">
                <a:solidFill>
                  <a:schemeClr val="bg1"/>
                </a:solidFill>
              </a:rPr>
              <a:t>antibiotic prescription</a:t>
            </a:r>
          </a:p>
          <a:p>
            <a:pPr>
              <a:lnSpc>
                <a:spcPct val="80000"/>
              </a:lnSpc>
            </a:pPr>
            <a:endParaRPr lang="en-US" altLang="en-US" sz="1500">
              <a:solidFill>
                <a:schemeClr val="bg1"/>
              </a:solidFill>
            </a:endParaRPr>
          </a:p>
          <a:p>
            <a:pPr>
              <a:lnSpc>
                <a:spcPct val="80000"/>
              </a:lnSpc>
            </a:pPr>
            <a:r>
              <a:rPr lang="en-US" altLang="en-US" sz="1500">
                <a:solidFill>
                  <a:schemeClr val="bg1"/>
                </a:solidFill>
              </a:rPr>
              <a:t>Reduce antibiotic use </a:t>
            </a:r>
          </a:p>
          <a:p>
            <a:pPr>
              <a:lnSpc>
                <a:spcPct val="80000"/>
              </a:lnSpc>
            </a:pPr>
            <a:r>
              <a:rPr lang="en-US" altLang="en-US" sz="1500">
                <a:solidFill>
                  <a:schemeClr val="bg1"/>
                </a:solidFill>
              </a:rPr>
              <a:t>to promote livestock </a:t>
            </a:r>
          </a:p>
          <a:p>
            <a:pPr>
              <a:lnSpc>
                <a:spcPct val="80000"/>
              </a:lnSpc>
            </a:pPr>
            <a:r>
              <a:rPr lang="en-US" altLang="en-US" sz="1500">
                <a:solidFill>
                  <a:schemeClr val="bg1"/>
                </a:solidFill>
              </a:rPr>
              <a:t>growth</a:t>
            </a:r>
          </a:p>
          <a:p>
            <a:pPr>
              <a:lnSpc>
                <a:spcPct val="80000"/>
              </a:lnSpc>
            </a:pPr>
            <a:endParaRPr lang="en-US" altLang="en-US" sz="1500">
              <a:solidFill>
                <a:schemeClr val="bg1"/>
              </a:solidFill>
            </a:endParaRPr>
          </a:p>
          <a:p>
            <a:pPr>
              <a:lnSpc>
                <a:spcPct val="80000"/>
              </a:lnSpc>
            </a:pPr>
            <a:r>
              <a:rPr lang="en-US" altLang="en-US" sz="1500">
                <a:solidFill>
                  <a:schemeClr val="bg1"/>
                </a:solidFill>
              </a:rPr>
              <a:t>Careful hand washing </a:t>
            </a:r>
          </a:p>
          <a:p>
            <a:pPr>
              <a:lnSpc>
                <a:spcPct val="80000"/>
              </a:lnSpc>
            </a:pPr>
            <a:r>
              <a:rPr lang="en-US" altLang="en-US" sz="1500">
                <a:solidFill>
                  <a:schemeClr val="bg1"/>
                </a:solidFill>
              </a:rPr>
              <a:t>by all medical</a:t>
            </a:r>
          </a:p>
          <a:p>
            <a:pPr>
              <a:lnSpc>
                <a:spcPct val="80000"/>
              </a:lnSpc>
            </a:pPr>
            <a:r>
              <a:rPr lang="en-US" altLang="en-US" sz="1500">
                <a:solidFill>
                  <a:schemeClr val="bg1"/>
                </a:solidFill>
              </a:rPr>
              <a:t>personnel</a:t>
            </a:r>
          </a:p>
          <a:p>
            <a:pPr>
              <a:lnSpc>
                <a:spcPct val="80000"/>
              </a:lnSpc>
            </a:pPr>
            <a:endParaRPr lang="en-US" altLang="en-US" sz="1500">
              <a:solidFill>
                <a:schemeClr val="bg1"/>
              </a:solidFill>
            </a:endParaRPr>
          </a:p>
          <a:p>
            <a:pPr>
              <a:lnSpc>
                <a:spcPct val="80000"/>
              </a:lnSpc>
            </a:pPr>
            <a:r>
              <a:rPr lang="en-US" altLang="en-US" sz="1500">
                <a:solidFill>
                  <a:schemeClr val="bg1"/>
                </a:solidFill>
              </a:rPr>
              <a:t>Slow global warming </a:t>
            </a:r>
          </a:p>
          <a:p>
            <a:pPr>
              <a:lnSpc>
                <a:spcPct val="80000"/>
              </a:lnSpc>
            </a:pPr>
            <a:r>
              <a:rPr lang="en-US" altLang="en-US" sz="1500">
                <a:solidFill>
                  <a:schemeClr val="bg1"/>
                </a:solidFill>
              </a:rPr>
              <a:t>to reduce spread of </a:t>
            </a:r>
          </a:p>
          <a:p>
            <a:pPr>
              <a:lnSpc>
                <a:spcPct val="80000"/>
              </a:lnSpc>
            </a:pPr>
            <a:r>
              <a:rPr lang="en-US" altLang="en-US" sz="1500">
                <a:solidFill>
                  <a:schemeClr val="bg1"/>
                </a:solidFill>
              </a:rPr>
              <a:t>tropical diseases to </a:t>
            </a:r>
          </a:p>
          <a:p>
            <a:pPr>
              <a:lnSpc>
                <a:spcPct val="80000"/>
              </a:lnSpc>
            </a:pPr>
            <a:r>
              <a:rPr lang="en-US" altLang="en-US" sz="1500">
                <a:solidFill>
                  <a:schemeClr val="bg1"/>
                </a:solidFill>
              </a:rPr>
              <a:t>temperate areas</a:t>
            </a:r>
          </a:p>
          <a:p>
            <a:pPr>
              <a:lnSpc>
                <a:spcPct val="80000"/>
              </a:lnSpc>
            </a:pPr>
            <a:endParaRPr lang="en-US" altLang="en-US" sz="1500">
              <a:solidFill>
                <a:schemeClr val="bg1"/>
              </a:solidFill>
            </a:endParaRPr>
          </a:p>
          <a:p>
            <a:pPr>
              <a:lnSpc>
                <a:spcPct val="80000"/>
              </a:lnSpc>
            </a:pPr>
            <a:r>
              <a:rPr lang="en-US" altLang="en-US" sz="1500">
                <a:solidFill>
                  <a:schemeClr val="bg1"/>
                </a:solidFill>
              </a:rPr>
              <a:t>Increase preventative </a:t>
            </a:r>
          </a:p>
          <a:p>
            <a:pPr>
              <a:lnSpc>
                <a:spcPct val="80000"/>
              </a:lnSpc>
            </a:pPr>
            <a:r>
              <a:rPr lang="en-US" altLang="en-US" sz="1500">
                <a:solidFill>
                  <a:schemeClr val="bg1"/>
                </a:solidFill>
              </a:rPr>
              <a:t>health care</a:t>
            </a:r>
            <a:endParaRPr lang="en-US" altLang="en-US" sz="15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Fulciniti.OCEANED.000\Downloads\IMG_39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762000"/>
            <a:ext cx="6197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51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Users\NFulciniti.OCEANED\AppData\Local\Microsoft\Windows\Temporary Internet Files\Content.IE5\5QXCJLIG\IMG_45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990600"/>
            <a:ext cx="41148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726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ms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p:txBody>
          <a:bodyPr/>
          <a:lstStyle/>
          <a:p>
            <a:pPr eaLnBrk="1" hangingPunct="1"/>
            <a:r>
              <a:rPr lang="en-US" sz="2400" u="sng" smtClean="0">
                <a:solidFill>
                  <a:schemeClr val="bg1"/>
                </a:solidFill>
              </a:rPr>
              <a:t>Chapter 21 Solid and Hazardous Waste</a:t>
            </a:r>
            <a:r>
              <a:rPr lang="en-US" sz="2400" smtClean="0">
                <a:solidFill>
                  <a:schemeClr val="bg1"/>
                </a:solidFill>
              </a:rPr>
              <a:t/>
            </a:r>
            <a:br>
              <a:rPr lang="en-US" sz="2400" smtClean="0">
                <a:solidFill>
                  <a:schemeClr val="bg1"/>
                </a:solidFill>
              </a:rPr>
            </a:br>
            <a:endParaRPr lang="en-US" sz="2400" smtClean="0">
              <a:solidFill>
                <a:schemeClr val="bg1"/>
              </a:solidFill>
            </a:endParaRPr>
          </a:p>
        </p:txBody>
      </p:sp>
      <p:sp>
        <p:nvSpPr>
          <p:cNvPr id="5123" name="Rectangle 3"/>
          <p:cNvSpPr>
            <a:spLocks noGrp="1" noChangeArrowheads="1"/>
          </p:cNvSpPr>
          <p:nvPr>
            <p:ph type="body" idx="1"/>
          </p:nvPr>
        </p:nvSpPr>
        <p:spPr>
          <a:xfrm>
            <a:off x="457200" y="914400"/>
            <a:ext cx="5562600" cy="5943600"/>
          </a:xfrm>
          <a:solidFill>
            <a:srgbClr val="FF0000"/>
          </a:solidFill>
        </p:spPr>
        <p:txBody>
          <a:bodyPr/>
          <a:lstStyle/>
          <a:p>
            <a:pPr eaLnBrk="1" hangingPunct="1">
              <a:lnSpc>
                <a:spcPct val="80000"/>
              </a:lnSpc>
            </a:pPr>
            <a:r>
              <a:rPr lang="en-US" sz="2000" b="1" dirty="0" smtClean="0">
                <a:solidFill>
                  <a:schemeClr val="bg1"/>
                </a:solidFill>
              </a:rPr>
              <a:t>US – </a:t>
            </a:r>
            <a:r>
              <a:rPr lang="en-US" sz="2000" b="1" i="1" dirty="0" smtClean="0">
                <a:solidFill>
                  <a:schemeClr val="bg1"/>
                </a:solidFill>
              </a:rPr>
              <a:t>4.6% of world’s population, produces 33% of solid waste</a:t>
            </a:r>
            <a:endParaRPr lang="en-US" sz="2000" b="1" i="1" u="sng" dirty="0" smtClean="0">
              <a:solidFill>
                <a:schemeClr val="bg1"/>
              </a:solidFill>
            </a:endParaRPr>
          </a:p>
          <a:p>
            <a:pPr eaLnBrk="1" hangingPunct="1">
              <a:lnSpc>
                <a:spcPct val="80000"/>
              </a:lnSpc>
            </a:pPr>
            <a:r>
              <a:rPr lang="en-US" sz="2000" b="1" u="sng" dirty="0" smtClean="0">
                <a:solidFill>
                  <a:schemeClr val="bg1"/>
                </a:solidFill>
              </a:rPr>
              <a:t>Solid waste</a:t>
            </a:r>
            <a:r>
              <a:rPr lang="en-US" sz="2000" b="1" dirty="0" smtClean="0">
                <a:solidFill>
                  <a:schemeClr val="bg1"/>
                </a:solidFill>
              </a:rPr>
              <a:t> – unwanted/discarded material that is not a liquid or a gas</a:t>
            </a:r>
          </a:p>
          <a:p>
            <a:pPr eaLnBrk="1" hangingPunct="1">
              <a:lnSpc>
                <a:spcPct val="80000"/>
              </a:lnSpc>
            </a:pPr>
            <a:r>
              <a:rPr lang="en-US" sz="2000" b="1" dirty="0" smtClean="0">
                <a:solidFill>
                  <a:schemeClr val="bg1"/>
                </a:solidFill>
              </a:rPr>
              <a:t>98.5% - mining, oil and natural gas production, agriculture, sewage sludge, industrial activity</a:t>
            </a:r>
          </a:p>
          <a:p>
            <a:pPr eaLnBrk="1" hangingPunct="1">
              <a:lnSpc>
                <a:spcPct val="80000"/>
              </a:lnSpc>
            </a:pPr>
            <a:r>
              <a:rPr lang="en-US" sz="2000" b="1" dirty="0" smtClean="0">
                <a:solidFill>
                  <a:schemeClr val="bg1"/>
                </a:solidFill>
              </a:rPr>
              <a:t>1.5% - MSW (municipal solid waste)</a:t>
            </a:r>
          </a:p>
          <a:p>
            <a:pPr eaLnBrk="1" hangingPunct="1">
              <a:lnSpc>
                <a:spcPct val="80000"/>
              </a:lnSpc>
            </a:pPr>
            <a:r>
              <a:rPr lang="en-US" sz="2000" b="1" dirty="0" smtClean="0">
                <a:solidFill>
                  <a:schemeClr val="bg1"/>
                </a:solidFill>
              </a:rPr>
              <a:t>homes and businesses</a:t>
            </a:r>
          </a:p>
          <a:p>
            <a:pPr eaLnBrk="1" hangingPunct="1">
              <a:lnSpc>
                <a:spcPct val="80000"/>
              </a:lnSpc>
            </a:pPr>
            <a:r>
              <a:rPr lang="en-US" sz="2000" b="1" dirty="0" smtClean="0">
                <a:solidFill>
                  <a:schemeClr val="bg1"/>
                </a:solidFill>
              </a:rPr>
              <a:t>“GARBAGE”</a:t>
            </a:r>
          </a:p>
          <a:p>
            <a:pPr eaLnBrk="1" hangingPunct="1">
              <a:lnSpc>
                <a:spcPct val="80000"/>
              </a:lnSpc>
            </a:pPr>
            <a:r>
              <a:rPr lang="en-US" sz="2000" b="1" dirty="0" smtClean="0">
                <a:solidFill>
                  <a:schemeClr val="bg1"/>
                </a:solidFill>
              </a:rPr>
              <a:t>506 billion pounds in US each year </a:t>
            </a:r>
          </a:p>
          <a:p>
            <a:pPr eaLnBrk="1" hangingPunct="1">
              <a:lnSpc>
                <a:spcPct val="80000"/>
              </a:lnSpc>
            </a:pPr>
            <a:r>
              <a:rPr lang="en-US" sz="2000" b="1" smtClean="0">
                <a:solidFill>
                  <a:schemeClr val="bg1"/>
                </a:solidFill>
              </a:rPr>
              <a:t>Paper most</a:t>
            </a:r>
          </a:p>
          <a:p>
            <a:pPr eaLnBrk="1" hangingPunct="1">
              <a:lnSpc>
                <a:spcPct val="80000"/>
              </a:lnSpc>
            </a:pPr>
            <a:r>
              <a:rPr lang="en-US" sz="2000" b="1" dirty="0" smtClean="0">
                <a:solidFill>
                  <a:schemeClr val="bg1"/>
                </a:solidFill>
              </a:rPr>
              <a:t>Each person in US/year produces – 1700 pounds (770kg) </a:t>
            </a:r>
          </a:p>
          <a:p>
            <a:pPr eaLnBrk="1" hangingPunct="1">
              <a:lnSpc>
                <a:spcPct val="80000"/>
              </a:lnSpc>
            </a:pPr>
            <a:r>
              <a:rPr lang="en-US" sz="2000" b="1" dirty="0" smtClean="0">
                <a:solidFill>
                  <a:schemeClr val="bg1"/>
                </a:solidFill>
              </a:rPr>
              <a:t>54% of MSW – dumped into landfills</a:t>
            </a:r>
          </a:p>
          <a:p>
            <a:pPr eaLnBrk="1" hangingPunct="1">
              <a:lnSpc>
                <a:spcPct val="80000"/>
              </a:lnSpc>
            </a:pPr>
            <a:r>
              <a:rPr lang="en-US" sz="2000" b="1" dirty="0" smtClean="0">
                <a:solidFill>
                  <a:schemeClr val="bg1"/>
                </a:solidFill>
              </a:rPr>
              <a:t>30% of MSW – recycled and composted</a:t>
            </a:r>
          </a:p>
          <a:p>
            <a:pPr eaLnBrk="1" hangingPunct="1">
              <a:lnSpc>
                <a:spcPct val="80000"/>
              </a:lnSpc>
            </a:pPr>
            <a:r>
              <a:rPr lang="en-US" sz="2000" b="1" dirty="0" smtClean="0">
                <a:solidFill>
                  <a:schemeClr val="bg1"/>
                </a:solidFill>
              </a:rPr>
              <a:t>16% of MSW – burned in incinerators</a:t>
            </a:r>
          </a:p>
          <a:p>
            <a:pPr eaLnBrk="1" hangingPunct="1">
              <a:lnSpc>
                <a:spcPct val="80000"/>
              </a:lnSpc>
            </a:pPr>
            <a:r>
              <a:rPr lang="en-US" sz="2000" b="1" dirty="0" smtClean="0">
                <a:solidFill>
                  <a:schemeClr val="bg1"/>
                </a:solidFill>
              </a:rPr>
              <a:t>E-waste – (electronic waste)</a:t>
            </a:r>
          </a:p>
          <a:p>
            <a:pPr eaLnBrk="1" hangingPunct="1">
              <a:lnSpc>
                <a:spcPct val="80000"/>
              </a:lnSpc>
            </a:pPr>
            <a:r>
              <a:rPr lang="en-US" sz="2000" b="1" dirty="0" smtClean="0">
                <a:solidFill>
                  <a:schemeClr val="bg1"/>
                </a:solidFill>
              </a:rPr>
              <a:t>cell phones, computers, TV sets</a:t>
            </a:r>
          </a:p>
          <a:p>
            <a:pPr eaLnBrk="1" hangingPunct="1">
              <a:lnSpc>
                <a:spcPct val="80000"/>
              </a:lnSpc>
            </a:pPr>
            <a:r>
              <a:rPr lang="en-US" sz="2000" b="1" dirty="0" smtClean="0">
                <a:solidFill>
                  <a:schemeClr val="bg1"/>
                </a:solidFill>
              </a:rPr>
              <a:t>toxic wastes given off (lead, mercury)</a:t>
            </a:r>
            <a:endParaRPr lang="en-US" sz="2000" b="1" u="sng" dirty="0" smtClean="0">
              <a:solidFill>
                <a:schemeClr val="bg1"/>
              </a:solidFill>
            </a:endParaRPr>
          </a:p>
          <a:p>
            <a:pPr eaLnBrk="1" hangingPunct="1">
              <a:lnSpc>
                <a:spcPct val="80000"/>
              </a:lnSpc>
              <a:buFontTx/>
              <a:buNone/>
            </a:pPr>
            <a:endParaRPr lang="en-US" sz="2000" b="1" u="sng"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anim to="" calcmode="lin" valueType="num">
                                      <p:cBhvr>
                                        <p:cTn id="7" dur="1" fill="hold"/>
                                        <p:tgtEl>
                                          <p:spTgt spid="5123">
                                            <p:bg/>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 to="" calcmode="lin" valueType="num">
                                      <p:cBhvr>
                                        <p:cTn id="12" dur="1" fill="hold"/>
                                        <p:tgtEl>
                                          <p:spTgt spid="5123">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 to="" calcmode="lin" valueType="num">
                                      <p:cBhvr>
                                        <p:cTn id="17" dur="1" fill="hold"/>
                                        <p:tgtEl>
                                          <p:spTgt spid="5123">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 to="" calcmode="lin" valueType="num">
                                      <p:cBhvr>
                                        <p:cTn id="22" dur="1" fill="hold"/>
                                        <p:tgtEl>
                                          <p:spTgt spid="5123">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 to="" calcmode="lin" valueType="num">
                                      <p:cBhvr>
                                        <p:cTn id="27" dur="1" fill="hold"/>
                                        <p:tgtEl>
                                          <p:spTgt spid="5123">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123">
                                            <p:txEl>
                                              <p:pRg st="4" end="4"/>
                                            </p:txEl>
                                          </p:spTgt>
                                        </p:tgtEl>
                                        <p:attrNameLst>
                                          <p:attrName>style.visibility</p:attrName>
                                        </p:attrNameLst>
                                      </p:cBhvr>
                                      <p:to>
                                        <p:strVal val="visible"/>
                                      </p:to>
                                    </p:set>
                                    <p:anim to="" calcmode="lin" valueType="num">
                                      <p:cBhvr>
                                        <p:cTn id="32" dur="1" fill="hold"/>
                                        <p:tgtEl>
                                          <p:spTgt spid="5123">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to="" calcmode="lin" valueType="num">
                                      <p:cBhvr>
                                        <p:cTn id="37" dur="1" fill="hold"/>
                                        <p:tgtEl>
                                          <p:spTgt spid="5123">
                                            <p:txEl>
                                              <p:pRg st="5" end="5"/>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123">
                                            <p:txEl>
                                              <p:pRg st="6" end="6"/>
                                            </p:txEl>
                                          </p:spTgt>
                                        </p:tgtEl>
                                        <p:attrNameLst>
                                          <p:attrName>style.visibility</p:attrName>
                                        </p:attrNameLst>
                                      </p:cBhvr>
                                      <p:to>
                                        <p:strVal val="visible"/>
                                      </p:to>
                                    </p:set>
                                    <p:anim to="" calcmode="lin" valueType="num">
                                      <p:cBhvr>
                                        <p:cTn id="42" dur="1" fill="hold"/>
                                        <p:tgtEl>
                                          <p:spTgt spid="5123">
                                            <p:txEl>
                                              <p:pRg st="6" end="6"/>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5123">
                                            <p:txEl>
                                              <p:pRg st="7" end="7"/>
                                            </p:txEl>
                                          </p:spTgt>
                                        </p:tgtEl>
                                        <p:attrNameLst>
                                          <p:attrName>style.visibility</p:attrName>
                                        </p:attrNameLst>
                                      </p:cBhvr>
                                      <p:to>
                                        <p:strVal val="visible"/>
                                      </p:to>
                                    </p:set>
                                    <p:anim to="" calcmode="lin" valueType="num">
                                      <p:cBhvr>
                                        <p:cTn id="47" dur="1" fill="hold"/>
                                        <p:tgtEl>
                                          <p:spTgt spid="5123">
                                            <p:txEl>
                                              <p:pRg st="7" end="7"/>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5123">
                                            <p:txEl>
                                              <p:pRg st="8" end="8"/>
                                            </p:txEl>
                                          </p:spTgt>
                                        </p:tgtEl>
                                        <p:attrNameLst>
                                          <p:attrName>style.visibility</p:attrName>
                                        </p:attrNameLst>
                                      </p:cBhvr>
                                      <p:to>
                                        <p:strVal val="visible"/>
                                      </p:to>
                                    </p:set>
                                    <p:anim to="" calcmode="lin" valueType="num">
                                      <p:cBhvr>
                                        <p:cTn id="52" dur="1" fill="hold"/>
                                        <p:tgtEl>
                                          <p:spTgt spid="5123">
                                            <p:txEl>
                                              <p:pRg st="8" end="8"/>
                                            </p:txEl>
                                          </p:spTgt>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5123">
                                            <p:txEl>
                                              <p:pRg st="9" end="9"/>
                                            </p:txEl>
                                          </p:spTgt>
                                        </p:tgtEl>
                                        <p:attrNameLst>
                                          <p:attrName>style.visibility</p:attrName>
                                        </p:attrNameLst>
                                      </p:cBhvr>
                                      <p:to>
                                        <p:strVal val="visible"/>
                                      </p:to>
                                    </p:set>
                                    <p:anim to="" calcmode="lin" valueType="num">
                                      <p:cBhvr>
                                        <p:cTn id="57" dur="1" fill="hold"/>
                                        <p:tgtEl>
                                          <p:spTgt spid="5123">
                                            <p:txEl>
                                              <p:pRg st="9" end="9"/>
                                            </p:txEl>
                                          </p:spTgt>
                                        </p:tgtEl>
                                        <p:attrNameLst>
                                          <p:attrName/>
                                        </p:attrNameLst>
                                      </p:cBhvr>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5123">
                                            <p:txEl>
                                              <p:pRg st="10" end="10"/>
                                            </p:txEl>
                                          </p:spTgt>
                                        </p:tgtEl>
                                        <p:attrNameLst>
                                          <p:attrName>style.visibility</p:attrName>
                                        </p:attrNameLst>
                                      </p:cBhvr>
                                      <p:to>
                                        <p:strVal val="visible"/>
                                      </p:to>
                                    </p:set>
                                    <p:anim to="" calcmode="lin" valueType="num">
                                      <p:cBhvr>
                                        <p:cTn id="62" dur="1" fill="hold"/>
                                        <p:tgtEl>
                                          <p:spTgt spid="5123">
                                            <p:txEl>
                                              <p:pRg st="10" end="10"/>
                                            </p:txEl>
                                          </p:spTgt>
                                        </p:tgtEl>
                                        <p:attrNameLst>
                                          <p:attrName/>
                                        </p:attrNameLst>
                                      </p:cBhvr>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5123">
                                            <p:txEl>
                                              <p:pRg st="11" end="11"/>
                                            </p:txEl>
                                          </p:spTgt>
                                        </p:tgtEl>
                                        <p:attrNameLst>
                                          <p:attrName>style.visibility</p:attrName>
                                        </p:attrNameLst>
                                      </p:cBhvr>
                                      <p:to>
                                        <p:strVal val="visible"/>
                                      </p:to>
                                    </p:set>
                                    <p:anim to="" calcmode="lin" valueType="num">
                                      <p:cBhvr>
                                        <p:cTn id="67" dur="1" fill="hold"/>
                                        <p:tgtEl>
                                          <p:spTgt spid="5123">
                                            <p:txEl>
                                              <p:pRg st="11" end="11"/>
                                            </p:txEl>
                                          </p:spTgt>
                                        </p:tgtEl>
                                        <p:attrNameLst>
                                          <p:attrName/>
                                        </p:attrNameLst>
                                      </p:cBhvr>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5123">
                                            <p:txEl>
                                              <p:pRg st="12" end="12"/>
                                            </p:txEl>
                                          </p:spTgt>
                                        </p:tgtEl>
                                        <p:attrNameLst>
                                          <p:attrName>style.visibility</p:attrName>
                                        </p:attrNameLst>
                                      </p:cBhvr>
                                      <p:to>
                                        <p:strVal val="visible"/>
                                      </p:to>
                                    </p:set>
                                    <p:anim to="" calcmode="lin" valueType="num">
                                      <p:cBhvr>
                                        <p:cTn id="72" dur="1" fill="hold"/>
                                        <p:tgtEl>
                                          <p:spTgt spid="5123">
                                            <p:txEl>
                                              <p:pRg st="12" end="12"/>
                                            </p:txEl>
                                          </p:spTgt>
                                        </p:tgtEl>
                                        <p:attrNameLst>
                                          <p:attrName/>
                                        </p:attrNameLst>
                                      </p:cBhvr>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5123">
                                            <p:txEl>
                                              <p:pRg st="13" end="13"/>
                                            </p:txEl>
                                          </p:spTgt>
                                        </p:tgtEl>
                                        <p:attrNameLst>
                                          <p:attrName>style.visibility</p:attrName>
                                        </p:attrNameLst>
                                      </p:cBhvr>
                                      <p:to>
                                        <p:strVal val="visible"/>
                                      </p:to>
                                    </p:set>
                                    <p:anim to="" calcmode="lin" valueType="num">
                                      <p:cBhvr>
                                        <p:cTn id="77" dur="1" fill="hold"/>
                                        <p:tgtEl>
                                          <p:spTgt spid="5123">
                                            <p:txEl>
                                              <p:pRg st="13" end="13"/>
                                            </p:txEl>
                                          </p:spTgt>
                                        </p:tgtEl>
                                        <p:attrNameLst>
                                          <p:attrName/>
                                        </p:attrNameLst>
                                      </p:cBhvr>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5123">
                                            <p:txEl>
                                              <p:pRg st="14" end="14"/>
                                            </p:txEl>
                                          </p:spTgt>
                                        </p:tgtEl>
                                        <p:attrNameLst>
                                          <p:attrName>style.visibility</p:attrName>
                                        </p:attrNameLst>
                                      </p:cBhvr>
                                      <p:to>
                                        <p:strVal val="visible"/>
                                      </p:to>
                                    </p:set>
                                    <p:anim to="" calcmode="lin" valueType="num">
                                      <p:cBhvr>
                                        <p:cTn id="82" dur="1" fill="hold"/>
                                        <p:tgtEl>
                                          <p:spTgt spid="5123">
                                            <p:txEl>
                                              <p:pRg st="14" end="1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title"/>
          </p:nvPr>
        </p:nvSpPr>
        <p:spPr>
          <a:xfrm>
            <a:off x="457200" y="274638"/>
            <a:ext cx="4191000" cy="1020762"/>
          </a:xfrm>
          <a:solidFill>
            <a:srgbClr val="CCFFFF"/>
          </a:solidFill>
        </p:spPr>
        <p:txBody>
          <a:bodyPr/>
          <a:lstStyle/>
          <a:p>
            <a:pPr eaLnBrk="1" hangingPunct="1"/>
            <a:r>
              <a:rPr lang="en-US" sz="1800" smtClean="0"/>
              <a:t/>
            </a:r>
            <a:br>
              <a:rPr lang="en-US" sz="1800" smtClean="0"/>
            </a:br>
            <a:r>
              <a:rPr lang="en-US" sz="1800" smtClean="0"/>
              <a:t/>
            </a:r>
            <a:br>
              <a:rPr lang="en-US" sz="1800" smtClean="0"/>
            </a:br>
            <a:r>
              <a:rPr lang="en-US" sz="1800" smtClean="0"/>
              <a:t/>
            </a:r>
            <a:br>
              <a:rPr lang="en-US" sz="1800" smtClean="0"/>
            </a:br>
            <a:r>
              <a:rPr lang="en-US" sz="4000" smtClean="0"/>
              <a:t>Landfills</a:t>
            </a:r>
            <a:br>
              <a:rPr lang="en-US" sz="4000" smtClean="0"/>
            </a:br>
            <a:endParaRPr lang="en-US" sz="4000" smtClean="0"/>
          </a:p>
        </p:txBody>
      </p:sp>
      <p:pic>
        <p:nvPicPr>
          <p:cNvPr id="31747" name="Picture 5" descr="landfil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0" y="304800"/>
            <a:ext cx="2743200" cy="1828800"/>
          </a:xfrm>
          <a:noFill/>
        </p:spPr>
      </p:pic>
      <p:pic>
        <p:nvPicPr>
          <p:cNvPr id="31748" name="Picture 14" descr="landfill"/>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38200" y="1143000"/>
            <a:ext cx="5029200" cy="3832225"/>
          </a:xfrm>
          <a:noFill/>
        </p:spPr>
      </p:pic>
      <p:sp>
        <p:nvSpPr>
          <p:cNvPr id="31749" name="Text Box 12"/>
          <p:cNvSpPr txBox="1">
            <a:spLocks noChangeArrowheads="1"/>
          </p:cNvSpPr>
          <p:nvPr/>
        </p:nvSpPr>
        <p:spPr bwMode="auto">
          <a:xfrm>
            <a:off x="6172200" y="4724400"/>
            <a:ext cx="2667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hlinkClick r:id="rId4"/>
              </a:rPr>
              <a:t>http://techalive.mtu.edu/meec/module15/Landfills.htm</a:t>
            </a:r>
            <a:endParaRPr lang="en-US" sz="1400"/>
          </a:p>
          <a:p>
            <a:pPr eaLnBrk="1" hangingPunct="1"/>
            <a:r>
              <a:rPr lang="en-US" sz="1400" dirty="0"/>
              <a:t>Interactive diagram of Landfill</a:t>
            </a:r>
            <a:endParaRPr lang="en-US" dirty="0">
              <a:solidFill>
                <a:schemeClr val="tx2"/>
              </a:solidFill>
            </a:endParaRPr>
          </a:p>
        </p:txBody>
      </p:sp>
      <p:pic>
        <p:nvPicPr>
          <p:cNvPr id="31750" name="Picture 17" descr="Garbage_landfill">
            <a:hlinkClick r:id="rId5"/>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6477000" y="2209800"/>
            <a:ext cx="2239963" cy="2514600"/>
          </a:xfrm>
        </p:spPr>
      </p:pic>
      <p:sp>
        <p:nvSpPr>
          <p:cNvPr id="31751" name="Rectangle 19"/>
          <p:cNvSpPr>
            <a:spLocks noChangeArrowheads="1"/>
          </p:cNvSpPr>
          <p:nvPr/>
        </p:nvSpPr>
        <p:spPr bwMode="auto">
          <a:xfrm>
            <a:off x="228600" y="5118100"/>
            <a:ext cx="5943600" cy="173990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Sanitary Landfill </a:t>
            </a:r>
          </a:p>
          <a:p>
            <a:r>
              <a:rPr lang="en-US"/>
              <a:t>cover with clay,spread out</a:t>
            </a:r>
          </a:p>
          <a:p>
            <a:r>
              <a:rPr lang="en-US"/>
              <a:t>have liner with clay and plastic to prevent leakage into groundwater</a:t>
            </a:r>
          </a:p>
          <a:p>
            <a:r>
              <a:rPr lang="en-US"/>
              <a:t>LEACHATE – formed from mixture with rainwater</a:t>
            </a:r>
          </a:p>
          <a:p>
            <a:r>
              <a:rPr lang="en-US"/>
              <a:t>sent to sewage treatment plant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14"/>
          <p:cNvSpPr>
            <a:spLocks noGrp="1" noChangeArrowheads="1"/>
          </p:cNvSpPr>
          <p:nvPr>
            <p:ph type="title"/>
          </p:nvPr>
        </p:nvSpPr>
        <p:spPr>
          <a:xfrm>
            <a:off x="457200" y="274638"/>
            <a:ext cx="7848600" cy="411162"/>
          </a:xfrm>
          <a:solidFill>
            <a:srgbClr val="CCFFFF"/>
          </a:solidFill>
        </p:spPr>
        <p:txBody>
          <a:bodyPr/>
          <a:lstStyle/>
          <a:p>
            <a:pPr eaLnBrk="1" hangingPunct="1"/>
            <a:r>
              <a:rPr lang="en-US" sz="2800" smtClean="0"/>
              <a:t>Recycling Center</a:t>
            </a:r>
          </a:p>
        </p:txBody>
      </p:sp>
      <p:pic>
        <p:nvPicPr>
          <p:cNvPr id="32771" name="Picture 5" descr="recycling_welcome_0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5800" y="838200"/>
            <a:ext cx="2971800" cy="2408238"/>
          </a:xfrm>
          <a:noFill/>
        </p:spPr>
      </p:pic>
      <p:pic>
        <p:nvPicPr>
          <p:cNvPr id="32772" name="Picture 9" descr="find-recycling-cente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05600" y="914400"/>
            <a:ext cx="1457325" cy="2185988"/>
          </a:xfrm>
          <a:noFill/>
        </p:spPr>
      </p:pic>
      <p:pic>
        <p:nvPicPr>
          <p:cNvPr id="32773" name="Picture 13" descr="trash-main_Full"/>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419600" y="762000"/>
            <a:ext cx="1666875" cy="2438400"/>
          </a:xfrm>
          <a:noFill/>
        </p:spPr>
      </p:pic>
      <p:sp>
        <p:nvSpPr>
          <p:cNvPr id="32774" name="Text Box 16"/>
          <p:cNvSpPr txBox="1">
            <a:spLocks noChangeArrowheads="1"/>
          </p:cNvSpPr>
          <p:nvPr/>
        </p:nvSpPr>
        <p:spPr bwMode="auto">
          <a:xfrm>
            <a:off x="457200" y="3276600"/>
            <a:ext cx="7848600" cy="11906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rPr>
              <a:t>A recycling center works by first separating all the materials that enter the center into one of three categories: paper, metal or plastic. Once the material has been categorized into its proper type, the plant can recycle</a:t>
            </a:r>
            <a:r>
              <a:rPr lang="en-US" b="1">
                <a:solidFill>
                  <a:schemeClr val="bg1"/>
                </a:solidFill>
                <a:hlinkClick r:id="rId5"/>
              </a:rPr>
              <a:t> </a:t>
            </a:r>
            <a:endParaRPr lang="en-US" b="1">
              <a:solidFill>
                <a:schemeClr val="bg1"/>
              </a:solidFill>
            </a:endParaRPr>
          </a:p>
        </p:txBody>
      </p:sp>
      <p:sp>
        <p:nvSpPr>
          <p:cNvPr id="33799" name="Text Box 17"/>
          <p:cNvSpPr txBox="1">
            <a:spLocks noChangeArrowheads="1"/>
          </p:cNvSpPr>
          <p:nvPr/>
        </p:nvSpPr>
        <p:spPr bwMode="auto">
          <a:xfrm>
            <a:off x="838200" y="4568825"/>
            <a:ext cx="7239000" cy="228917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Primary recycling – produce same type of products </a:t>
            </a:r>
          </a:p>
          <a:p>
            <a:pPr eaLnBrk="1" hangingPunct="1"/>
            <a:r>
              <a:rPr lang="en-US" dirty="0"/>
              <a:t>Ex newspaper, aluminum </a:t>
            </a:r>
          </a:p>
          <a:p>
            <a:pPr eaLnBrk="1" hangingPunct="1"/>
            <a:r>
              <a:rPr lang="en-US" dirty="0"/>
              <a:t>Secondary recycling – produce something different – lower quality</a:t>
            </a:r>
          </a:p>
          <a:p>
            <a:pPr eaLnBrk="1" hangingPunct="1"/>
            <a:r>
              <a:rPr lang="en-US" dirty="0"/>
              <a:t>Does cost of recycling benefit us?  Is it worth it?</a:t>
            </a:r>
          </a:p>
          <a:p>
            <a:pPr eaLnBrk="1" hangingPunct="1"/>
            <a:r>
              <a:rPr lang="en-US" dirty="0"/>
              <a:t>MRFs (Materials Recovery Facilities) – separate mixed </a:t>
            </a:r>
            <a:r>
              <a:rPr lang="en-US" dirty="0" smtClean="0"/>
              <a:t>waste</a:t>
            </a:r>
          </a:p>
          <a:p>
            <a:pPr eaLnBrk="1" hangingPunct="1"/>
            <a:r>
              <a:rPr lang="en-US" dirty="0" smtClean="0"/>
              <a:t>Expensive</a:t>
            </a:r>
            <a:r>
              <a:rPr lang="en-US" dirty="0"/>
              <a:t>, produce ash and pollutants</a:t>
            </a:r>
          </a:p>
          <a:p>
            <a:pPr eaLnBrk="1" hangingPunct="1"/>
            <a:r>
              <a:rPr lang="en-US" dirty="0"/>
              <a:t>Paper – easiest to </a:t>
            </a:r>
            <a:r>
              <a:rPr lang="en-US" dirty="0" smtClean="0"/>
              <a:t>recycle</a:t>
            </a:r>
          </a:p>
          <a:p>
            <a:pPr eaLnBrk="1" hangingPunct="1"/>
            <a:r>
              <a:rPr lang="en-US" dirty="0" smtClean="0"/>
              <a:t>Plastics </a:t>
            </a:r>
            <a:r>
              <a:rPr lang="en-US" dirty="0"/>
              <a:t>– oil and natural gas, more expensive, difficult to isolate</a:t>
            </a:r>
          </a:p>
        </p:txBody>
      </p:sp>
      <p:sp>
        <p:nvSpPr>
          <p:cNvPr id="32776" name="Rectangle 8"/>
          <p:cNvSpPr>
            <a:spLocks noChangeArrowheads="1"/>
          </p:cNvSpPr>
          <p:nvPr/>
        </p:nvSpPr>
        <p:spPr bwMode="auto">
          <a:xfrm>
            <a:off x="7010400" y="6096000"/>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hlinkClick r:id="rId6"/>
              </a:rPr>
              <a:t>http://storyofstuff.org/bottledwater/</a:t>
            </a:r>
            <a:endParaRPr lang="en-US" sz="1000"/>
          </a:p>
          <a:p>
            <a:endParaRPr lang="en-US"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3799">
                                            <p:txEl>
                                              <p:pRg st="0" end="0"/>
                                            </p:txEl>
                                          </p:spTgt>
                                        </p:tgtEl>
                                        <p:attrNameLst>
                                          <p:attrName>style.visibility</p:attrName>
                                        </p:attrNameLst>
                                      </p:cBhvr>
                                      <p:to>
                                        <p:strVal val="visible"/>
                                      </p:to>
                                    </p:set>
                                    <p:animEffect transition="in" filter="fade">
                                      <p:cBhvr>
                                        <p:cTn id="7" dur="1000"/>
                                        <p:tgtEl>
                                          <p:spTgt spid="33799">
                                            <p:txEl>
                                              <p:pRg st="0" end="0"/>
                                            </p:txEl>
                                          </p:spTgt>
                                        </p:tgtEl>
                                      </p:cBhvr>
                                    </p:animEffect>
                                    <p:anim calcmode="lin" valueType="num">
                                      <p:cBhvr>
                                        <p:cTn id="8" dur="1000" fill="hold"/>
                                        <p:tgtEl>
                                          <p:spTgt spid="337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3799">
                                            <p:txEl>
                                              <p:pRg st="2" end="2"/>
                                            </p:txEl>
                                          </p:spTgt>
                                        </p:tgtEl>
                                        <p:attrNameLst>
                                          <p:attrName>style.visibility</p:attrName>
                                        </p:attrNameLst>
                                      </p:cBhvr>
                                      <p:to>
                                        <p:strVal val="visible"/>
                                      </p:to>
                                    </p:set>
                                    <p:animEffect transition="in" filter="wipe(down)">
                                      <p:cBhvr>
                                        <p:cTn id="14" dur="500"/>
                                        <p:tgtEl>
                                          <p:spTgt spid="3379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799">
                                            <p:txEl>
                                              <p:pRg st="3" end="3"/>
                                            </p:txEl>
                                          </p:spTgt>
                                        </p:tgtEl>
                                        <p:attrNameLst>
                                          <p:attrName>style.visibility</p:attrName>
                                        </p:attrNameLst>
                                      </p:cBhvr>
                                      <p:to>
                                        <p:strVal val="visible"/>
                                      </p:to>
                                    </p:set>
                                    <p:anim calcmode="lin" valueType="num">
                                      <p:cBhvr additive="base">
                                        <p:cTn id="19" dur="500" fill="hold"/>
                                        <p:tgtEl>
                                          <p:spTgt spid="337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3799">
                                            <p:txEl>
                                              <p:pRg st="4" end="4"/>
                                            </p:txEl>
                                          </p:spTgt>
                                        </p:tgtEl>
                                        <p:attrNameLst>
                                          <p:attrName>style.visibility</p:attrName>
                                        </p:attrNameLst>
                                      </p:cBhvr>
                                      <p:to>
                                        <p:strVal val="visible"/>
                                      </p:to>
                                    </p:set>
                                    <p:animEffect transition="in" filter="circle(in)">
                                      <p:cBhvr>
                                        <p:cTn id="25" dur="2000"/>
                                        <p:tgtEl>
                                          <p:spTgt spid="3379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3799">
                                            <p:txEl>
                                              <p:pRg st="5" end="5"/>
                                            </p:txEl>
                                          </p:spTgt>
                                        </p:tgtEl>
                                        <p:attrNameLst>
                                          <p:attrName>style.visibility</p:attrName>
                                        </p:attrNameLst>
                                      </p:cBhvr>
                                      <p:to>
                                        <p:strVal val="visible"/>
                                      </p:to>
                                    </p:set>
                                    <p:animEffect transition="in" filter="circle(in)">
                                      <p:cBhvr>
                                        <p:cTn id="30" dur="2000"/>
                                        <p:tgtEl>
                                          <p:spTgt spid="3379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3799">
                                            <p:txEl>
                                              <p:pRg st="6" end="6"/>
                                            </p:txEl>
                                          </p:spTgt>
                                        </p:tgtEl>
                                        <p:attrNameLst>
                                          <p:attrName>style.visibility</p:attrName>
                                        </p:attrNameLst>
                                      </p:cBhvr>
                                      <p:to>
                                        <p:strVal val="visible"/>
                                      </p:to>
                                    </p:set>
                                    <p:anim calcmode="lin" valueType="num">
                                      <p:cBhvr additive="base">
                                        <p:cTn id="35" dur="500" fill="hold"/>
                                        <p:tgtEl>
                                          <p:spTgt spid="3379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37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3799">
                                            <p:txEl>
                                              <p:pRg st="7" end="7"/>
                                            </p:txEl>
                                          </p:spTgt>
                                        </p:tgtEl>
                                        <p:attrNameLst>
                                          <p:attrName>style.visibility</p:attrName>
                                        </p:attrNameLst>
                                      </p:cBhvr>
                                      <p:to>
                                        <p:strVal val="visible"/>
                                      </p:to>
                                    </p:set>
                                    <p:anim calcmode="lin" valueType="num">
                                      <p:cBhvr additive="base">
                                        <p:cTn id="41" dur="500" fill="hold"/>
                                        <p:tgtEl>
                                          <p:spTgt spid="33799">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37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pic>
        <p:nvPicPr>
          <p:cNvPr id="1026" name="Picture 2" descr="C:\Users\NFulciniti.OCEANED.000\Downloads\IMG_89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52500" y="11049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274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457200" y="274638"/>
            <a:ext cx="3429000" cy="868362"/>
          </a:xfrm>
          <a:solidFill>
            <a:srgbClr val="FFCC00"/>
          </a:solidFill>
        </p:spPr>
        <p:txBody>
          <a:bodyPr/>
          <a:lstStyle/>
          <a:p>
            <a:pPr eaLnBrk="1" hangingPunct="1"/>
            <a:r>
              <a:rPr lang="en-US" smtClean="0"/>
              <a:t>Composting</a:t>
            </a:r>
          </a:p>
        </p:txBody>
      </p:sp>
      <p:sp>
        <p:nvSpPr>
          <p:cNvPr id="100355" name="Rectangle 3"/>
          <p:cNvSpPr>
            <a:spLocks noGrp="1" noChangeArrowheads="1"/>
          </p:cNvSpPr>
          <p:nvPr>
            <p:ph type="body" sz="half" idx="1"/>
          </p:nvPr>
        </p:nvSpPr>
        <p:spPr>
          <a:xfrm>
            <a:off x="457200" y="1219200"/>
            <a:ext cx="4724400" cy="5638800"/>
          </a:xfrm>
          <a:solidFill>
            <a:schemeClr val="accent3"/>
          </a:solidFill>
        </p:spPr>
        <p:txBody>
          <a:bodyPr/>
          <a:lstStyle/>
          <a:p>
            <a:pPr eaLnBrk="1" hangingPunct="1">
              <a:lnSpc>
                <a:spcPct val="80000"/>
              </a:lnSpc>
              <a:defRPr/>
            </a:pPr>
            <a:r>
              <a:rPr lang="en-US" sz="2000" dirty="0" smtClean="0"/>
              <a:t>Naturally break down garbage</a:t>
            </a:r>
          </a:p>
          <a:p>
            <a:pPr eaLnBrk="1" hangingPunct="1">
              <a:lnSpc>
                <a:spcPct val="80000"/>
              </a:lnSpc>
              <a:defRPr/>
            </a:pPr>
            <a:r>
              <a:rPr lang="en-US" sz="2000" dirty="0" smtClean="0"/>
              <a:t>Recycling biodegradable wastes</a:t>
            </a:r>
          </a:p>
          <a:p>
            <a:pPr eaLnBrk="1" hangingPunct="1">
              <a:lnSpc>
                <a:spcPct val="80000"/>
              </a:lnSpc>
              <a:defRPr/>
            </a:pPr>
            <a:r>
              <a:rPr lang="en-US" sz="2000" dirty="0" smtClean="0"/>
              <a:t>kitchen scraps/leaves </a:t>
            </a:r>
          </a:p>
          <a:p>
            <a:pPr eaLnBrk="1" hangingPunct="1">
              <a:lnSpc>
                <a:spcPct val="80000"/>
              </a:lnSpc>
              <a:defRPr/>
            </a:pPr>
            <a:r>
              <a:rPr lang="en-US" sz="2000" dirty="0" smtClean="0"/>
              <a:t>turns back into soil. </a:t>
            </a:r>
          </a:p>
          <a:p>
            <a:pPr eaLnBrk="1" hangingPunct="1">
              <a:lnSpc>
                <a:spcPct val="80000"/>
              </a:lnSpc>
              <a:defRPr/>
            </a:pPr>
            <a:r>
              <a:rPr lang="en-US" sz="2000" dirty="0" smtClean="0"/>
              <a:t>“Add equal amounts of kitchen waste and leaves from the autumn leaf drop and... compost happens! “</a:t>
            </a:r>
          </a:p>
          <a:p>
            <a:pPr eaLnBrk="1" hangingPunct="1">
              <a:lnSpc>
                <a:spcPct val="80000"/>
              </a:lnSpc>
              <a:defRPr/>
            </a:pPr>
            <a:r>
              <a:rPr lang="en-US" sz="2000" dirty="0" smtClean="0"/>
              <a:t>Just put as much "green" stuff as "brown" stuff in your bin. </a:t>
            </a:r>
          </a:p>
          <a:p>
            <a:pPr eaLnBrk="1" hangingPunct="1">
              <a:lnSpc>
                <a:spcPct val="80000"/>
              </a:lnSpc>
              <a:defRPr/>
            </a:pPr>
            <a:r>
              <a:rPr lang="en-US" sz="2000" dirty="0" smtClean="0"/>
              <a:t>The stuff from your kitchen is the "green" stuff. </a:t>
            </a:r>
          </a:p>
          <a:p>
            <a:pPr eaLnBrk="1" hangingPunct="1">
              <a:lnSpc>
                <a:spcPct val="80000"/>
              </a:lnSpc>
              <a:defRPr/>
            </a:pPr>
            <a:r>
              <a:rPr lang="en-US" sz="2000" dirty="0" smtClean="0"/>
              <a:t>"Brown" stuff is autumn leaves, sawdust, or even shredded newspaper</a:t>
            </a:r>
          </a:p>
          <a:p>
            <a:pPr eaLnBrk="1" hangingPunct="1">
              <a:lnSpc>
                <a:spcPct val="80000"/>
              </a:lnSpc>
              <a:defRPr/>
            </a:pPr>
            <a:r>
              <a:rPr lang="en-US" sz="2000" dirty="0" smtClean="0"/>
              <a:t>Can even use worms</a:t>
            </a:r>
          </a:p>
          <a:p>
            <a:pPr eaLnBrk="1" hangingPunct="1">
              <a:lnSpc>
                <a:spcPct val="80000"/>
              </a:lnSpc>
              <a:defRPr/>
            </a:pPr>
            <a:r>
              <a:rPr lang="en-US" sz="2000" dirty="0" smtClean="0"/>
              <a:t>Can use compost as a soil fertilizer, topsoil, landfill cover</a:t>
            </a:r>
          </a:p>
          <a:p>
            <a:pPr eaLnBrk="1" hangingPunct="1">
              <a:lnSpc>
                <a:spcPct val="80000"/>
              </a:lnSpc>
              <a:defRPr/>
            </a:pPr>
            <a:r>
              <a:rPr lang="en-US" sz="2000" dirty="0" smtClean="0"/>
              <a:t>Can have odor</a:t>
            </a:r>
          </a:p>
          <a:p>
            <a:pPr eaLnBrk="1" hangingPunct="1">
              <a:lnSpc>
                <a:spcPct val="80000"/>
              </a:lnSpc>
              <a:defRPr/>
            </a:pPr>
            <a:r>
              <a:rPr lang="en-US" sz="2000" dirty="0" smtClean="0"/>
              <a:t>Cannot Remove toxic materials from</a:t>
            </a:r>
          </a:p>
          <a:p>
            <a:pPr eaLnBrk="1" hangingPunct="1">
              <a:lnSpc>
                <a:spcPct val="80000"/>
              </a:lnSpc>
              <a:defRPr/>
            </a:pPr>
            <a:endParaRPr lang="en-US" sz="2000" dirty="0" smtClean="0"/>
          </a:p>
          <a:p>
            <a:pPr eaLnBrk="1" hangingPunct="1">
              <a:lnSpc>
                <a:spcPct val="80000"/>
              </a:lnSpc>
              <a:defRPr/>
            </a:pPr>
            <a:endParaRPr lang="en-US" sz="2000" dirty="0" smtClean="0"/>
          </a:p>
        </p:txBody>
      </p:sp>
      <p:pic>
        <p:nvPicPr>
          <p:cNvPr id="33796" name="Picture 5" descr="compostlogo21">
            <a:hlinkClick r:id="rId2"/>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43600" y="228600"/>
            <a:ext cx="1390650" cy="1428750"/>
          </a:xfrm>
        </p:spPr>
      </p:pic>
      <p:pic>
        <p:nvPicPr>
          <p:cNvPr id="100359" name="Picture 7" descr="77d811c948e35cb1252ae4b941fcf617"/>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6019800" y="1828800"/>
            <a:ext cx="2187575" cy="2187575"/>
          </a:xfrm>
          <a:noFill/>
        </p:spPr>
      </p:pic>
      <p:pic>
        <p:nvPicPr>
          <p:cNvPr id="100361" name="Picture 9" descr="Compost_Bin-7179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495800"/>
            <a:ext cx="19812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2" name="Picture 10" descr="red_wiggler_worms_in_vermicompost_cc2_looseends_flick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4419600"/>
            <a:ext cx="18288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355">
                                            <p:bg/>
                                          </p:spTgt>
                                        </p:tgtEl>
                                        <p:attrNameLst>
                                          <p:attrName>style.visibility</p:attrName>
                                        </p:attrNameLst>
                                      </p:cBhvr>
                                      <p:to>
                                        <p:strVal val="visible"/>
                                      </p:to>
                                    </p:set>
                                    <p:anim to="" calcmode="lin" valueType="num">
                                      <p:cBhvr>
                                        <p:cTn id="7" dur="1" fill="hold"/>
                                        <p:tgtEl>
                                          <p:spTgt spid="100355">
                                            <p:bg/>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0355">
                                            <p:txEl>
                                              <p:pRg st="0" end="0"/>
                                            </p:txEl>
                                          </p:spTgt>
                                        </p:tgtEl>
                                        <p:attrNameLst>
                                          <p:attrName>style.visibility</p:attrName>
                                        </p:attrNameLst>
                                      </p:cBhvr>
                                      <p:to>
                                        <p:strVal val="visible"/>
                                      </p:to>
                                    </p:set>
                                    <p:anim to="" calcmode="lin" valueType="num">
                                      <p:cBhvr>
                                        <p:cTn id="12" dur="1" fill="hold"/>
                                        <p:tgtEl>
                                          <p:spTgt spid="100355">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0355">
                                            <p:txEl>
                                              <p:pRg st="1" end="1"/>
                                            </p:txEl>
                                          </p:spTgt>
                                        </p:tgtEl>
                                        <p:attrNameLst>
                                          <p:attrName>style.visibility</p:attrName>
                                        </p:attrNameLst>
                                      </p:cBhvr>
                                      <p:to>
                                        <p:strVal val="visible"/>
                                      </p:to>
                                    </p:set>
                                    <p:anim to="" calcmode="lin" valueType="num">
                                      <p:cBhvr>
                                        <p:cTn id="17" dur="1" fill="hold"/>
                                        <p:tgtEl>
                                          <p:spTgt spid="100355">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0355">
                                            <p:txEl>
                                              <p:pRg st="2" end="2"/>
                                            </p:txEl>
                                          </p:spTgt>
                                        </p:tgtEl>
                                        <p:attrNameLst>
                                          <p:attrName>style.visibility</p:attrName>
                                        </p:attrNameLst>
                                      </p:cBhvr>
                                      <p:to>
                                        <p:strVal val="visible"/>
                                      </p:to>
                                    </p:set>
                                    <p:anim to="" calcmode="lin" valueType="num">
                                      <p:cBhvr>
                                        <p:cTn id="22" dur="1" fill="hold"/>
                                        <p:tgtEl>
                                          <p:spTgt spid="100355">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0359"/>
                                        </p:tgtEl>
                                        <p:attrNameLst>
                                          <p:attrName>style.visibility</p:attrName>
                                        </p:attrNameLst>
                                      </p:cBhvr>
                                      <p:to>
                                        <p:strVal val="visible"/>
                                      </p:to>
                                    </p:set>
                                    <p:anim calcmode="lin" valueType="num">
                                      <p:cBhvr additive="base">
                                        <p:cTn id="27" dur="500" fill="hold"/>
                                        <p:tgtEl>
                                          <p:spTgt spid="100359"/>
                                        </p:tgtEl>
                                        <p:attrNameLst>
                                          <p:attrName>ppt_x</p:attrName>
                                        </p:attrNameLst>
                                      </p:cBhvr>
                                      <p:tavLst>
                                        <p:tav tm="0">
                                          <p:val>
                                            <p:strVal val="#ppt_x"/>
                                          </p:val>
                                        </p:tav>
                                        <p:tav tm="100000">
                                          <p:val>
                                            <p:strVal val="#ppt_x"/>
                                          </p:val>
                                        </p:tav>
                                      </p:tavLst>
                                    </p:anim>
                                    <p:anim calcmode="lin" valueType="num">
                                      <p:cBhvr additive="base">
                                        <p:cTn id="28" dur="500" fill="hold"/>
                                        <p:tgtEl>
                                          <p:spTgt spid="100359"/>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100355">
                                            <p:txEl>
                                              <p:pRg st="3" end="3"/>
                                            </p:txEl>
                                          </p:spTgt>
                                        </p:tgtEl>
                                        <p:attrNameLst>
                                          <p:attrName>style.visibility</p:attrName>
                                        </p:attrNameLst>
                                      </p:cBhvr>
                                      <p:to>
                                        <p:strVal val="visible"/>
                                      </p:to>
                                    </p:set>
                                    <p:anim to="" calcmode="lin" valueType="num">
                                      <p:cBhvr>
                                        <p:cTn id="33" dur="1" fill="hold"/>
                                        <p:tgtEl>
                                          <p:spTgt spid="100355">
                                            <p:txEl>
                                              <p:pRg st="3" end="3"/>
                                            </p:txEl>
                                          </p:spTgt>
                                        </p:tgtEl>
                                        <p:attrNameLst>
                                          <p:attrName/>
                                        </p:attrNameLst>
                                      </p:cBhvr>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100355">
                                            <p:txEl>
                                              <p:pRg st="4" end="4"/>
                                            </p:txEl>
                                          </p:spTgt>
                                        </p:tgtEl>
                                        <p:attrNameLst>
                                          <p:attrName>style.visibility</p:attrName>
                                        </p:attrNameLst>
                                      </p:cBhvr>
                                      <p:to>
                                        <p:strVal val="visible"/>
                                      </p:to>
                                    </p:set>
                                    <p:anim to="" calcmode="lin" valueType="num">
                                      <p:cBhvr>
                                        <p:cTn id="38" dur="1" fill="hold"/>
                                        <p:tgtEl>
                                          <p:spTgt spid="100355">
                                            <p:txEl>
                                              <p:pRg st="4" end="4"/>
                                            </p:txEl>
                                          </p:spTgt>
                                        </p:tgtEl>
                                        <p:attrNameLst>
                                          <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100355">
                                            <p:txEl>
                                              <p:pRg st="5" end="5"/>
                                            </p:txEl>
                                          </p:spTgt>
                                        </p:tgtEl>
                                        <p:attrNameLst>
                                          <p:attrName>style.visibility</p:attrName>
                                        </p:attrNameLst>
                                      </p:cBhvr>
                                      <p:to>
                                        <p:strVal val="visible"/>
                                      </p:to>
                                    </p:set>
                                    <p:anim to="" calcmode="lin" valueType="num">
                                      <p:cBhvr>
                                        <p:cTn id="43" dur="1" fill="hold"/>
                                        <p:tgtEl>
                                          <p:spTgt spid="100355">
                                            <p:txEl>
                                              <p:pRg st="5" end="5"/>
                                            </p:txEl>
                                          </p:spTgt>
                                        </p:tgtEl>
                                        <p:attrNameLst>
                                          <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100355">
                                            <p:txEl>
                                              <p:pRg st="6" end="6"/>
                                            </p:txEl>
                                          </p:spTgt>
                                        </p:tgtEl>
                                        <p:attrNameLst>
                                          <p:attrName>style.visibility</p:attrName>
                                        </p:attrNameLst>
                                      </p:cBhvr>
                                      <p:to>
                                        <p:strVal val="visible"/>
                                      </p:to>
                                    </p:set>
                                    <p:anim to="" calcmode="lin" valueType="num">
                                      <p:cBhvr>
                                        <p:cTn id="48" dur="1" fill="hold"/>
                                        <p:tgtEl>
                                          <p:spTgt spid="100355">
                                            <p:txEl>
                                              <p:pRg st="6" end="6"/>
                                            </p:txEl>
                                          </p:spTgt>
                                        </p:tgtEl>
                                        <p:attrNameLst>
                                          <p:attrName/>
                                        </p:attrNameLst>
                                      </p:cBhvr>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4" presetClass="entr" presetSubtype="0" fill="hold" grpId="0" nodeType="clickEffect">
                                  <p:stCondLst>
                                    <p:cond delay="0"/>
                                  </p:stCondLst>
                                  <p:childTnLst>
                                    <p:set>
                                      <p:cBhvr>
                                        <p:cTn id="52" dur="1" fill="hold">
                                          <p:stCondLst>
                                            <p:cond delay="0"/>
                                          </p:stCondLst>
                                        </p:cTn>
                                        <p:tgtEl>
                                          <p:spTgt spid="100355">
                                            <p:txEl>
                                              <p:pRg st="7" end="7"/>
                                            </p:txEl>
                                          </p:spTgt>
                                        </p:tgtEl>
                                        <p:attrNameLst>
                                          <p:attrName>style.visibility</p:attrName>
                                        </p:attrNameLst>
                                      </p:cBhvr>
                                      <p:to>
                                        <p:strVal val="visible"/>
                                      </p:to>
                                    </p:set>
                                    <p:anim to="" calcmode="lin" valueType="num">
                                      <p:cBhvr>
                                        <p:cTn id="53" dur="1" fill="hold"/>
                                        <p:tgtEl>
                                          <p:spTgt spid="100355">
                                            <p:txEl>
                                              <p:pRg st="7" end="7"/>
                                            </p:txEl>
                                          </p:spTgt>
                                        </p:tgtEl>
                                        <p:attrNameLst>
                                          <p:attrName/>
                                        </p:attrNameLst>
                                      </p:cBhvr>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00361"/>
                                        </p:tgtEl>
                                        <p:attrNameLst>
                                          <p:attrName>style.visibility</p:attrName>
                                        </p:attrNameLst>
                                      </p:cBhvr>
                                      <p:to>
                                        <p:strVal val="visible"/>
                                      </p:to>
                                    </p:set>
                                    <p:anim calcmode="lin" valueType="num">
                                      <p:cBhvr additive="base">
                                        <p:cTn id="58" dur="500" fill="hold"/>
                                        <p:tgtEl>
                                          <p:spTgt spid="100361"/>
                                        </p:tgtEl>
                                        <p:attrNameLst>
                                          <p:attrName>ppt_x</p:attrName>
                                        </p:attrNameLst>
                                      </p:cBhvr>
                                      <p:tavLst>
                                        <p:tav tm="0">
                                          <p:val>
                                            <p:strVal val="#ppt_x"/>
                                          </p:val>
                                        </p:tav>
                                        <p:tav tm="100000">
                                          <p:val>
                                            <p:strVal val="#ppt_x"/>
                                          </p:val>
                                        </p:tav>
                                      </p:tavLst>
                                    </p:anim>
                                    <p:anim calcmode="lin" valueType="num">
                                      <p:cBhvr additive="base">
                                        <p:cTn id="59" dur="500" fill="hold"/>
                                        <p:tgtEl>
                                          <p:spTgt spid="100361"/>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4" presetClass="entr" presetSubtype="0" fill="hold" grpId="0" nodeType="clickEffect">
                                  <p:stCondLst>
                                    <p:cond delay="0"/>
                                  </p:stCondLst>
                                  <p:childTnLst>
                                    <p:set>
                                      <p:cBhvr>
                                        <p:cTn id="63" dur="1" fill="hold">
                                          <p:stCondLst>
                                            <p:cond delay="0"/>
                                          </p:stCondLst>
                                        </p:cTn>
                                        <p:tgtEl>
                                          <p:spTgt spid="100355">
                                            <p:txEl>
                                              <p:pRg st="8" end="8"/>
                                            </p:txEl>
                                          </p:spTgt>
                                        </p:tgtEl>
                                        <p:attrNameLst>
                                          <p:attrName>style.visibility</p:attrName>
                                        </p:attrNameLst>
                                      </p:cBhvr>
                                      <p:to>
                                        <p:strVal val="visible"/>
                                      </p:to>
                                    </p:set>
                                    <p:anim to="" calcmode="lin" valueType="num">
                                      <p:cBhvr>
                                        <p:cTn id="64" dur="1" fill="hold"/>
                                        <p:tgtEl>
                                          <p:spTgt spid="100355">
                                            <p:txEl>
                                              <p:pRg st="8" end="8"/>
                                            </p:txEl>
                                          </p:spTgt>
                                        </p:tgtEl>
                                        <p:attrNameLst>
                                          <p:attrName/>
                                        </p:attrNameLst>
                                      </p:cBhvr>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100362"/>
                                        </p:tgtEl>
                                        <p:attrNameLst>
                                          <p:attrName>style.visibility</p:attrName>
                                        </p:attrNameLst>
                                      </p:cBhvr>
                                      <p:to>
                                        <p:strVal val="visible"/>
                                      </p:to>
                                    </p:set>
                                    <p:anim calcmode="lin" valueType="num">
                                      <p:cBhvr additive="base">
                                        <p:cTn id="69" dur="500" fill="hold"/>
                                        <p:tgtEl>
                                          <p:spTgt spid="100362"/>
                                        </p:tgtEl>
                                        <p:attrNameLst>
                                          <p:attrName>ppt_x</p:attrName>
                                        </p:attrNameLst>
                                      </p:cBhvr>
                                      <p:tavLst>
                                        <p:tav tm="0">
                                          <p:val>
                                            <p:strVal val="#ppt_x"/>
                                          </p:val>
                                        </p:tav>
                                        <p:tav tm="100000">
                                          <p:val>
                                            <p:strVal val="#ppt_x"/>
                                          </p:val>
                                        </p:tav>
                                      </p:tavLst>
                                    </p:anim>
                                    <p:anim calcmode="lin" valueType="num">
                                      <p:cBhvr additive="base">
                                        <p:cTn id="70" dur="500" fill="hold"/>
                                        <p:tgtEl>
                                          <p:spTgt spid="100362"/>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4" presetClass="entr" presetSubtype="0" fill="hold" grpId="0" nodeType="clickEffect">
                                  <p:stCondLst>
                                    <p:cond delay="0"/>
                                  </p:stCondLst>
                                  <p:childTnLst>
                                    <p:set>
                                      <p:cBhvr>
                                        <p:cTn id="74" dur="1" fill="hold">
                                          <p:stCondLst>
                                            <p:cond delay="0"/>
                                          </p:stCondLst>
                                        </p:cTn>
                                        <p:tgtEl>
                                          <p:spTgt spid="100355">
                                            <p:txEl>
                                              <p:pRg st="9" end="9"/>
                                            </p:txEl>
                                          </p:spTgt>
                                        </p:tgtEl>
                                        <p:attrNameLst>
                                          <p:attrName>style.visibility</p:attrName>
                                        </p:attrNameLst>
                                      </p:cBhvr>
                                      <p:to>
                                        <p:strVal val="visible"/>
                                      </p:to>
                                    </p:set>
                                    <p:anim to="" calcmode="lin" valueType="num">
                                      <p:cBhvr>
                                        <p:cTn id="75" dur="1" fill="hold"/>
                                        <p:tgtEl>
                                          <p:spTgt spid="100355">
                                            <p:txEl>
                                              <p:pRg st="9" end="9"/>
                                            </p:txEl>
                                          </p:spTgt>
                                        </p:tgtEl>
                                        <p:attrNameLst>
                                          <p:attrName/>
                                        </p:attrNameLst>
                                      </p:cBhvr>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4" presetClass="entr" presetSubtype="0" fill="hold" grpId="0" nodeType="clickEffect">
                                  <p:stCondLst>
                                    <p:cond delay="0"/>
                                  </p:stCondLst>
                                  <p:childTnLst>
                                    <p:set>
                                      <p:cBhvr>
                                        <p:cTn id="79" dur="1" fill="hold">
                                          <p:stCondLst>
                                            <p:cond delay="0"/>
                                          </p:stCondLst>
                                        </p:cTn>
                                        <p:tgtEl>
                                          <p:spTgt spid="100355">
                                            <p:txEl>
                                              <p:pRg st="10" end="10"/>
                                            </p:txEl>
                                          </p:spTgt>
                                        </p:tgtEl>
                                        <p:attrNameLst>
                                          <p:attrName>style.visibility</p:attrName>
                                        </p:attrNameLst>
                                      </p:cBhvr>
                                      <p:to>
                                        <p:strVal val="visible"/>
                                      </p:to>
                                    </p:set>
                                    <p:anim to="" calcmode="lin" valueType="num">
                                      <p:cBhvr>
                                        <p:cTn id="80" dur="1" fill="hold"/>
                                        <p:tgtEl>
                                          <p:spTgt spid="100355">
                                            <p:txEl>
                                              <p:pRg st="10" end="10"/>
                                            </p:txEl>
                                          </p:spTgt>
                                        </p:tgtEl>
                                        <p:attrNameLst>
                                          <p:attrName/>
                                        </p:attrNameLst>
                                      </p:cBhvr>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4" presetClass="entr" presetSubtype="0" fill="hold" grpId="0" nodeType="clickEffect">
                                  <p:stCondLst>
                                    <p:cond delay="0"/>
                                  </p:stCondLst>
                                  <p:childTnLst>
                                    <p:set>
                                      <p:cBhvr>
                                        <p:cTn id="84" dur="1" fill="hold">
                                          <p:stCondLst>
                                            <p:cond delay="0"/>
                                          </p:stCondLst>
                                        </p:cTn>
                                        <p:tgtEl>
                                          <p:spTgt spid="100355">
                                            <p:txEl>
                                              <p:pRg st="11" end="11"/>
                                            </p:txEl>
                                          </p:spTgt>
                                        </p:tgtEl>
                                        <p:attrNameLst>
                                          <p:attrName>style.visibility</p:attrName>
                                        </p:attrNameLst>
                                      </p:cBhvr>
                                      <p:to>
                                        <p:strVal val="visible"/>
                                      </p:to>
                                    </p:set>
                                    <p:anim to="" calcmode="lin" valueType="num">
                                      <p:cBhvr>
                                        <p:cTn id="85" dur="1" fill="hold"/>
                                        <p:tgtEl>
                                          <p:spTgt spid="100355">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u="sng" smtClean="0"/>
              <a:t>Incinerators</a:t>
            </a:r>
          </a:p>
        </p:txBody>
      </p:sp>
      <p:sp>
        <p:nvSpPr>
          <p:cNvPr id="34819" name="Rectangle 3"/>
          <p:cNvSpPr>
            <a:spLocks noGrp="1" noChangeArrowheads="1"/>
          </p:cNvSpPr>
          <p:nvPr>
            <p:ph type="body" sz="half" idx="1"/>
          </p:nvPr>
        </p:nvSpPr>
        <p:spPr>
          <a:xfrm>
            <a:off x="304800" y="1219200"/>
            <a:ext cx="4038600" cy="4525963"/>
          </a:xfrm>
          <a:solidFill>
            <a:srgbClr val="FFC000"/>
          </a:solidFill>
        </p:spPr>
        <p:txBody>
          <a:bodyPr/>
          <a:lstStyle/>
          <a:p>
            <a:pPr eaLnBrk="1" hangingPunct="1">
              <a:lnSpc>
                <a:spcPct val="90000"/>
              </a:lnSpc>
            </a:pPr>
            <a:r>
              <a:rPr lang="en-US" sz="2400" smtClean="0"/>
              <a:t>Combustion of organic materials</a:t>
            </a:r>
          </a:p>
          <a:p>
            <a:pPr eaLnBrk="1" hangingPunct="1">
              <a:lnSpc>
                <a:spcPct val="90000"/>
              </a:lnSpc>
            </a:pPr>
            <a:r>
              <a:rPr lang="en-US" sz="2400" smtClean="0"/>
              <a:t>Thermal </a:t>
            </a:r>
          </a:p>
          <a:p>
            <a:pPr eaLnBrk="1" hangingPunct="1">
              <a:lnSpc>
                <a:spcPct val="90000"/>
              </a:lnSpc>
            </a:pPr>
            <a:r>
              <a:rPr lang="en-US" sz="2400" smtClean="0"/>
              <a:t>converted into ash, flue gases, particulates, and heat, </a:t>
            </a:r>
          </a:p>
          <a:p>
            <a:pPr eaLnBrk="1" hangingPunct="1">
              <a:lnSpc>
                <a:spcPct val="90000"/>
              </a:lnSpc>
              <a:spcBef>
                <a:spcPct val="0"/>
              </a:spcBef>
            </a:pPr>
            <a:r>
              <a:rPr lang="en-US" sz="2400" smtClean="0"/>
              <a:t>used to generate electric power. </a:t>
            </a:r>
          </a:p>
          <a:p>
            <a:pPr eaLnBrk="1" hangingPunct="1">
              <a:lnSpc>
                <a:spcPct val="90000"/>
              </a:lnSpc>
              <a:spcBef>
                <a:spcPct val="0"/>
              </a:spcBef>
            </a:pPr>
            <a:r>
              <a:rPr lang="en-US" sz="2400" smtClean="0"/>
              <a:t>flue gases cleaned of pollutants before dispersed into atmosphere </a:t>
            </a:r>
          </a:p>
          <a:p>
            <a:pPr eaLnBrk="1" hangingPunct="1">
              <a:lnSpc>
                <a:spcPct val="90000"/>
              </a:lnSpc>
            </a:pPr>
            <a:endParaRPr lang="en-US" sz="2000" smtClean="0"/>
          </a:p>
        </p:txBody>
      </p:sp>
      <p:sp>
        <p:nvSpPr>
          <p:cNvPr id="34820" name="Text Box 5"/>
          <p:cNvSpPr txBox="1">
            <a:spLocks noChangeArrowheads="1"/>
          </p:cNvSpPr>
          <p:nvPr/>
        </p:nvSpPr>
        <p:spPr bwMode="auto">
          <a:xfrm>
            <a:off x="533400" y="6324600"/>
            <a:ext cx="471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hlinkClick r:id="rId2"/>
              </a:rPr>
              <a:t>http://www.youtube.com/watch?v=fwikqijnftQ</a:t>
            </a:r>
            <a:endParaRPr lang="en-US"/>
          </a:p>
        </p:txBody>
      </p:sp>
      <p:pic>
        <p:nvPicPr>
          <p:cNvPr id="34821" name="Picture 7" descr="r172924_6526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19200"/>
            <a:ext cx="43434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9" descr="polluting-waste-incinerator-ne">
            <a:hlinkClick r:id="rId4"/>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096000" y="4343400"/>
            <a:ext cx="1474788" cy="22193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bg/>
                                          </p:spTgt>
                                        </p:tgtEl>
                                        <p:attrNameLst>
                                          <p:attrName>style.visibility</p:attrName>
                                        </p:attrNameLst>
                                      </p:cBhvr>
                                      <p:to>
                                        <p:strVal val="visible"/>
                                      </p:to>
                                    </p:set>
                                    <p:animEffect transition="in" filter="fade">
                                      <p:cBhvr>
                                        <p:cTn id="7" dur="500"/>
                                        <p:tgtEl>
                                          <p:spTgt spid="3481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fade">
                                      <p:cBhvr>
                                        <p:cTn id="12" dur="500"/>
                                        <p:tgtEl>
                                          <p:spTgt spid="348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Effect transition="in" filter="fade">
                                      <p:cBhvr>
                                        <p:cTn id="17" dur="500"/>
                                        <p:tgtEl>
                                          <p:spTgt spid="348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19">
                                            <p:txEl>
                                              <p:pRg st="2" end="2"/>
                                            </p:txEl>
                                          </p:spTgt>
                                        </p:tgtEl>
                                        <p:attrNameLst>
                                          <p:attrName>style.visibility</p:attrName>
                                        </p:attrNameLst>
                                      </p:cBhvr>
                                      <p:to>
                                        <p:strVal val="visible"/>
                                      </p:to>
                                    </p:set>
                                    <p:animEffect transition="in" filter="fade">
                                      <p:cBhvr>
                                        <p:cTn id="22" dur="500"/>
                                        <p:tgtEl>
                                          <p:spTgt spid="348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19">
                                            <p:txEl>
                                              <p:pRg st="3" end="3"/>
                                            </p:txEl>
                                          </p:spTgt>
                                        </p:tgtEl>
                                        <p:attrNameLst>
                                          <p:attrName>style.visibility</p:attrName>
                                        </p:attrNameLst>
                                      </p:cBhvr>
                                      <p:to>
                                        <p:strVal val="visible"/>
                                      </p:to>
                                    </p:set>
                                    <p:animEffect transition="in" filter="fade">
                                      <p:cBhvr>
                                        <p:cTn id="27" dur="500"/>
                                        <p:tgtEl>
                                          <p:spTgt spid="3481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819">
                                            <p:txEl>
                                              <p:pRg st="4" end="4"/>
                                            </p:txEl>
                                          </p:spTgt>
                                        </p:tgtEl>
                                        <p:attrNameLst>
                                          <p:attrName>style.visibility</p:attrName>
                                        </p:attrNameLst>
                                      </p:cBhvr>
                                      <p:to>
                                        <p:strVal val="visible"/>
                                      </p:to>
                                    </p:set>
                                    <p:animEffect transition="in" filter="fade">
                                      <p:cBhvr>
                                        <p:cTn id="32"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3175"/>
            <a:ext cx="8229600" cy="1143000"/>
          </a:xfrm>
        </p:spPr>
        <p:txBody>
          <a:bodyPr/>
          <a:lstStyle/>
          <a:p>
            <a:pPr eaLnBrk="1" hangingPunct="1"/>
            <a:r>
              <a:rPr lang="en-US" u="sng" smtClean="0"/>
              <a:t>How else to Deal with Waste?</a:t>
            </a:r>
          </a:p>
        </p:txBody>
      </p:sp>
      <p:sp>
        <p:nvSpPr>
          <p:cNvPr id="105475" name="Rectangle 3"/>
          <p:cNvSpPr>
            <a:spLocks noGrp="1" noChangeArrowheads="1"/>
          </p:cNvSpPr>
          <p:nvPr>
            <p:ph type="body" sz="half" idx="1"/>
          </p:nvPr>
        </p:nvSpPr>
        <p:spPr>
          <a:xfrm>
            <a:off x="381000" y="990600"/>
            <a:ext cx="4648200" cy="5867400"/>
          </a:xfrm>
          <a:solidFill>
            <a:schemeClr val="bg1">
              <a:lumMod val="85000"/>
            </a:schemeClr>
          </a:solidFill>
        </p:spPr>
        <p:txBody>
          <a:bodyPr/>
          <a:lstStyle/>
          <a:p>
            <a:pPr eaLnBrk="1" hangingPunct="1">
              <a:lnSpc>
                <a:spcPct val="90000"/>
              </a:lnSpc>
              <a:defRPr/>
            </a:pPr>
            <a:r>
              <a:rPr lang="en-US" sz="2400" dirty="0" smtClean="0"/>
              <a:t>Plasma torch – use high temperatures to change waste into gas - </a:t>
            </a:r>
            <a:r>
              <a:rPr lang="en-US" sz="2400" dirty="0" err="1" smtClean="0"/>
              <a:t>syn</a:t>
            </a:r>
            <a:r>
              <a:rPr lang="en-US" sz="2400" dirty="0" smtClean="0"/>
              <a:t> gas </a:t>
            </a:r>
          </a:p>
          <a:p>
            <a:pPr eaLnBrk="1" hangingPunct="1">
              <a:lnSpc>
                <a:spcPct val="90000"/>
              </a:lnSpc>
              <a:defRPr/>
            </a:pPr>
            <a:r>
              <a:rPr lang="en-US" sz="2400" dirty="0" smtClean="0"/>
              <a:t>deep wells, </a:t>
            </a:r>
          </a:p>
          <a:p>
            <a:pPr eaLnBrk="1" hangingPunct="1">
              <a:lnSpc>
                <a:spcPct val="90000"/>
              </a:lnSpc>
              <a:defRPr/>
            </a:pPr>
            <a:r>
              <a:rPr lang="en-US" sz="2400" dirty="0" smtClean="0"/>
              <a:t>ponds (above ground)</a:t>
            </a:r>
          </a:p>
          <a:p>
            <a:pPr eaLnBrk="1" hangingPunct="1">
              <a:lnSpc>
                <a:spcPct val="90000"/>
              </a:lnSpc>
              <a:defRPr/>
            </a:pPr>
            <a:r>
              <a:rPr lang="en-US" sz="2400" dirty="0" smtClean="0"/>
              <a:t>Pits and landfills (not sanitary)</a:t>
            </a:r>
          </a:p>
          <a:p>
            <a:pPr eaLnBrk="1" hangingPunct="1">
              <a:lnSpc>
                <a:spcPct val="90000"/>
              </a:lnSpc>
              <a:defRPr/>
            </a:pPr>
            <a:r>
              <a:rPr lang="en-US" sz="2400" dirty="0" smtClean="0"/>
              <a:t>above ground storage facilities</a:t>
            </a:r>
          </a:p>
          <a:p>
            <a:pPr eaLnBrk="1" hangingPunct="1">
              <a:lnSpc>
                <a:spcPct val="90000"/>
              </a:lnSpc>
              <a:defRPr/>
            </a:pPr>
            <a:r>
              <a:rPr lang="en-US" sz="2400" dirty="0" smtClean="0"/>
              <a:t>**All have problem with pollution/cost/etc</a:t>
            </a:r>
          </a:p>
          <a:p>
            <a:pPr eaLnBrk="1" hangingPunct="1">
              <a:lnSpc>
                <a:spcPct val="90000"/>
              </a:lnSpc>
              <a:defRPr/>
            </a:pPr>
            <a:r>
              <a:rPr lang="en-US" sz="2400" dirty="0" smtClean="0"/>
              <a:t>Bioremediation – microorganisms convert toxic substances to harmless compounds</a:t>
            </a:r>
          </a:p>
          <a:p>
            <a:pPr eaLnBrk="1" hangingPunct="1">
              <a:lnSpc>
                <a:spcPct val="90000"/>
              </a:lnSpc>
              <a:defRPr/>
            </a:pPr>
            <a:r>
              <a:rPr lang="en-US" sz="2400" dirty="0" err="1" smtClean="0"/>
              <a:t>Phytoremediation</a:t>
            </a:r>
            <a:r>
              <a:rPr lang="en-US" sz="2400" dirty="0" smtClean="0"/>
              <a:t> – using plants to remove toxic waste</a:t>
            </a:r>
          </a:p>
          <a:p>
            <a:pPr eaLnBrk="1" hangingPunct="1">
              <a:lnSpc>
                <a:spcPct val="90000"/>
              </a:lnSpc>
              <a:defRPr/>
            </a:pPr>
            <a:endParaRPr lang="en-US" sz="2000" dirty="0" smtClean="0"/>
          </a:p>
          <a:p>
            <a:pPr eaLnBrk="1" hangingPunct="1">
              <a:lnSpc>
                <a:spcPct val="90000"/>
              </a:lnSpc>
              <a:defRPr/>
            </a:pPr>
            <a:endParaRPr lang="en-US" sz="2000" dirty="0" smtClean="0"/>
          </a:p>
          <a:p>
            <a:pPr eaLnBrk="1" hangingPunct="1">
              <a:lnSpc>
                <a:spcPct val="90000"/>
              </a:lnSpc>
              <a:defRPr/>
            </a:pPr>
            <a:endParaRPr lang="en-US" sz="1800" dirty="0" smtClean="0"/>
          </a:p>
          <a:p>
            <a:pPr eaLnBrk="1" hangingPunct="1">
              <a:lnSpc>
                <a:spcPct val="90000"/>
              </a:lnSpc>
              <a:defRPr/>
            </a:pPr>
            <a:endParaRPr lang="en-US" sz="2400" dirty="0" smtClean="0"/>
          </a:p>
        </p:txBody>
      </p:sp>
      <p:pic>
        <p:nvPicPr>
          <p:cNvPr id="36868" name="Picture 6" descr="garb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788" y="1219200"/>
            <a:ext cx="28956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Content Placeholder 1"/>
          <p:cNvSpPr>
            <a:spLocks noGrp="1"/>
          </p:cNvSpPr>
          <p:nvPr>
            <p:ph sz="half" idx="2"/>
          </p:nvPr>
        </p:nvSpPr>
        <p:spPr/>
        <p:txBody>
          <a:bodyPr/>
          <a:lstStyle/>
          <a:p>
            <a:endParaRPr lang="en-US" smtClean="0"/>
          </a:p>
        </p:txBody>
      </p:sp>
      <p:pic>
        <p:nvPicPr>
          <p:cNvPr id="36870" name="Picture 7" descr="http://www.alken-murray.com/WBUG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816350"/>
            <a:ext cx="28194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5475">
                                            <p:bg/>
                                          </p:spTgt>
                                        </p:tgtEl>
                                        <p:attrNameLst>
                                          <p:attrName>style.visibility</p:attrName>
                                        </p:attrNameLst>
                                      </p:cBhvr>
                                      <p:to>
                                        <p:strVal val="visible"/>
                                      </p:to>
                                    </p:set>
                                    <p:anim to="" calcmode="lin" valueType="num">
                                      <p:cBhvr>
                                        <p:cTn id="7" dur="1" fill="hold"/>
                                        <p:tgtEl>
                                          <p:spTgt spid="105475">
                                            <p:bg/>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5475">
                                            <p:txEl>
                                              <p:pRg st="0" end="0"/>
                                            </p:txEl>
                                          </p:spTgt>
                                        </p:tgtEl>
                                        <p:attrNameLst>
                                          <p:attrName>style.visibility</p:attrName>
                                        </p:attrNameLst>
                                      </p:cBhvr>
                                      <p:to>
                                        <p:strVal val="visible"/>
                                      </p:to>
                                    </p:set>
                                    <p:anim to="" calcmode="lin" valueType="num">
                                      <p:cBhvr>
                                        <p:cTn id="12" dur="1" fill="hold"/>
                                        <p:tgtEl>
                                          <p:spTgt spid="105475">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05475">
                                            <p:txEl>
                                              <p:pRg st="1" end="1"/>
                                            </p:txEl>
                                          </p:spTgt>
                                        </p:tgtEl>
                                        <p:attrNameLst>
                                          <p:attrName>style.visibility</p:attrName>
                                        </p:attrNameLst>
                                      </p:cBhvr>
                                      <p:to>
                                        <p:strVal val="visible"/>
                                      </p:to>
                                    </p:set>
                                    <p:anim to="" calcmode="lin" valueType="num">
                                      <p:cBhvr>
                                        <p:cTn id="17" dur="1" fill="hold"/>
                                        <p:tgtEl>
                                          <p:spTgt spid="105475">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05475">
                                            <p:txEl>
                                              <p:pRg st="2" end="2"/>
                                            </p:txEl>
                                          </p:spTgt>
                                        </p:tgtEl>
                                        <p:attrNameLst>
                                          <p:attrName>style.visibility</p:attrName>
                                        </p:attrNameLst>
                                      </p:cBhvr>
                                      <p:to>
                                        <p:strVal val="visible"/>
                                      </p:to>
                                    </p:set>
                                    <p:anim to="" calcmode="lin" valueType="num">
                                      <p:cBhvr>
                                        <p:cTn id="22" dur="1" fill="hold"/>
                                        <p:tgtEl>
                                          <p:spTgt spid="105475">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05475">
                                            <p:txEl>
                                              <p:pRg st="3" end="3"/>
                                            </p:txEl>
                                          </p:spTgt>
                                        </p:tgtEl>
                                        <p:attrNameLst>
                                          <p:attrName>style.visibility</p:attrName>
                                        </p:attrNameLst>
                                      </p:cBhvr>
                                      <p:to>
                                        <p:strVal val="visible"/>
                                      </p:to>
                                    </p:set>
                                    <p:anim to="" calcmode="lin" valueType="num">
                                      <p:cBhvr>
                                        <p:cTn id="27" dur="1" fill="hold"/>
                                        <p:tgtEl>
                                          <p:spTgt spid="105475">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105475">
                                            <p:txEl>
                                              <p:pRg st="4" end="4"/>
                                            </p:txEl>
                                          </p:spTgt>
                                        </p:tgtEl>
                                        <p:attrNameLst>
                                          <p:attrName>style.visibility</p:attrName>
                                        </p:attrNameLst>
                                      </p:cBhvr>
                                      <p:to>
                                        <p:strVal val="visible"/>
                                      </p:to>
                                    </p:set>
                                    <p:anim to="" calcmode="lin" valueType="num">
                                      <p:cBhvr>
                                        <p:cTn id="32" dur="1" fill="hold"/>
                                        <p:tgtEl>
                                          <p:spTgt spid="105475">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105475">
                                            <p:txEl>
                                              <p:pRg st="5" end="5"/>
                                            </p:txEl>
                                          </p:spTgt>
                                        </p:tgtEl>
                                        <p:attrNameLst>
                                          <p:attrName>style.visibility</p:attrName>
                                        </p:attrNameLst>
                                      </p:cBhvr>
                                      <p:to>
                                        <p:strVal val="visible"/>
                                      </p:to>
                                    </p:set>
                                    <p:anim to="" calcmode="lin" valueType="num">
                                      <p:cBhvr>
                                        <p:cTn id="37" dur="1" fill="hold"/>
                                        <p:tgtEl>
                                          <p:spTgt spid="105475">
                                            <p:txEl>
                                              <p:pRg st="5" end="5"/>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105475">
                                            <p:txEl>
                                              <p:pRg st="6" end="6"/>
                                            </p:txEl>
                                          </p:spTgt>
                                        </p:tgtEl>
                                        <p:attrNameLst>
                                          <p:attrName>style.visibility</p:attrName>
                                        </p:attrNameLst>
                                      </p:cBhvr>
                                      <p:to>
                                        <p:strVal val="visible"/>
                                      </p:to>
                                    </p:set>
                                    <p:anim to="" calcmode="lin" valueType="num">
                                      <p:cBhvr>
                                        <p:cTn id="42" dur="1" fill="hold"/>
                                        <p:tgtEl>
                                          <p:spTgt spid="105475">
                                            <p:txEl>
                                              <p:pRg st="6" end="6"/>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499"/>
                                          </p:stCondLst>
                                        </p:cTn>
                                        <p:tgtEl>
                                          <p:spTgt spid="105475">
                                            <p:txEl>
                                              <p:pRg st="7" end="7"/>
                                            </p:txEl>
                                          </p:spTgt>
                                        </p:tgtEl>
                                        <p:attrNameLst>
                                          <p:attrName>style.visibility</p:attrName>
                                        </p:attrNameLst>
                                      </p:cBhvr>
                                      <p:to>
                                        <p:strVal val="visible"/>
                                      </p:to>
                                    </p:set>
                                    <p:anim to="" calcmode="lin" valueType="num">
                                      <p:cBhvr>
                                        <p:cTn id="47" dur="1" fill="hold"/>
                                        <p:tgtEl>
                                          <p:spTgt spid="105475">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20638"/>
            <a:ext cx="3962400" cy="914400"/>
          </a:xfrm>
          <a:solidFill>
            <a:schemeClr val="bg1"/>
          </a:solidFill>
        </p:spPr>
        <p:txBody>
          <a:bodyPr/>
          <a:lstStyle/>
          <a:p>
            <a:pPr eaLnBrk="1" hangingPunct="1"/>
            <a:r>
              <a:rPr lang="en-US" sz="2800" u="sng" smtClean="0"/>
              <a:t/>
            </a:r>
            <a:br>
              <a:rPr lang="en-US" sz="2800" u="sng" smtClean="0"/>
            </a:br>
            <a:r>
              <a:rPr lang="en-US" sz="2800" u="sng" smtClean="0"/>
              <a:t>Waste Management</a:t>
            </a:r>
            <a:r>
              <a:rPr lang="en-US" sz="3600" u="sng" smtClean="0"/>
              <a:t>:</a:t>
            </a:r>
            <a:br>
              <a:rPr lang="en-US" sz="3600" u="sng" smtClean="0"/>
            </a:br>
            <a:endParaRPr lang="en-US" sz="3600" u="sng" smtClean="0"/>
          </a:p>
        </p:txBody>
      </p:sp>
      <p:sp>
        <p:nvSpPr>
          <p:cNvPr id="37891" name="Rectangle 3"/>
          <p:cNvSpPr>
            <a:spLocks noGrp="1" noChangeArrowheads="1"/>
          </p:cNvSpPr>
          <p:nvPr>
            <p:ph type="body" idx="1"/>
          </p:nvPr>
        </p:nvSpPr>
        <p:spPr>
          <a:xfrm>
            <a:off x="12700" y="762000"/>
            <a:ext cx="4694238" cy="3886200"/>
          </a:xfrm>
          <a:solidFill>
            <a:srgbClr val="92D050"/>
          </a:solidFill>
        </p:spPr>
        <p:txBody>
          <a:bodyPr/>
          <a:lstStyle/>
          <a:p>
            <a:pPr eaLnBrk="1" hangingPunct="1">
              <a:lnSpc>
                <a:spcPct val="90000"/>
              </a:lnSpc>
            </a:pPr>
            <a:r>
              <a:rPr lang="en-US" sz="2400" dirty="0" smtClean="0"/>
              <a:t>“</a:t>
            </a:r>
            <a:r>
              <a:rPr lang="en-US" sz="2400" dirty="0" err="1" smtClean="0"/>
              <a:t>Ecoindustrial</a:t>
            </a:r>
            <a:r>
              <a:rPr lang="en-US" sz="2400" dirty="0" smtClean="0"/>
              <a:t> revolution” (Industrial ecology) </a:t>
            </a:r>
            <a:endParaRPr lang="en-US" sz="2400" dirty="0"/>
          </a:p>
          <a:p>
            <a:pPr eaLnBrk="1" hangingPunct="1">
              <a:lnSpc>
                <a:spcPct val="90000"/>
              </a:lnSpc>
            </a:pPr>
            <a:r>
              <a:rPr lang="en-US" sz="2400" dirty="0" smtClean="0"/>
              <a:t>mimic chemical cycles </a:t>
            </a:r>
          </a:p>
          <a:p>
            <a:pPr eaLnBrk="1" hangingPunct="1">
              <a:lnSpc>
                <a:spcPct val="80000"/>
              </a:lnSpc>
            </a:pPr>
            <a:r>
              <a:rPr lang="en-US" sz="2400" dirty="0" smtClean="0">
                <a:solidFill>
                  <a:srgbClr val="000000"/>
                </a:solidFill>
              </a:rPr>
              <a:t>Material flow economy</a:t>
            </a:r>
          </a:p>
          <a:p>
            <a:pPr eaLnBrk="1" hangingPunct="1">
              <a:lnSpc>
                <a:spcPct val="80000"/>
              </a:lnSpc>
            </a:pPr>
            <a:r>
              <a:rPr lang="en-US" sz="2400" dirty="0" smtClean="0">
                <a:solidFill>
                  <a:srgbClr val="000000"/>
                </a:solidFill>
              </a:rPr>
              <a:t>buy and use</a:t>
            </a:r>
          </a:p>
          <a:p>
            <a:pPr eaLnBrk="1" hangingPunct="1">
              <a:lnSpc>
                <a:spcPct val="80000"/>
              </a:lnSpc>
            </a:pPr>
            <a:r>
              <a:rPr lang="en-US" sz="2400" dirty="0" smtClean="0">
                <a:solidFill>
                  <a:srgbClr val="000000"/>
                </a:solidFill>
              </a:rPr>
              <a:t>Service flow economy </a:t>
            </a:r>
            <a:endParaRPr lang="en-US" sz="2400" dirty="0">
              <a:solidFill>
                <a:srgbClr val="000000"/>
              </a:solidFill>
            </a:endParaRPr>
          </a:p>
          <a:p>
            <a:pPr eaLnBrk="1" hangingPunct="1">
              <a:lnSpc>
                <a:spcPct val="80000"/>
              </a:lnSpc>
            </a:pPr>
            <a:r>
              <a:rPr lang="en-US" sz="2400" smtClean="0">
                <a:solidFill>
                  <a:srgbClr val="000000"/>
                </a:solidFill>
              </a:rPr>
              <a:t>lease </a:t>
            </a:r>
            <a:r>
              <a:rPr lang="en-US" sz="2400" dirty="0" smtClean="0">
                <a:solidFill>
                  <a:srgbClr val="000000"/>
                </a:solidFill>
              </a:rPr>
              <a:t>or rent services </a:t>
            </a:r>
          </a:p>
          <a:p>
            <a:pPr eaLnBrk="1" hangingPunct="1">
              <a:lnSpc>
                <a:spcPct val="80000"/>
              </a:lnSpc>
            </a:pPr>
            <a:r>
              <a:rPr lang="en-US" sz="2400" dirty="0" smtClean="0">
                <a:solidFill>
                  <a:srgbClr val="000000"/>
                </a:solidFill>
              </a:rPr>
              <a:t>Ex – Xerox </a:t>
            </a:r>
          </a:p>
          <a:p>
            <a:pPr eaLnBrk="1" hangingPunct="1">
              <a:lnSpc>
                <a:spcPct val="80000"/>
              </a:lnSpc>
            </a:pPr>
            <a:r>
              <a:rPr lang="en-US" sz="2400" dirty="0" smtClean="0">
                <a:solidFill>
                  <a:srgbClr val="000000"/>
                </a:solidFill>
              </a:rPr>
              <a:t>Increase resource productivity  Ex – cars, plastic bags, </a:t>
            </a:r>
            <a:r>
              <a:rPr lang="en-US" sz="2400" dirty="0" err="1" smtClean="0">
                <a:solidFill>
                  <a:srgbClr val="000000"/>
                </a:solidFill>
              </a:rPr>
              <a:t>phones,reduce</a:t>
            </a:r>
            <a:r>
              <a:rPr lang="en-US" sz="2400" dirty="0" smtClean="0">
                <a:solidFill>
                  <a:srgbClr val="000000"/>
                </a:solidFill>
              </a:rPr>
              <a:t> bulk</a:t>
            </a:r>
            <a:endParaRPr lang="en-US" sz="2400" u="sng" dirty="0" smtClean="0">
              <a:solidFill>
                <a:srgbClr val="000000"/>
              </a:solidFill>
            </a:endParaRPr>
          </a:p>
          <a:p>
            <a:pPr eaLnBrk="1" hangingPunct="1">
              <a:lnSpc>
                <a:spcPct val="90000"/>
              </a:lnSpc>
            </a:pPr>
            <a:endParaRPr lang="en-US" sz="2400" dirty="0" smtClean="0"/>
          </a:p>
        </p:txBody>
      </p:sp>
      <p:pic>
        <p:nvPicPr>
          <p:cNvPr id="37892" name="Picture 5" descr="image-1-waste-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160463"/>
            <a:ext cx="4106863"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descr="waste-management-logo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938" y="0"/>
            <a:ext cx="3200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4" descr="MMj030973800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00988" y="-150813"/>
            <a:ext cx="1208087" cy="133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http://www.google.com/url?source=imglanding&amp;ct=img&amp;q=http://1.bp.blogspot.com/-YCehC7qpWLU/TZXmc_u5DKI/AAAAAAAAACE/D-6qWJuj480/s1600/reducereuserecycle.jpg&amp;sa=X&amp;ei=K5iNT-IIytOtB5St7ZwJ&amp;ved=0CAwQ8wc&amp;usg=AFQjCNHPSVfY1EULGwzBbNaAopyCaUwdg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8337" y="4717635"/>
            <a:ext cx="2068490" cy="206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fhnw.ch/people/emmanuel-oertle/files/Picture2.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1600" y="4133490"/>
            <a:ext cx="3323431" cy="2724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8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C66"/>
          </a:solidFill>
        </p:spPr>
        <p:txBody>
          <a:bodyPr/>
          <a:lstStyle/>
          <a:p>
            <a:r>
              <a:rPr lang="en-US" dirty="0" smtClean="0"/>
              <a:t>Hazardous Waste Disposal</a:t>
            </a:r>
            <a:endParaRPr lang="en-US" dirty="0"/>
          </a:p>
        </p:txBody>
      </p:sp>
      <p:sp>
        <p:nvSpPr>
          <p:cNvPr id="3" name="Text Placeholder 2"/>
          <p:cNvSpPr>
            <a:spLocks noGrp="1"/>
          </p:cNvSpPr>
          <p:nvPr>
            <p:ph type="body" sz="half" idx="1"/>
          </p:nvPr>
        </p:nvSpPr>
        <p:spPr>
          <a:xfrm>
            <a:off x="609600" y="1447800"/>
            <a:ext cx="8229600" cy="1142999"/>
          </a:xfrm>
        </p:spPr>
        <p:txBody>
          <a:bodyPr/>
          <a:lstStyle/>
          <a:p>
            <a:pPr marL="0" indent="0">
              <a:buNone/>
            </a:pPr>
            <a:r>
              <a:rPr lang="en-US" dirty="0" smtClean="0">
                <a:hlinkClick r:id="rId2"/>
              </a:rPr>
              <a:t>http</a:t>
            </a:r>
            <a:r>
              <a:rPr lang="en-US" dirty="0">
                <a:hlinkClick r:id="rId2"/>
              </a:rPr>
              <a:t>://</a:t>
            </a:r>
            <a:r>
              <a:rPr lang="en-US" dirty="0" smtClean="0">
                <a:hlinkClick r:id="rId2"/>
              </a:rPr>
              <a:t>www.epa.gov/recyclecity/dropoff.htm</a:t>
            </a:r>
            <a:endParaRPr lang="en-US" dirty="0" smtClean="0"/>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pic>
        <p:nvPicPr>
          <p:cNvPr id="3074" name="Picture 2" descr="http://www.epa.gov/recyclecity/images/dropoff_alt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09800"/>
            <a:ext cx="5448300" cy="434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634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2050" name="Picture 2" descr="C:\Users\NFulciniti.OCEANED.000\Downloads\IMG_06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470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rgbClr val="99CC00"/>
          </a:solidFill>
        </p:spPr>
        <p:txBody>
          <a:bodyPr/>
          <a:lstStyle/>
          <a:p>
            <a:pPr eaLnBrk="1" hangingPunct="1"/>
            <a:r>
              <a:rPr lang="en-US" sz="2400" b="1" u="sng" dirty="0" smtClean="0"/>
              <a:t/>
            </a:r>
            <a:br>
              <a:rPr lang="en-US" sz="2400" b="1" u="sng" dirty="0" smtClean="0"/>
            </a:br>
            <a:r>
              <a:rPr lang="en-US" sz="2400" b="1" u="sng" dirty="0" smtClean="0"/>
              <a:t>Risk, Toxicology, and Human Health</a:t>
            </a:r>
            <a:r>
              <a:rPr lang="en-US" sz="2400" dirty="0" smtClean="0"/>
              <a:t/>
            </a:r>
            <a:br>
              <a:rPr lang="en-US" sz="2400" dirty="0" smtClean="0"/>
            </a:br>
            <a:r>
              <a:rPr lang="en-US" sz="2400" b="1" u="sng" dirty="0" smtClean="0"/>
              <a:t/>
            </a:r>
            <a:br>
              <a:rPr lang="en-US" sz="2400" b="1" u="sng" dirty="0" smtClean="0"/>
            </a:br>
            <a:endParaRPr lang="en-US" sz="2400" b="1" u="sng" dirty="0" smtClean="0"/>
          </a:p>
        </p:txBody>
      </p:sp>
      <p:sp>
        <p:nvSpPr>
          <p:cNvPr id="19459" name="Rectangle 3"/>
          <p:cNvSpPr>
            <a:spLocks noGrp="1" noChangeArrowheads="1"/>
          </p:cNvSpPr>
          <p:nvPr>
            <p:ph type="body" sz="half" idx="1"/>
          </p:nvPr>
        </p:nvSpPr>
        <p:spPr>
          <a:xfrm>
            <a:off x="381000" y="1371600"/>
            <a:ext cx="4038600" cy="5486400"/>
          </a:xfrm>
          <a:solidFill>
            <a:srgbClr val="CCFFFF"/>
          </a:solidFill>
        </p:spPr>
        <p:txBody>
          <a:bodyPr/>
          <a:lstStyle/>
          <a:p>
            <a:pPr eaLnBrk="1" hangingPunct="1">
              <a:lnSpc>
                <a:spcPct val="80000"/>
              </a:lnSpc>
            </a:pPr>
            <a:r>
              <a:rPr lang="en-US" sz="2000" dirty="0" smtClean="0"/>
              <a:t>Risk – possibility of loss or injury</a:t>
            </a:r>
          </a:p>
          <a:p>
            <a:pPr eaLnBrk="1" hangingPunct="1">
              <a:lnSpc>
                <a:spcPct val="80000"/>
              </a:lnSpc>
            </a:pPr>
            <a:r>
              <a:rPr lang="en-US" sz="2000" dirty="0" smtClean="0"/>
              <a:t>Hazard – a source </a:t>
            </a:r>
            <a:r>
              <a:rPr lang="en-US" sz="2000" smtClean="0"/>
              <a:t>of danger</a:t>
            </a:r>
            <a:endParaRPr lang="en-US" sz="2000" dirty="0" smtClean="0"/>
          </a:p>
          <a:p>
            <a:pPr eaLnBrk="1" hangingPunct="1">
              <a:lnSpc>
                <a:spcPct val="80000"/>
              </a:lnSpc>
              <a:buFontTx/>
              <a:buNone/>
            </a:pPr>
            <a:r>
              <a:rPr lang="en-US" sz="2000" dirty="0" smtClean="0"/>
              <a:t>	Risk assessment/management</a:t>
            </a:r>
          </a:p>
          <a:p>
            <a:pPr eaLnBrk="1" hangingPunct="1">
              <a:lnSpc>
                <a:spcPct val="80000"/>
              </a:lnSpc>
            </a:pPr>
            <a:r>
              <a:rPr lang="en-US" sz="2000" u="sng" dirty="0" smtClean="0"/>
              <a:t>4 types of Hazards</a:t>
            </a:r>
            <a:r>
              <a:rPr lang="en-US" sz="2000" dirty="0" smtClean="0"/>
              <a:t>:</a:t>
            </a:r>
          </a:p>
          <a:p>
            <a:pPr eaLnBrk="1" hangingPunct="1">
              <a:lnSpc>
                <a:spcPct val="80000"/>
              </a:lnSpc>
            </a:pPr>
            <a:r>
              <a:rPr lang="en-US" sz="2000" dirty="0" smtClean="0"/>
              <a:t>1) Cultural Hazards – unsafe working conditions, smoking, poor diet, drugs</a:t>
            </a:r>
          </a:p>
          <a:p>
            <a:pPr eaLnBrk="1" hangingPunct="1">
              <a:lnSpc>
                <a:spcPct val="80000"/>
              </a:lnSpc>
            </a:pPr>
            <a:r>
              <a:rPr lang="en-US" sz="2000" dirty="0" smtClean="0"/>
              <a:t>2) Chemical Hazards – air, water, soil, and food</a:t>
            </a:r>
          </a:p>
          <a:p>
            <a:pPr eaLnBrk="1" hangingPunct="1">
              <a:lnSpc>
                <a:spcPct val="80000"/>
              </a:lnSpc>
            </a:pPr>
            <a:r>
              <a:rPr lang="en-US" sz="2000" dirty="0" smtClean="0"/>
              <a:t>3) Physical Hazards – fires, earthquakes, volcanoes, hurricanes</a:t>
            </a:r>
          </a:p>
          <a:p>
            <a:pPr eaLnBrk="1" hangingPunct="1">
              <a:lnSpc>
                <a:spcPct val="80000"/>
              </a:lnSpc>
            </a:pPr>
            <a:r>
              <a:rPr lang="en-US" sz="2000" dirty="0" smtClean="0"/>
              <a:t>4) Biological Hazards</a:t>
            </a:r>
            <a:r>
              <a:rPr lang="en-US" sz="1800" dirty="0" smtClean="0"/>
              <a:t> – </a:t>
            </a:r>
            <a:r>
              <a:rPr lang="en-US" sz="2000" dirty="0" smtClean="0"/>
              <a:t>pathogens, pollens, animals</a:t>
            </a:r>
            <a:endParaRPr lang="en-US" sz="2000" b="1" u="sng" dirty="0" smtClean="0"/>
          </a:p>
          <a:p>
            <a:pPr eaLnBrk="1" hangingPunct="1">
              <a:lnSpc>
                <a:spcPct val="80000"/>
              </a:lnSpc>
            </a:pPr>
            <a:endParaRPr lang="en-US" sz="1800" dirty="0" smtClean="0"/>
          </a:p>
        </p:txBody>
      </p:sp>
      <p:pic>
        <p:nvPicPr>
          <p:cNvPr id="3076" name="Picture 5" descr="Ris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71600"/>
            <a:ext cx="457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play_risk"/>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257800" y="4648200"/>
            <a:ext cx="2819400" cy="1930400"/>
          </a:xfrm>
          <a:noFill/>
        </p:spPr>
      </p:pic>
      <p:sp>
        <p:nvSpPr>
          <p:cNvPr id="3078" name="Rectangle 7"/>
          <p:cNvSpPr>
            <a:spLocks noChangeArrowheads="1"/>
          </p:cNvSpPr>
          <p:nvPr/>
        </p:nvSpPr>
        <p:spPr bwMode="auto">
          <a:xfrm>
            <a:off x="685800" y="6248400"/>
            <a:ext cx="388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9459">
                                            <p:bg/>
                                          </p:spTgt>
                                        </p:tgtEl>
                                        <p:attrNameLst>
                                          <p:attrName>style.visibility</p:attrName>
                                        </p:attrNameLst>
                                      </p:cBhvr>
                                      <p:to>
                                        <p:strVal val="visible"/>
                                      </p:to>
                                    </p:set>
                                    <p:anim to="" calcmode="lin" valueType="num">
                                      <p:cBhvr>
                                        <p:cTn id="7" dur="1" fill="hold"/>
                                        <p:tgtEl>
                                          <p:spTgt spid="19459">
                                            <p:bg/>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 to="" calcmode="lin" valueType="num">
                                      <p:cBhvr>
                                        <p:cTn id="12" dur="1" fill="hold"/>
                                        <p:tgtEl>
                                          <p:spTgt spid="19459">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 to="" calcmode="lin" valueType="num">
                                      <p:cBhvr>
                                        <p:cTn id="17" dur="1" fill="hold"/>
                                        <p:tgtEl>
                                          <p:spTgt spid="19459">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 to="" calcmode="lin" valueType="num">
                                      <p:cBhvr>
                                        <p:cTn id="22" dur="1" fill="hold"/>
                                        <p:tgtEl>
                                          <p:spTgt spid="19459">
                                            <p:txEl>
                                              <p:pRg st="2" end="2"/>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 to="" calcmode="lin" valueType="num">
                                      <p:cBhvr>
                                        <p:cTn id="27" dur="1" fill="hold"/>
                                        <p:tgtEl>
                                          <p:spTgt spid="19459">
                                            <p:txEl>
                                              <p:pRg st="3" end="3"/>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9459">
                                            <p:txEl>
                                              <p:pRg st="4" end="4"/>
                                            </p:txEl>
                                          </p:spTgt>
                                        </p:tgtEl>
                                        <p:attrNameLst>
                                          <p:attrName>style.visibility</p:attrName>
                                        </p:attrNameLst>
                                      </p:cBhvr>
                                      <p:to>
                                        <p:strVal val="visible"/>
                                      </p:to>
                                    </p:set>
                                    <p:anim to="" calcmode="lin" valueType="num">
                                      <p:cBhvr>
                                        <p:cTn id="32" dur="1" fill="hold"/>
                                        <p:tgtEl>
                                          <p:spTgt spid="19459">
                                            <p:txEl>
                                              <p:pRg st="4" end="4"/>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 to="" calcmode="lin" valueType="num">
                                      <p:cBhvr>
                                        <p:cTn id="37" dur="1" fill="hold"/>
                                        <p:tgtEl>
                                          <p:spTgt spid="19459">
                                            <p:txEl>
                                              <p:pRg st="5" end="5"/>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9459">
                                            <p:txEl>
                                              <p:pRg st="6" end="6"/>
                                            </p:txEl>
                                          </p:spTgt>
                                        </p:tgtEl>
                                        <p:attrNameLst>
                                          <p:attrName>style.visibility</p:attrName>
                                        </p:attrNameLst>
                                      </p:cBhvr>
                                      <p:to>
                                        <p:strVal val="visible"/>
                                      </p:to>
                                    </p:set>
                                    <p:anim to="" calcmode="lin" valueType="num">
                                      <p:cBhvr>
                                        <p:cTn id="42" dur="1" fill="hold"/>
                                        <p:tgtEl>
                                          <p:spTgt spid="19459">
                                            <p:txEl>
                                              <p:pRg st="6" end="6"/>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9459">
                                            <p:txEl>
                                              <p:pRg st="7" end="7"/>
                                            </p:txEl>
                                          </p:spTgt>
                                        </p:tgtEl>
                                        <p:attrNameLst>
                                          <p:attrName>style.visibility</p:attrName>
                                        </p:attrNameLst>
                                      </p:cBhvr>
                                      <p:to>
                                        <p:strVal val="visible"/>
                                      </p:to>
                                    </p:set>
                                    <p:anim to="" calcmode="lin" valueType="num">
                                      <p:cBhvr>
                                        <p:cTn id="47" dur="1" fill="hold"/>
                                        <p:tgtEl>
                                          <p:spTgt spid="19459">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effectLst>
            <a:outerShdw dist="35921" dir="2700000" algn="ctr" rotWithShape="0">
              <a:schemeClr val="tx1"/>
            </a:outerShdw>
          </a:effectLst>
        </p:spPr>
        <p:txBody>
          <a:bodyPr/>
          <a:lstStyle/>
          <a:p>
            <a:pPr eaLnBrk="1" hangingPunct="1"/>
            <a:r>
              <a:rPr lang="en-US" sz="4000" smtClean="0"/>
              <a:t>Risk and Probability</a:t>
            </a:r>
          </a:p>
        </p:txBody>
      </p:sp>
      <p:sp>
        <p:nvSpPr>
          <p:cNvPr id="6147" name="Line 3"/>
          <p:cNvSpPr>
            <a:spLocks noChangeShapeType="1"/>
          </p:cNvSpPr>
          <p:nvPr/>
        </p:nvSpPr>
        <p:spPr bwMode="auto">
          <a:xfrm>
            <a:off x="0" y="1143000"/>
            <a:ext cx="9144000" cy="0"/>
          </a:xfrm>
          <a:prstGeom prst="line">
            <a:avLst/>
          </a:prstGeom>
          <a:noFill/>
          <a:ln w="38100">
            <a:solidFill>
              <a:schemeClr val="bg1"/>
            </a:solidFill>
            <a:round/>
            <a:headEnd/>
            <a:tailEnd/>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35844" name="Text Box 4"/>
          <p:cNvSpPr txBox="1">
            <a:spLocks noChangeArrowheads="1"/>
          </p:cNvSpPr>
          <p:nvPr/>
        </p:nvSpPr>
        <p:spPr bwMode="auto">
          <a:xfrm>
            <a:off x="279400" y="1582738"/>
            <a:ext cx="162242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EAEAEA"/>
              </a:buClr>
              <a:buFont typeface="Wingdings" pitchFamily="2" charset="2"/>
              <a:buChar char="Ø"/>
            </a:pPr>
            <a:r>
              <a:rPr lang="en-US" sz="4000" b="1">
                <a:solidFill>
                  <a:schemeClr val="bg1"/>
                </a:solidFill>
                <a:latin typeface="Times New Roman" pitchFamily="18" charset="0"/>
              </a:rPr>
              <a:t>Risk</a:t>
            </a:r>
          </a:p>
        </p:txBody>
      </p:sp>
      <p:sp>
        <p:nvSpPr>
          <p:cNvPr id="35845" name="Text Box 5"/>
          <p:cNvSpPr txBox="1">
            <a:spLocks noChangeArrowheads="1"/>
          </p:cNvSpPr>
          <p:nvPr/>
        </p:nvSpPr>
        <p:spPr bwMode="auto">
          <a:xfrm>
            <a:off x="279400" y="2601913"/>
            <a:ext cx="308927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EAEAEA"/>
              </a:buClr>
              <a:buFont typeface="Wingdings" pitchFamily="2" charset="2"/>
              <a:buChar char="Ø"/>
            </a:pPr>
            <a:r>
              <a:rPr lang="en-US" sz="4000" b="1">
                <a:solidFill>
                  <a:schemeClr val="bg1"/>
                </a:solidFill>
                <a:latin typeface="Times New Roman" pitchFamily="18" charset="0"/>
              </a:rPr>
              <a:t>Probability</a:t>
            </a:r>
          </a:p>
        </p:txBody>
      </p:sp>
      <p:sp>
        <p:nvSpPr>
          <p:cNvPr id="35846" name="Text Box 6"/>
          <p:cNvSpPr txBox="1">
            <a:spLocks noChangeArrowheads="1"/>
          </p:cNvSpPr>
          <p:nvPr/>
        </p:nvSpPr>
        <p:spPr bwMode="auto">
          <a:xfrm>
            <a:off x="279400" y="3621088"/>
            <a:ext cx="3008313" cy="1311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EAEAEA"/>
              </a:buClr>
              <a:buFont typeface="Wingdings" pitchFamily="2" charset="2"/>
              <a:buChar char="Ø"/>
            </a:pPr>
            <a:r>
              <a:rPr lang="en-US" sz="4000" b="1">
                <a:solidFill>
                  <a:schemeClr val="bg1"/>
                </a:solidFill>
                <a:latin typeface="Times New Roman" pitchFamily="18" charset="0"/>
              </a:rPr>
              <a:t>Risk</a:t>
            </a:r>
            <a:br>
              <a:rPr lang="en-US" sz="4000" b="1">
                <a:solidFill>
                  <a:schemeClr val="bg1"/>
                </a:solidFill>
                <a:latin typeface="Times New Roman" pitchFamily="18" charset="0"/>
              </a:rPr>
            </a:br>
            <a:r>
              <a:rPr lang="en-US" sz="4000" b="1">
                <a:solidFill>
                  <a:schemeClr val="bg1"/>
                </a:solidFill>
                <a:latin typeface="Times New Roman" pitchFamily="18" charset="0"/>
              </a:rPr>
              <a:t>assessment</a:t>
            </a:r>
          </a:p>
        </p:txBody>
      </p:sp>
      <p:sp>
        <p:nvSpPr>
          <p:cNvPr id="35847" name="Text Box 7"/>
          <p:cNvSpPr txBox="1">
            <a:spLocks noChangeArrowheads="1"/>
          </p:cNvSpPr>
          <p:nvPr/>
        </p:nvSpPr>
        <p:spPr bwMode="auto">
          <a:xfrm>
            <a:off x="279400" y="5251450"/>
            <a:ext cx="3429000" cy="1311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EAEAEA"/>
              </a:buClr>
              <a:buFont typeface="Wingdings" pitchFamily="2" charset="2"/>
              <a:buChar char="Ø"/>
            </a:pPr>
            <a:r>
              <a:rPr lang="en-US" sz="4000" b="1">
                <a:solidFill>
                  <a:schemeClr val="bg1"/>
                </a:solidFill>
                <a:latin typeface="Times New Roman" pitchFamily="18" charset="0"/>
              </a:rPr>
              <a:t>Risk</a:t>
            </a:r>
            <a:br>
              <a:rPr lang="en-US" sz="4000" b="1">
                <a:solidFill>
                  <a:schemeClr val="bg1"/>
                </a:solidFill>
                <a:latin typeface="Times New Roman" pitchFamily="18" charset="0"/>
              </a:rPr>
            </a:br>
            <a:r>
              <a:rPr lang="en-US" sz="4000" b="1">
                <a:solidFill>
                  <a:schemeClr val="bg1"/>
                </a:solidFill>
                <a:latin typeface="Times New Roman" pitchFamily="18" charset="0"/>
              </a:rPr>
              <a:t>management</a:t>
            </a:r>
          </a:p>
        </p:txBody>
      </p:sp>
      <p:grpSp>
        <p:nvGrpSpPr>
          <p:cNvPr id="6152" name="Group 8"/>
          <p:cNvGrpSpPr>
            <a:grpSpLocks/>
          </p:cNvGrpSpPr>
          <p:nvPr/>
        </p:nvGrpSpPr>
        <p:grpSpPr bwMode="auto">
          <a:xfrm>
            <a:off x="3560763" y="1376363"/>
            <a:ext cx="5583237" cy="5162550"/>
            <a:chOff x="2243" y="867"/>
            <a:chExt cx="3517" cy="3252"/>
          </a:xfrm>
        </p:grpSpPr>
        <p:sp>
          <p:nvSpPr>
            <p:cNvPr id="6153" name="Text Box 9"/>
            <p:cNvSpPr txBox="1">
              <a:spLocks noChangeArrowheads="1"/>
            </p:cNvSpPr>
            <p:nvPr/>
          </p:nvSpPr>
          <p:spPr bwMode="auto">
            <a:xfrm>
              <a:off x="3256" y="3831"/>
              <a:ext cx="1491" cy="2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49263" indent="-4492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EAEAEA"/>
                </a:buClr>
                <a:buFont typeface="Wingdings" pitchFamily="2" charset="2"/>
                <a:buNone/>
              </a:pPr>
              <a:r>
                <a:rPr lang="en-US" sz="2400" b="1" i="1">
                  <a:solidFill>
                    <a:schemeClr val="bg1"/>
                  </a:solidFill>
                </a:rPr>
                <a:t>Fig. 11-2 p. 229</a:t>
              </a:r>
            </a:p>
          </p:txBody>
        </p:sp>
        <p:pic>
          <p:nvPicPr>
            <p:cNvPr id="6154" name="Picture 10" descr="Slide2"/>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278" t="6265" r="18311" b="6975"/>
            <a:stretch>
              <a:fillRect/>
            </a:stretch>
          </p:blipFill>
          <p:spPr bwMode="auto">
            <a:xfrm>
              <a:off x="2243" y="867"/>
              <a:ext cx="3517" cy="28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slide(fromBottom)">
                                      <p:cBhvr>
                                        <p:cTn id="7" dur="500"/>
                                        <p:tgtEl>
                                          <p:spTgt spid="3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5845"/>
                                        </p:tgtEl>
                                        <p:attrNameLst>
                                          <p:attrName>style.visibility</p:attrName>
                                        </p:attrNameLst>
                                      </p:cBhvr>
                                      <p:to>
                                        <p:strVal val="visible"/>
                                      </p:to>
                                    </p:set>
                                    <p:animEffect transition="in" filter="slide(fromBottom)">
                                      <p:cBhvr>
                                        <p:cTn id="12" dur="500"/>
                                        <p:tgtEl>
                                          <p:spTgt spid="358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5846"/>
                                        </p:tgtEl>
                                        <p:attrNameLst>
                                          <p:attrName>style.visibility</p:attrName>
                                        </p:attrNameLst>
                                      </p:cBhvr>
                                      <p:to>
                                        <p:strVal val="visible"/>
                                      </p:to>
                                    </p:set>
                                    <p:animEffect transition="in" filter="slide(fromBottom)">
                                      <p:cBhvr>
                                        <p:cTn id="17" dur="500"/>
                                        <p:tgtEl>
                                          <p:spTgt spid="358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5847"/>
                                        </p:tgtEl>
                                        <p:attrNameLst>
                                          <p:attrName>style.visibility</p:attrName>
                                        </p:attrNameLst>
                                      </p:cBhvr>
                                      <p:to>
                                        <p:strVal val="visible"/>
                                      </p:to>
                                    </p:set>
                                    <p:animEffect transition="in" filter="slide(fromBottom)">
                                      <p:cBhvr>
                                        <p:cTn id="22"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utoUpdateAnimBg="0"/>
      <p:bldP spid="35845" grpId="0" autoUpdateAnimBg="0"/>
      <p:bldP spid="35846" grpId="0" autoUpdateAnimBg="0"/>
      <p:bldP spid="3584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p459_f16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77813"/>
            <a:ext cx="7591425" cy="63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17.16, p. 459</a:t>
            </a:r>
          </a:p>
        </p:txBody>
      </p:sp>
      <p:sp>
        <p:nvSpPr>
          <p:cNvPr id="8" name="Text Box 5"/>
          <p:cNvSpPr txBox="1">
            <a:spLocks noChangeArrowheads="1"/>
          </p:cNvSpPr>
          <p:nvPr/>
        </p:nvSpPr>
        <p:spPr bwMode="auto">
          <a:xfrm>
            <a:off x="2971800" y="-31750"/>
            <a:ext cx="1981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Water pollutant levels</a:t>
            </a:r>
          </a:p>
        </p:txBody>
      </p:sp>
      <p:sp>
        <p:nvSpPr>
          <p:cNvPr id="9" name="Text Box 6"/>
          <p:cNvSpPr txBox="1">
            <a:spLocks noChangeArrowheads="1"/>
          </p:cNvSpPr>
          <p:nvPr/>
        </p:nvSpPr>
        <p:spPr bwMode="auto">
          <a:xfrm>
            <a:off x="2057400" y="409575"/>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Soil/dust levels</a:t>
            </a:r>
          </a:p>
        </p:txBody>
      </p:sp>
      <p:sp>
        <p:nvSpPr>
          <p:cNvPr id="10" name="Text Box 7"/>
          <p:cNvSpPr txBox="1">
            <a:spLocks noChangeArrowheads="1"/>
          </p:cNvSpPr>
          <p:nvPr/>
        </p:nvSpPr>
        <p:spPr bwMode="auto">
          <a:xfrm>
            <a:off x="4800600" y="-31750"/>
            <a:ext cx="1870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600" b="1" dirty="0">
                <a:solidFill>
                  <a:srgbClr val="000000"/>
                </a:solidFill>
                <a:latin typeface="Arial"/>
                <a:cs typeface="Arial" charset="0"/>
              </a:rPr>
              <a:t>Air pollutant levels</a:t>
            </a:r>
          </a:p>
        </p:txBody>
      </p:sp>
      <p:sp>
        <p:nvSpPr>
          <p:cNvPr id="11" name="Text Box 8"/>
          <p:cNvSpPr txBox="1">
            <a:spLocks noChangeArrowheads="1"/>
          </p:cNvSpPr>
          <p:nvPr/>
        </p:nvSpPr>
        <p:spPr bwMode="auto">
          <a:xfrm>
            <a:off x="842963" y="990600"/>
            <a:ext cx="22050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Food pesticide levels</a:t>
            </a:r>
          </a:p>
        </p:txBody>
      </p:sp>
      <p:sp>
        <p:nvSpPr>
          <p:cNvPr id="12" name="Text Box 9"/>
          <p:cNvSpPr txBox="1">
            <a:spLocks noChangeArrowheads="1"/>
          </p:cNvSpPr>
          <p:nvPr/>
        </p:nvSpPr>
        <p:spPr bwMode="auto">
          <a:xfrm>
            <a:off x="669925" y="1828800"/>
            <a:ext cx="18446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Nutritional health</a:t>
            </a:r>
          </a:p>
        </p:txBody>
      </p:sp>
      <p:sp>
        <p:nvSpPr>
          <p:cNvPr id="13" name="Text Box 10"/>
          <p:cNvSpPr txBox="1">
            <a:spLocks noChangeArrowheads="1"/>
          </p:cNvSpPr>
          <p:nvPr/>
        </p:nvSpPr>
        <p:spPr bwMode="auto">
          <a:xfrm>
            <a:off x="593725" y="3200400"/>
            <a:ext cx="1387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Overall health</a:t>
            </a:r>
          </a:p>
        </p:txBody>
      </p:sp>
      <p:sp>
        <p:nvSpPr>
          <p:cNvPr id="14" name="Text Box 11"/>
          <p:cNvSpPr txBox="1">
            <a:spLocks noChangeArrowheads="1"/>
          </p:cNvSpPr>
          <p:nvPr/>
        </p:nvSpPr>
        <p:spPr bwMode="auto">
          <a:xfrm>
            <a:off x="4025900" y="2855913"/>
            <a:ext cx="1460500"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chemeClr val="bg1"/>
                </a:solidFill>
                <a:latin typeface="Arial"/>
                <a:cs typeface="Arial" charset="0"/>
              </a:rPr>
              <a:t>Scientific measurements and modeling</a:t>
            </a:r>
          </a:p>
        </p:txBody>
      </p:sp>
      <p:sp>
        <p:nvSpPr>
          <p:cNvPr id="15" name="Text Box 12"/>
          <p:cNvSpPr txBox="1">
            <a:spLocks noChangeArrowheads="1"/>
          </p:cNvSpPr>
          <p:nvPr/>
        </p:nvSpPr>
        <p:spPr bwMode="auto">
          <a:xfrm>
            <a:off x="7162800" y="2819400"/>
            <a:ext cx="38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b="1" dirty="0">
                <a:solidFill>
                  <a:srgbClr val="FB0011"/>
                </a:solidFill>
                <a:latin typeface="Arial"/>
                <a:cs typeface="Arial" charset="0"/>
              </a:rPr>
              <a:t>?</a:t>
            </a:r>
          </a:p>
        </p:txBody>
      </p:sp>
      <p:sp>
        <p:nvSpPr>
          <p:cNvPr id="16" name="Text Box 13"/>
          <p:cNvSpPr txBox="1">
            <a:spLocks noChangeArrowheads="1"/>
          </p:cNvSpPr>
          <p:nvPr/>
        </p:nvSpPr>
        <p:spPr bwMode="auto">
          <a:xfrm>
            <a:off x="685800" y="4387850"/>
            <a:ext cx="1173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Lifestyle</a:t>
            </a:r>
          </a:p>
        </p:txBody>
      </p:sp>
      <p:sp>
        <p:nvSpPr>
          <p:cNvPr id="17" name="Text Box 14"/>
          <p:cNvSpPr txBox="1">
            <a:spLocks noChangeArrowheads="1"/>
          </p:cNvSpPr>
          <p:nvPr/>
        </p:nvSpPr>
        <p:spPr bwMode="auto">
          <a:xfrm>
            <a:off x="5754688" y="4578350"/>
            <a:ext cx="21891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Predicted level of toxicant in people</a:t>
            </a:r>
          </a:p>
        </p:txBody>
      </p:sp>
      <p:sp>
        <p:nvSpPr>
          <p:cNvPr id="18" name="Text Box 15"/>
          <p:cNvSpPr txBox="1">
            <a:spLocks noChangeArrowheads="1"/>
          </p:cNvSpPr>
          <p:nvPr/>
        </p:nvSpPr>
        <p:spPr bwMode="auto">
          <a:xfrm>
            <a:off x="1011238" y="4953000"/>
            <a:ext cx="16906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Personal habits</a:t>
            </a:r>
          </a:p>
        </p:txBody>
      </p:sp>
      <p:sp>
        <p:nvSpPr>
          <p:cNvPr id="19" name="Text Box 16"/>
          <p:cNvSpPr txBox="1">
            <a:spLocks noChangeArrowheads="1"/>
          </p:cNvSpPr>
          <p:nvPr/>
        </p:nvSpPr>
        <p:spPr bwMode="auto">
          <a:xfrm>
            <a:off x="1371600" y="5721350"/>
            <a:ext cx="18208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Genetic predisposition</a:t>
            </a:r>
          </a:p>
        </p:txBody>
      </p:sp>
      <p:sp>
        <p:nvSpPr>
          <p:cNvPr id="20" name="Text Box 17"/>
          <p:cNvSpPr txBox="1">
            <a:spLocks noChangeArrowheads="1"/>
          </p:cNvSpPr>
          <p:nvPr/>
        </p:nvSpPr>
        <p:spPr bwMode="auto">
          <a:xfrm>
            <a:off x="5410200" y="5627688"/>
            <a:ext cx="1503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Metabolism</a:t>
            </a:r>
          </a:p>
        </p:txBody>
      </p:sp>
      <p:sp>
        <p:nvSpPr>
          <p:cNvPr id="21" name="Text Box 18"/>
          <p:cNvSpPr txBox="1">
            <a:spLocks noChangeArrowheads="1"/>
          </p:cNvSpPr>
          <p:nvPr/>
        </p:nvSpPr>
        <p:spPr bwMode="auto">
          <a:xfrm>
            <a:off x="5410200" y="5918200"/>
            <a:ext cx="1757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Accumulation</a:t>
            </a:r>
          </a:p>
        </p:txBody>
      </p:sp>
      <p:sp>
        <p:nvSpPr>
          <p:cNvPr id="22" name="Text Box 19"/>
          <p:cNvSpPr txBox="1">
            <a:spLocks noChangeArrowheads="1"/>
          </p:cNvSpPr>
          <p:nvPr/>
        </p:nvSpPr>
        <p:spPr bwMode="auto">
          <a:xfrm>
            <a:off x="5410200" y="6216650"/>
            <a:ext cx="1287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Excretion</a:t>
            </a:r>
          </a:p>
        </p:txBody>
      </p:sp>
      <p:sp>
        <p:nvSpPr>
          <p:cNvPr id="23" name="Text Box 20"/>
          <p:cNvSpPr txBox="1">
            <a:spLocks noChangeArrowheads="1"/>
          </p:cNvSpPr>
          <p:nvPr/>
        </p:nvSpPr>
        <p:spPr bwMode="auto">
          <a:xfrm>
            <a:off x="2152650" y="6326188"/>
            <a:ext cx="318135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Lung, intestine, </a:t>
            </a:r>
          </a:p>
          <a:p>
            <a:pPr>
              <a:defRPr/>
            </a:pPr>
            <a:r>
              <a:rPr lang="en-US" sz="1600" b="1" dirty="0">
                <a:solidFill>
                  <a:srgbClr val="000000"/>
                </a:solidFill>
                <a:latin typeface="Arial"/>
                <a:cs typeface="Arial" charset="0"/>
              </a:rPr>
              <a:t>and skin absorption rates</a:t>
            </a:r>
          </a:p>
        </p:txBody>
      </p:sp>
    </p:spTree>
    <p:extLst>
      <p:ext uri="{BB962C8B-B14F-4D97-AF65-F5344CB8AC3E}">
        <p14:creationId xmlns:p14="http://schemas.microsoft.com/office/powerpoint/2010/main" val="2205348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cdn.turner.com/cnn/interactive/2014/07/travel/aviation-data/media/images/chart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533400"/>
            <a:ext cx="8801100" cy="4953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90800" y="5398532"/>
            <a:ext cx="4540667" cy="369332"/>
          </a:xfrm>
          <a:prstGeom prst="rect">
            <a:avLst/>
          </a:prstGeom>
          <a:noFill/>
        </p:spPr>
        <p:txBody>
          <a:bodyPr wrap="none" rtlCol="0">
            <a:spAutoFit/>
          </a:bodyPr>
          <a:lstStyle/>
          <a:p>
            <a:r>
              <a:rPr lang="en-US" dirty="0" smtClean="0"/>
              <a:t>Annual Worldwide Commercial Departures</a:t>
            </a:r>
            <a:endParaRPr lang="en-US" dirty="0"/>
          </a:p>
        </p:txBody>
      </p:sp>
    </p:spTree>
    <p:extLst>
      <p:ext uri="{BB962C8B-B14F-4D97-AF65-F5344CB8AC3E}">
        <p14:creationId xmlns:p14="http://schemas.microsoft.com/office/powerpoint/2010/main" val="3413191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17p465_f20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455738"/>
            <a:ext cx="7712075"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7747000" y="6584950"/>
            <a:ext cx="13970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17-20, p. 465</a:t>
            </a:r>
          </a:p>
        </p:txBody>
      </p:sp>
      <p:sp>
        <p:nvSpPr>
          <p:cNvPr id="6" name="Text Box 5"/>
          <p:cNvSpPr txBox="1">
            <a:spLocks noChangeArrowheads="1"/>
          </p:cNvSpPr>
          <p:nvPr/>
        </p:nvSpPr>
        <p:spPr bwMode="auto">
          <a:xfrm>
            <a:off x="0" y="914400"/>
            <a:ext cx="1884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Cause of death</a:t>
            </a:r>
          </a:p>
        </p:txBody>
      </p:sp>
      <p:sp>
        <p:nvSpPr>
          <p:cNvPr id="7" name="Text Box 6"/>
          <p:cNvSpPr txBox="1">
            <a:spLocks noChangeArrowheads="1"/>
          </p:cNvSpPr>
          <p:nvPr/>
        </p:nvSpPr>
        <p:spPr bwMode="auto">
          <a:xfrm>
            <a:off x="1595438" y="914400"/>
            <a:ext cx="18208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Annual deaths</a:t>
            </a:r>
          </a:p>
        </p:txBody>
      </p:sp>
      <p:sp>
        <p:nvSpPr>
          <p:cNvPr id="8" name="Text Box 7"/>
          <p:cNvSpPr txBox="1">
            <a:spLocks noChangeArrowheads="1"/>
          </p:cNvSpPr>
          <p:nvPr/>
        </p:nvSpPr>
        <p:spPr bwMode="auto">
          <a:xfrm>
            <a:off x="0" y="1368425"/>
            <a:ext cx="1752600" cy="3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200" b="1" dirty="0">
                <a:solidFill>
                  <a:srgbClr val="000000"/>
                </a:solidFill>
                <a:latin typeface="Arial"/>
                <a:cs typeface="Arial" charset="0"/>
              </a:rPr>
              <a:t>Poverty/malnutrition/ disease cycle</a:t>
            </a:r>
          </a:p>
        </p:txBody>
      </p:sp>
      <p:sp>
        <p:nvSpPr>
          <p:cNvPr id="9" name="Text Box 8"/>
          <p:cNvSpPr txBox="1">
            <a:spLocks noChangeArrowheads="1"/>
          </p:cNvSpPr>
          <p:nvPr/>
        </p:nvSpPr>
        <p:spPr bwMode="auto">
          <a:xfrm>
            <a:off x="7854950" y="1412875"/>
            <a:ext cx="1289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11 million </a:t>
            </a:r>
            <a:r>
              <a:rPr lang="en-US" sz="1200" b="1" dirty="0">
                <a:solidFill>
                  <a:srgbClr val="CC0000"/>
                </a:solidFill>
                <a:latin typeface="Arial"/>
                <a:cs typeface="Arial" charset="0"/>
              </a:rPr>
              <a:t>(150)</a:t>
            </a:r>
          </a:p>
        </p:txBody>
      </p:sp>
      <p:sp>
        <p:nvSpPr>
          <p:cNvPr id="10" name="Text Box 9"/>
          <p:cNvSpPr txBox="1">
            <a:spLocks noChangeArrowheads="1"/>
          </p:cNvSpPr>
          <p:nvPr/>
        </p:nvSpPr>
        <p:spPr bwMode="auto">
          <a:xfrm>
            <a:off x="0" y="1752600"/>
            <a:ext cx="1185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Tobacco</a:t>
            </a:r>
          </a:p>
        </p:txBody>
      </p:sp>
      <p:sp>
        <p:nvSpPr>
          <p:cNvPr id="11" name="Text Box 10"/>
          <p:cNvSpPr txBox="1">
            <a:spLocks noChangeArrowheads="1"/>
          </p:cNvSpPr>
          <p:nvPr/>
        </p:nvSpPr>
        <p:spPr bwMode="auto">
          <a:xfrm>
            <a:off x="5073650" y="1793875"/>
            <a:ext cx="1833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6.0 million </a:t>
            </a:r>
            <a:r>
              <a:rPr lang="en-US" sz="1200" b="1" dirty="0">
                <a:solidFill>
                  <a:srgbClr val="CC0000"/>
                </a:solidFill>
                <a:latin typeface="Arial"/>
                <a:cs typeface="Arial" charset="0"/>
              </a:rPr>
              <a:t>(82)</a:t>
            </a:r>
          </a:p>
        </p:txBody>
      </p:sp>
      <p:sp>
        <p:nvSpPr>
          <p:cNvPr id="12" name="Text Box 11"/>
          <p:cNvSpPr txBox="1">
            <a:spLocks noChangeArrowheads="1"/>
          </p:cNvSpPr>
          <p:nvPr/>
        </p:nvSpPr>
        <p:spPr bwMode="auto">
          <a:xfrm>
            <a:off x="0" y="2173288"/>
            <a:ext cx="22907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Pneumonia and </a:t>
            </a:r>
            <a:r>
              <a:rPr lang="en-US" sz="1200" b="1" dirty="0">
                <a:solidFill>
                  <a:srgbClr val="000000"/>
                </a:solidFill>
                <a:latin typeface="Lucida Grande" charset="0"/>
                <a:cs typeface="Arial" charset="0"/>
              </a:rPr>
              <a:t>ﬂ</a:t>
            </a:r>
            <a:r>
              <a:rPr lang="en-US" sz="1200" b="1" dirty="0">
                <a:solidFill>
                  <a:srgbClr val="000000"/>
                </a:solidFill>
                <a:latin typeface="Arial"/>
                <a:cs typeface="Arial" charset="0"/>
              </a:rPr>
              <a:t>u</a:t>
            </a:r>
          </a:p>
        </p:txBody>
      </p:sp>
      <p:sp>
        <p:nvSpPr>
          <p:cNvPr id="13" name="Text Box 12"/>
          <p:cNvSpPr txBox="1">
            <a:spLocks noChangeArrowheads="1"/>
          </p:cNvSpPr>
          <p:nvPr/>
        </p:nvSpPr>
        <p:spPr bwMode="auto">
          <a:xfrm>
            <a:off x="3500438" y="2179638"/>
            <a:ext cx="18335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3.2 million </a:t>
            </a:r>
            <a:r>
              <a:rPr lang="en-US" sz="1200" b="1" dirty="0">
                <a:solidFill>
                  <a:srgbClr val="CC0000"/>
                </a:solidFill>
                <a:latin typeface="Arial"/>
                <a:cs typeface="Arial" charset="0"/>
              </a:rPr>
              <a:t>(44)</a:t>
            </a:r>
          </a:p>
        </p:txBody>
      </p:sp>
      <p:sp>
        <p:nvSpPr>
          <p:cNvPr id="14" name="Text Box 13"/>
          <p:cNvSpPr txBox="1">
            <a:spLocks noChangeArrowheads="1"/>
          </p:cNvSpPr>
          <p:nvPr/>
        </p:nvSpPr>
        <p:spPr bwMode="auto">
          <a:xfrm>
            <a:off x="19050" y="2544763"/>
            <a:ext cx="1592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Air pollution</a:t>
            </a:r>
          </a:p>
        </p:txBody>
      </p:sp>
      <p:sp>
        <p:nvSpPr>
          <p:cNvPr id="15" name="Text Box 15"/>
          <p:cNvSpPr txBox="1">
            <a:spLocks noChangeArrowheads="1"/>
          </p:cNvSpPr>
          <p:nvPr/>
        </p:nvSpPr>
        <p:spPr bwMode="auto">
          <a:xfrm>
            <a:off x="0" y="2909888"/>
            <a:ext cx="1236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HIV/AIDS</a:t>
            </a:r>
          </a:p>
        </p:txBody>
      </p:sp>
      <p:sp>
        <p:nvSpPr>
          <p:cNvPr id="16" name="Text Box 17"/>
          <p:cNvSpPr txBox="1">
            <a:spLocks noChangeArrowheads="1"/>
          </p:cNvSpPr>
          <p:nvPr/>
        </p:nvSpPr>
        <p:spPr bwMode="auto">
          <a:xfrm>
            <a:off x="0" y="3305175"/>
            <a:ext cx="1173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Diarrhea</a:t>
            </a:r>
          </a:p>
        </p:txBody>
      </p:sp>
      <p:sp>
        <p:nvSpPr>
          <p:cNvPr id="17" name="Text Box 18"/>
          <p:cNvSpPr txBox="1">
            <a:spLocks noChangeArrowheads="1"/>
          </p:cNvSpPr>
          <p:nvPr/>
        </p:nvSpPr>
        <p:spPr bwMode="auto">
          <a:xfrm>
            <a:off x="2541588" y="3311525"/>
            <a:ext cx="18335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1.6 million </a:t>
            </a:r>
            <a:r>
              <a:rPr lang="en-US" sz="1200" b="1" dirty="0">
                <a:solidFill>
                  <a:srgbClr val="CC0000"/>
                </a:solidFill>
                <a:latin typeface="Arial"/>
                <a:cs typeface="Arial" charset="0"/>
              </a:rPr>
              <a:t>(22)</a:t>
            </a:r>
          </a:p>
        </p:txBody>
      </p:sp>
      <p:sp>
        <p:nvSpPr>
          <p:cNvPr id="18" name="Text Box 19"/>
          <p:cNvSpPr txBox="1">
            <a:spLocks noChangeArrowheads="1"/>
          </p:cNvSpPr>
          <p:nvPr/>
        </p:nvSpPr>
        <p:spPr bwMode="auto">
          <a:xfrm>
            <a:off x="0" y="3676650"/>
            <a:ext cx="16684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Tuberculosis</a:t>
            </a:r>
          </a:p>
        </p:txBody>
      </p:sp>
      <p:sp>
        <p:nvSpPr>
          <p:cNvPr id="19" name="Text Box 20"/>
          <p:cNvSpPr txBox="1">
            <a:spLocks noChangeArrowheads="1"/>
          </p:cNvSpPr>
          <p:nvPr/>
        </p:nvSpPr>
        <p:spPr bwMode="auto">
          <a:xfrm>
            <a:off x="2486025" y="3679825"/>
            <a:ext cx="1833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1.4 million </a:t>
            </a:r>
            <a:r>
              <a:rPr lang="en-US" sz="1200" b="1" dirty="0">
                <a:solidFill>
                  <a:srgbClr val="CC0000"/>
                </a:solidFill>
                <a:latin typeface="Arial"/>
                <a:cs typeface="Arial" charset="0"/>
              </a:rPr>
              <a:t>(19)</a:t>
            </a:r>
          </a:p>
        </p:txBody>
      </p:sp>
      <p:sp>
        <p:nvSpPr>
          <p:cNvPr id="20" name="Text Box 21"/>
          <p:cNvSpPr txBox="1">
            <a:spLocks noChangeArrowheads="1"/>
          </p:cNvSpPr>
          <p:nvPr/>
        </p:nvSpPr>
        <p:spPr bwMode="auto">
          <a:xfrm>
            <a:off x="0" y="4008438"/>
            <a:ext cx="1676400" cy="3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200" b="1" dirty="0">
                <a:solidFill>
                  <a:srgbClr val="000000"/>
                </a:solidFill>
                <a:latin typeface="Arial"/>
                <a:cs typeface="Arial" charset="0"/>
              </a:rPr>
              <a:t>Automobile accidents</a:t>
            </a:r>
          </a:p>
        </p:txBody>
      </p:sp>
      <p:sp>
        <p:nvSpPr>
          <p:cNvPr id="21" name="Text Box 22"/>
          <p:cNvSpPr txBox="1">
            <a:spLocks noChangeArrowheads="1"/>
          </p:cNvSpPr>
          <p:nvPr/>
        </p:nvSpPr>
        <p:spPr bwMode="auto">
          <a:xfrm>
            <a:off x="2301875" y="4057650"/>
            <a:ext cx="1833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1.2 million </a:t>
            </a:r>
            <a:r>
              <a:rPr lang="en-US" sz="1200" b="1" dirty="0">
                <a:solidFill>
                  <a:srgbClr val="CC0000"/>
                </a:solidFill>
                <a:latin typeface="Arial"/>
                <a:cs typeface="Arial" charset="0"/>
              </a:rPr>
              <a:t>(16)</a:t>
            </a:r>
          </a:p>
        </p:txBody>
      </p:sp>
      <p:sp>
        <p:nvSpPr>
          <p:cNvPr id="22" name="Text Box 23"/>
          <p:cNvSpPr txBox="1">
            <a:spLocks noChangeArrowheads="1"/>
          </p:cNvSpPr>
          <p:nvPr/>
        </p:nvSpPr>
        <p:spPr bwMode="auto">
          <a:xfrm>
            <a:off x="0" y="4398963"/>
            <a:ext cx="1828800"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200" b="1" dirty="0">
                <a:solidFill>
                  <a:srgbClr val="000000"/>
                </a:solidFill>
                <a:latin typeface="Arial"/>
                <a:cs typeface="Arial" charset="0"/>
              </a:rPr>
              <a:t>Work-related </a:t>
            </a:r>
          </a:p>
          <a:p>
            <a:pPr>
              <a:lnSpc>
                <a:spcPct val="80000"/>
              </a:lnSpc>
              <a:defRPr/>
            </a:pPr>
            <a:r>
              <a:rPr lang="en-US" sz="1200" b="1" dirty="0">
                <a:solidFill>
                  <a:srgbClr val="000000"/>
                </a:solidFill>
                <a:latin typeface="Arial"/>
                <a:cs typeface="Arial" charset="0"/>
              </a:rPr>
              <a:t>injury and disease</a:t>
            </a:r>
          </a:p>
        </p:txBody>
      </p:sp>
      <p:sp>
        <p:nvSpPr>
          <p:cNvPr id="23" name="Text Box 24"/>
          <p:cNvSpPr txBox="1">
            <a:spLocks noChangeArrowheads="1"/>
          </p:cNvSpPr>
          <p:nvPr/>
        </p:nvSpPr>
        <p:spPr bwMode="auto">
          <a:xfrm>
            <a:off x="2247900" y="4446588"/>
            <a:ext cx="1833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1.1 million </a:t>
            </a:r>
            <a:r>
              <a:rPr lang="en-US" sz="1200" b="1" dirty="0">
                <a:solidFill>
                  <a:srgbClr val="CC0000"/>
                </a:solidFill>
                <a:latin typeface="Arial"/>
                <a:cs typeface="Arial" charset="0"/>
              </a:rPr>
              <a:t>(15)</a:t>
            </a:r>
          </a:p>
        </p:txBody>
      </p:sp>
      <p:sp>
        <p:nvSpPr>
          <p:cNvPr id="24" name="Text Box 25"/>
          <p:cNvSpPr txBox="1">
            <a:spLocks noChangeArrowheads="1"/>
          </p:cNvSpPr>
          <p:nvPr/>
        </p:nvSpPr>
        <p:spPr bwMode="auto">
          <a:xfrm>
            <a:off x="0" y="4827588"/>
            <a:ext cx="10334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Malaria</a:t>
            </a:r>
          </a:p>
        </p:txBody>
      </p:sp>
      <p:sp>
        <p:nvSpPr>
          <p:cNvPr id="25" name="Text Box 26"/>
          <p:cNvSpPr txBox="1">
            <a:spLocks noChangeArrowheads="1"/>
          </p:cNvSpPr>
          <p:nvPr/>
        </p:nvSpPr>
        <p:spPr bwMode="auto">
          <a:xfrm>
            <a:off x="2195513" y="4803775"/>
            <a:ext cx="16430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1.0 million </a:t>
            </a:r>
            <a:r>
              <a:rPr lang="en-US" sz="1200" b="1" dirty="0">
                <a:solidFill>
                  <a:srgbClr val="CC0000"/>
                </a:solidFill>
                <a:latin typeface="Arial"/>
                <a:cs typeface="Arial" charset="0"/>
              </a:rPr>
              <a:t>(14)</a:t>
            </a:r>
          </a:p>
        </p:txBody>
      </p:sp>
      <p:sp>
        <p:nvSpPr>
          <p:cNvPr id="26" name="Text Box 27"/>
          <p:cNvSpPr txBox="1">
            <a:spLocks noChangeArrowheads="1"/>
          </p:cNvSpPr>
          <p:nvPr/>
        </p:nvSpPr>
        <p:spPr bwMode="auto">
          <a:xfrm>
            <a:off x="0" y="5194300"/>
            <a:ext cx="1439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Hepatitis B</a:t>
            </a:r>
          </a:p>
        </p:txBody>
      </p:sp>
      <p:sp>
        <p:nvSpPr>
          <p:cNvPr id="27" name="Text Box 29"/>
          <p:cNvSpPr txBox="1">
            <a:spLocks noChangeArrowheads="1"/>
          </p:cNvSpPr>
          <p:nvPr/>
        </p:nvSpPr>
        <p:spPr bwMode="auto">
          <a:xfrm>
            <a:off x="0" y="5562600"/>
            <a:ext cx="11350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Measles</a:t>
            </a:r>
          </a:p>
        </p:txBody>
      </p:sp>
      <p:sp>
        <p:nvSpPr>
          <p:cNvPr id="28" name="Text Box 30"/>
          <p:cNvSpPr txBox="1">
            <a:spLocks noChangeArrowheads="1"/>
          </p:cNvSpPr>
          <p:nvPr/>
        </p:nvSpPr>
        <p:spPr bwMode="auto">
          <a:xfrm>
            <a:off x="1739900" y="5575300"/>
            <a:ext cx="15414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139,000 </a:t>
            </a:r>
            <a:r>
              <a:rPr lang="en-US" sz="1200" b="1" dirty="0">
                <a:solidFill>
                  <a:srgbClr val="CC0000"/>
                </a:solidFill>
                <a:latin typeface="Arial"/>
                <a:cs typeface="Arial" charset="0"/>
              </a:rPr>
              <a:t>(2)</a:t>
            </a:r>
          </a:p>
        </p:txBody>
      </p:sp>
      <p:sp>
        <p:nvSpPr>
          <p:cNvPr id="29" name="Text Box 12"/>
          <p:cNvSpPr txBox="1">
            <a:spLocks noChangeArrowheads="1"/>
          </p:cNvSpPr>
          <p:nvPr/>
        </p:nvSpPr>
        <p:spPr bwMode="auto">
          <a:xfrm>
            <a:off x="3460750" y="2544763"/>
            <a:ext cx="1833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3.2 million </a:t>
            </a:r>
            <a:r>
              <a:rPr lang="en-US" sz="1200" b="1" dirty="0">
                <a:solidFill>
                  <a:srgbClr val="CC0000"/>
                </a:solidFill>
                <a:latin typeface="Arial"/>
                <a:cs typeface="Arial" charset="0"/>
              </a:rPr>
              <a:t>(44)</a:t>
            </a:r>
          </a:p>
        </p:txBody>
      </p:sp>
      <p:sp>
        <p:nvSpPr>
          <p:cNvPr id="30" name="Text Box 18"/>
          <p:cNvSpPr txBox="1">
            <a:spLocks noChangeArrowheads="1"/>
          </p:cNvSpPr>
          <p:nvPr/>
        </p:nvSpPr>
        <p:spPr bwMode="auto">
          <a:xfrm>
            <a:off x="2597150" y="2932113"/>
            <a:ext cx="1833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1.7 million </a:t>
            </a:r>
            <a:r>
              <a:rPr lang="en-US" sz="1200" b="1" dirty="0">
                <a:solidFill>
                  <a:srgbClr val="CC0000"/>
                </a:solidFill>
                <a:latin typeface="Arial"/>
                <a:cs typeface="Arial" charset="0"/>
              </a:rPr>
              <a:t>(23)</a:t>
            </a:r>
          </a:p>
        </p:txBody>
      </p:sp>
      <p:sp>
        <p:nvSpPr>
          <p:cNvPr id="31" name="Text Box 30"/>
          <p:cNvSpPr txBox="1">
            <a:spLocks noChangeArrowheads="1"/>
          </p:cNvSpPr>
          <p:nvPr/>
        </p:nvSpPr>
        <p:spPr bwMode="auto">
          <a:xfrm>
            <a:off x="2025650" y="5189538"/>
            <a:ext cx="15414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dirty="0">
                <a:solidFill>
                  <a:srgbClr val="000000"/>
                </a:solidFill>
                <a:latin typeface="Arial"/>
                <a:cs typeface="Arial" charset="0"/>
              </a:rPr>
              <a:t>655,000 </a:t>
            </a:r>
            <a:r>
              <a:rPr lang="en-US" sz="1200" b="1" dirty="0">
                <a:solidFill>
                  <a:srgbClr val="CC0000"/>
                </a:solidFill>
                <a:latin typeface="Arial"/>
                <a:cs typeface="Arial" charset="0"/>
              </a:rPr>
              <a:t>(9)</a:t>
            </a:r>
          </a:p>
        </p:txBody>
      </p:sp>
      <p:sp>
        <p:nvSpPr>
          <p:cNvPr id="32" name="Text Box 32"/>
          <p:cNvSpPr txBox="1">
            <a:spLocks noChangeArrowheads="1"/>
          </p:cNvSpPr>
          <p:nvPr/>
        </p:nvSpPr>
        <p:spPr bwMode="auto">
          <a:xfrm>
            <a:off x="4496333" y="3087688"/>
            <a:ext cx="4114800" cy="17399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Number of deaths per year in the world.  Numbers in parenthesis give these deaths in terms of the # of fully loaded jumbo </a:t>
            </a:r>
            <a:r>
              <a:rPr lang="en-US" b="1" dirty="0" smtClean="0"/>
              <a:t>(200 </a:t>
            </a:r>
            <a:r>
              <a:rPr lang="en-US" b="1" dirty="0"/>
              <a:t>passenger) jets crashing accidentally every day of the year with no survivors</a:t>
            </a:r>
          </a:p>
        </p:txBody>
      </p:sp>
    </p:spTree>
    <p:extLst>
      <p:ext uri="{BB962C8B-B14F-4D97-AF65-F5344CB8AC3E}">
        <p14:creationId xmlns:p14="http://schemas.microsoft.com/office/powerpoint/2010/main" val="1320287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3185</TotalTime>
  <Words>2122</Words>
  <Application>Microsoft Office PowerPoint</Application>
  <PresentationFormat>On-screen Show (4:3)</PresentationFormat>
  <Paragraphs>431</Paragraphs>
  <Slides>39</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ＭＳ Ｐゴシック</vt:lpstr>
      <vt:lpstr>Arial</vt:lpstr>
      <vt:lpstr>Calibri</vt:lpstr>
      <vt:lpstr>FrutigerLTStd-Light</vt:lpstr>
      <vt:lpstr>Lucida Grande</vt:lpstr>
      <vt:lpstr>Times New Roman</vt:lpstr>
      <vt:lpstr>Wingdings</vt:lpstr>
      <vt:lpstr>Default Design</vt:lpstr>
      <vt:lpstr>Risk Toxicology Hazardous Waste     </vt:lpstr>
      <vt:lpstr>PowerPoint Presentation</vt:lpstr>
      <vt:lpstr>PowerPoint Presentation</vt:lpstr>
      <vt:lpstr>PowerPoint Presentation</vt:lpstr>
      <vt:lpstr> Risk, Toxicology, and Human Health  </vt:lpstr>
      <vt:lpstr>Risk and Probability</vt:lpstr>
      <vt:lpstr>PowerPoint Presentation</vt:lpstr>
      <vt:lpstr>PowerPoint Presentation</vt:lpstr>
      <vt:lpstr>PowerPoint Presentation</vt:lpstr>
      <vt:lpstr>PowerPoint Presentation</vt:lpstr>
      <vt:lpstr>Toxicology </vt:lpstr>
      <vt:lpstr>PowerPoint Presentation</vt:lpstr>
      <vt:lpstr>PowerPoint Presentation</vt:lpstr>
      <vt:lpstr>PowerPoint Presentation</vt:lpstr>
      <vt:lpstr>PowerPoint Presentation</vt:lpstr>
      <vt:lpstr> Chemical Hazards </vt:lpstr>
      <vt:lpstr>Notable Toxins</vt:lpstr>
      <vt:lpstr>Exposure </vt:lpstr>
      <vt:lpstr>PowerPoint Presentation</vt:lpstr>
      <vt:lpstr>Bioaccumulation – accumulate in body in high levels Biomagnification – toxic levels can be magnified Ex – passed on to offspring as it goes through food chain  </vt:lpstr>
      <vt:lpstr>PowerPoint Presentation</vt:lpstr>
      <vt:lpstr>Love Canal</vt:lpstr>
      <vt:lpstr>Legislation</vt:lpstr>
      <vt:lpstr> Biological Hazards </vt:lpstr>
      <vt:lpstr>PowerPoint Presentation</vt:lpstr>
      <vt:lpstr>PowerPoint Presentation</vt:lpstr>
      <vt:lpstr>PowerPoint Presentation</vt:lpstr>
      <vt:lpstr>PowerPoint Presentation</vt:lpstr>
      <vt:lpstr>PowerPoint Presentation</vt:lpstr>
      <vt:lpstr>PowerPoint Presentation</vt:lpstr>
      <vt:lpstr>Chapter 21 Solid and Hazardous Waste </vt:lpstr>
      <vt:lpstr>   Landfills </vt:lpstr>
      <vt:lpstr>Recycling Center</vt:lpstr>
      <vt:lpstr>PowerPoint Presentation</vt:lpstr>
      <vt:lpstr>Composting</vt:lpstr>
      <vt:lpstr>Incinerators</vt:lpstr>
      <vt:lpstr>How else to Deal with Waste?</vt:lpstr>
      <vt:lpstr> Waste Management: </vt:lpstr>
      <vt:lpstr>Hazardous Waste Disposal</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Toxicology Pesticides Hazardous Waste</dc:title>
  <dc:creator>Nicole</dc:creator>
  <cp:lastModifiedBy>Desai, Rohit J.</cp:lastModifiedBy>
  <cp:revision>152</cp:revision>
  <dcterms:created xsi:type="dcterms:W3CDTF">2010-03-16T20:12:49Z</dcterms:created>
  <dcterms:modified xsi:type="dcterms:W3CDTF">2018-06-14T16:16:18Z</dcterms:modified>
</cp:coreProperties>
</file>