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0" r:id="rId3"/>
    <p:sldId id="295" r:id="rId4"/>
    <p:sldId id="302" r:id="rId5"/>
    <p:sldId id="291" r:id="rId6"/>
    <p:sldId id="304" r:id="rId7"/>
    <p:sldId id="294" r:id="rId8"/>
    <p:sldId id="292" r:id="rId9"/>
    <p:sldId id="293" r:id="rId10"/>
    <p:sldId id="296" r:id="rId11"/>
    <p:sldId id="297" r:id="rId12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CC66"/>
    <a:srgbClr val="FF6699"/>
    <a:srgbClr val="99CCFF"/>
    <a:srgbClr val="66FF66"/>
    <a:srgbClr val="006600"/>
    <a:srgbClr val="FFCC00"/>
    <a:srgbClr val="33CC33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83" autoAdjust="0"/>
  </p:normalViewPr>
  <p:slideViewPr>
    <p:cSldViewPr>
      <p:cViewPr varScale="1">
        <p:scale>
          <a:sx n="36" d="100"/>
          <a:sy n="36" d="100"/>
        </p:scale>
        <p:origin x="15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039E956-396D-4192-B2EC-73D21F5D5132}" type="datetimeFigureOut">
              <a:rPr lang="en-US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8B05F84-BB23-4951-96E6-BC312DCFF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20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7A2587-66D2-4975-930D-B2525F0197C4}" type="datetimeFigureOut">
              <a:rPr lang="en-US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0388"/>
            <a:ext cx="5486400" cy="4138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3082BD-543F-49CB-A786-B6551DDBE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6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water soluble is good – means that does not wash away</a:t>
            </a:r>
          </a:p>
          <a:p>
            <a:r>
              <a:rPr lang="en-US" dirty="0" smtClean="0"/>
              <a:t>Affected</a:t>
            </a:r>
            <a:r>
              <a:rPr lang="en-US" baseline="0" dirty="0" smtClean="0"/>
              <a:t> bald eagle and peregrine falcon.  </a:t>
            </a:r>
            <a:r>
              <a:rPr lang="en-US" baseline="0" smtClean="0"/>
              <a:t>Banned in US 1972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082BD-543F-49CB-A786-B6551DDBED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88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b="1" smtClean="0"/>
              <a:t>FIFRA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requires EPA approval for use of pesticides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EPA – had to evaluate all products before 1972</a:t>
            </a:r>
          </a:p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7F3817-68BA-42CB-A0F8-31414A834F10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found that Bee Colony Collapse Disorder (CCD) may be partly due to pesticides – </a:t>
            </a:r>
            <a:r>
              <a:rPr lang="en-US" baseline="0" dirty="0" smtClean="0"/>
              <a:t> Bees work to pollinate by associating floral colors and scents with the quality of food rewards.  The pesticides affect the neurons involved in this behavior.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082BD-543F-49CB-A786-B6551DDBEDF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91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u="none" dirty="0" smtClean="0"/>
              <a:t>The</a:t>
            </a:r>
            <a:r>
              <a:rPr lang="en-US" u="none" baseline="0" dirty="0" smtClean="0"/>
              <a:t> o</a:t>
            </a:r>
            <a:r>
              <a:rPr lang="en-US" u="sng" baseline="0" dirty="0" smtClean="0"/>
              <a:t>verall aim of </a:t>
            </a:r>
            <a:r>
              <a:rPr lang="en-US" u="none" baseline="0" dirty="0" smtClean="0"/>
              <a:t> IPM is to reduce crop damage to an economically tolerable level.  Each year, crops are rotated or moved form field to field in a n effort to disrupt pest infestations, and fields are monitored carefully.  When economically damaging level of pests is reached, farmers first use biological methods (predators, parasites) and cultivation </a:t>
            </a:r>
            <a:r>
              <a:rPr lang="en-US" u="none" baseline="0" dirty="0" err="1" smtClean="0"/>
              <a:t>contols</a:t>
            </a:r>
            <a:r>
              <a:rPr lang="en-US" u="none" baseline="0" dirty="0" smtClean="0"/>
              <a:t> (such as alternating planting time and using large machines to vacuum up harmful bugs).  They apply small amounts of synthetic insecticides only when insect or weed populations reach a threshold where the potential cost of pest damage to crops outweighs the cost of applying the pesticide – </a:t>
            </a:r>
            <a:r>
              <a:rPr lang="en-US" u="none" baseline="0" dirty="0" err="1" smtClean="0"/>
              <a:t>pg</a:t>
            </a:r>
            <a:r>
              <a:rPr lang="en-US" u="none" baseline="0" dirty="0" smtClean="0"/>
              <a:t> 300</a:t>
            </a:r>
            <a:endParaRPr lang="en-US" u="none" dirty="0" smtClean="0"/>
          </a:p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Cultivation</a:t>
            </a:r>
            <a:r>
              <a:rPr lang="en-US" baseline="0" dirty="0" smtClean="0"/>
              <a:t> practices such as crop rotation and </a:t>
            </a:r>
            <a:r>
              <a:rPr lang="en-US" baseline="0" dirty="0" err="1" smtClean="0"/>
              <a:t>polyculture</a:t>
            </a:r>
            <a:r>
              <a:rPr lang="en-US" baseline="0" dirty="0" smtClean="0"/>
              <a:t> can limit pests.  Also keeping the right balance of nutrients will make sure plants do not become too </a:t>
            </a:r>
            <a:r>
              <a:rPr lang="en-US" baseline="0" dirty="0" err="1" smtClean="0"/>
              <a:t>succellent</a:t>
            </a:r>
            <a:r>
              <a:rPr lang="en-US" baseline="0" dirty="0" smtClean="0"/>
              <a:t> (nitrogen) and attract bugs.  Also leaving too many weeds and crop residue will create a atmosphere to attract insects, Trap strips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Cultivating practices: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rotating crops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adjust planting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“trap crops” (lure pests from main crop)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plant hedges/trees to hinder insects and provide habitats for predators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err="1" smtClean="0"/>
              <a:t>polyculture</a:t>
            </a:r>
            <a:r>
              <a:rPr lang="en-US" sz="1200" dirty="0" smtClean="0"/>
              <a:t> (plant diversity)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http://www.agriculture.gov.sk.ca/Default.aspx?DN=a4d74761-d683-4e68-8c5e-60f592bc4ee8</a:t>
            </a:r>
          </a:p>
          <a:p>
            <a:pPr eaLnBrk="1" hangingPunct="1">
              <a:lnSpc>
                <a:spcPct val="80000"/>
              </a:lnSpc>
            </a:pPr>
            <a:endParaRPr lang="en-US" sz="1200" dirty="0" smtClean="0"/>
          </a:p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EA948B-4FF6-4F42-956B-0E57FC074317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305BD5-4A01-4A13-84A4-D5299DC25EC2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9FF1D-476A-47A9-8481-08573A06F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3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A4D0D-B06D-4DEE-A826-6C7BD859B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8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15782-D46B-4C66-9621-7D159F40E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66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09162-C37D-4CA0-BA2F-3D8A9DB13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8E03E-8C73-479A-BC1A-CBA4B1DEC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9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E3827-2CDF-4846-9F2A-2ADE187A4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0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72C58-ADFB-41D8-9101-38A7714FF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4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E34B2-5823-4CFA-AD9F-A92BDEAEF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2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7461D-2FCD-4527-BEE0-DB6D2896C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AD392-08C5-4B04-A8E4-182BEA07B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1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C33DC-815C-4E4A-94B5-2789B13D0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30D70-75ED-4B26-9003-43F1E80A6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3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1B98A-8B2F-4746-B0FC-22827D22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9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6DF2B-5175-4497-9BBA-2A2BFDBB4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0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0BB2E02-4462-41F6-A289-F6226F194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7.jpeg"/><Relationship Id="rId7" Type="http://schemas.openxmlformats.org/officeDocument/2006/relationships/hyperlink" Target="http://www.youtube.com/watch?v=1-fXYR9FTf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9.jpeg"/><Relationship Id="rId5" Type="http://schemas.openxmlformats.org/officeDocument/2006/relationships/hyperlink" Target="http://images.google.com/imgres?imgurl=http://www.paflora.org/plantclinic/ladybug1_files/image001.jpg&amp;imgrefurl=http://www.paflora.org/plantclinic/index.html&amp;usg=__WuOk0V583FP7kX3PM5oRKOugVjU=&amp;h=1416&amp;w=2273&amp;sz=263&amp;hl=en&amp;start=20&amp;um=1&amp;itbs=1&amp;tbnid=tw3Wz_ULxqFTaM:&amp;tbnh=93&amp;tbnw=150&amp;prev=/images?q=integrated+pest+management&amp;um=1&amp;hl=en&amp;sa=N&amp;tbs=isch:1" TargetMode="External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images.google.com/imgres?imgurl=http://www.impactlab.com/wp-content/uploads/2009/02/grasshopper-0632.jpg&amp;imgrefurl=http://www.impactlab.com/2009/02/02/how-a-brain-chemical-changes-locusts-from-harmless-grasshoppers-to-swarming-pests/&amp;usg=__3sVRz3Wbi5_j3yYTpX50v3VZ2Qg=&amp;h=412&amp;w=550&amp;sz=93&amp;hl=en&amp;start=16&amp;um=1&amp;itbs=1&amp;tbnid=rLDKnqiLdgi5rM:&amp;tbnh=100&amp;tbnw=133&amp;prev=/images?q=grasshopper+pest+in+western+US&amp;um=1&amp;hl=en&amp;sa=N&amp;tbs=isch:1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://www.planetnatural.com/site/garden-pests.html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m/imgres?imgurl=http://www.fs.fed.us/ne/morgantown/4557/gmoth/gypsy.jpg&amp;imgrefurl=http://www.fs.fed.us/ne/morgantown/4557/gmoth/&amp;h=222&amp;w=302&amp;sz=27&amp;tbnid=Ab-mwy4L9XZ9AM:&amp;tbnh=85&amp;tbnw=116&amp;prev=/images?q=gypsy+moth+caterpillar&amp;hl=en&amp;usg=__tBMziP5N8eOmt0b1kIUhtKJgL28=&amp;ei=ZHmjS9qICNfBtwf6v9SMAw&amp;sa=X&amp;oi=image_result&amp;resnum=1&amp;ct=image&amp;ved=0CAYQ9QEwAA" TargetMode="External"/><Relationship Id="rId4" Type="http://schemas.openxmlformats.org/officeDocument/2006/relationships/image" Target="../media/image6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en.wikipedia.org/wiki/File:Gypsy_Moth_Defoliation_Snow_Shoe_P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now_Shoe,_Pennsylvania" TargetMode="External"/><Relationship Id="rId5" Type="http://schemas.openxmlformats.org/officeDocument/2006/relationships/hyperlink" Target="http://en.wikipedia.org/wiki/Allegheny_Front" TargetMode="External"/><Relationship Id="rId4" Type="http://schemas.openxmlformats.org/officeDocument/2006/relationships/hyperlink" Target="http://en.wikipedia.org/wiki/Hardwoo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flowerspictures.org/images/flowers/chrysanthemum/chrysanthemum_25.jpg&amp;imgrefurl=http://www.flowerspictures.org/flowers/chrysanthemum/&amp;usg=__sURDdFr-yeHlECEg8ZaR2VbEki0=&amp;h=495&amp;w=660&amp;sz=124&amp;hl=en&amp;start=6&amp;um=1&amp;itbs=1&amp;tbnid=PGUJGPBj4yknNM:&amp;tbnh=104&amp;tbnw=138&amp;prev=/images?q=chrysanthemum+flower&amp;um=1&amp;hl=en&amp;tbs=isch:1" TargetMode="External"/><Relationship Id="rId7" Type="http://schemas.openxmlformats.org/officeDocument/2006/relationships/image" Target="../media/image1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jpeg"/><Relationship Id="rId5" Type="http://schemas.openxmlformats.org/officeDocument/2006/relationships/hyperlink" Target="http://images.google.com/imgres?imgurl=http://dixiedining.files.wordpress.com/2008/11/jicama.jpg&amp;imgrefurl=http://dixiedining.wordpress.com/tag/mexican-food/&amp;usg=__ZVYr-gew68BbRGvyzD2ZPopjcI4=&amp;h=333&amp;w=500&amp;sz=132&amp;hl=en&amp;start=9&amp;um=1&amp;itbs=1&amp;tbnid=T-wjLYBzICzNnM:&amp;tbnh=87&amp;tbnw=130&amp;prev=/images?q=jicama+vine+plant&amp;um=1&amp;hl=en&amp;sa=N&amp;tbs=isch:1" TargetMode="Externa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scienceclarified.com/images/uesc_04_img0177.jpg&amp;imgrefurl=http://www.scienceclarified.com/Co-Di/DDT-dichlorodiphenyltrichloroethane.html&amp;usg=__TSiDi6BSuE6EDM6wXs6IFyhacIA=&amp;h=427&amp;w=333&amp;sz=40&amp;hl=en&amp;start=4&amp;um=1&amp;itbs=1&amp;tbnid=OzlDlm029jbirM:&amp;tbnh=126&amp;tbnw=98&amp;prev=/images?q=ddt&amp;um=1&amp;hl=en&amp;sa=G&amp;tbs=isch:1" TargetMode="External"/><Relationship Id="rId3" Type="http://schemas.openxmlformats.org/officeDocument/2006/relationships/hyperlink" Target="http://images.google.com/imgres?imgurl=http://syaple.mlblogs.com/happy-face-istock-456.jpg&amp;imgrefurl=http://syaple.mlblogs.com/archives/2009/09/party-like-its-1999.html&amp;usg=__-vuuK52wFx0S1UZmUVt5kS4GMus=&amp;h=305&amp;w=456&amp;sz=18&amp;hl=en&amp;start=3&amp;um=1&amp;itbs=1&amp;tbnid=opHv3-viCjqtlM:&amp;tbnh=86&amp;tbnw=128&amp;prev=/images?q=happy+face&amp;um=1&amp;hl=en&amp;sa=N&amp;tbs=isch:1" TargetMode="External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7.jpeg"/><Relationship Id="rId5" Type="http://schemas.openxmlformats.org/officeDocument/2006/relationships/hyperlink" Target="http://images.google.com/imgres?imgurl=http://www.searchviews.com/wp-content/themes/clean-copy-full-3-column-1/images/sad-face.jpg&amp;imgrefurl=http://www.searchviews.com/index.php/archives/category/askcom&amp;usg=__93Cc6d5qbdiHvqdUumjfuzNWtZE=&amp;h=250&amp;w=250&amp;sz=26&amp;hl=en&amp;start=3&amp;um=1&amp;itbs=1&amp;tbnid=feYwvmUWG-AyrM:&amp;tbnh=111&amp;tbnw=111&amp;prev=/images?q=sad+face&amp;um=1&amp;hl=en&amp;sa=N&amp;tbs=isch:1" TargetMode="External"/><Relationship Id="rId10" Type="http://schemas.openxmlformats.org/officeDocument/2006/relationships/image" Target="../media/image20.png"/><Relationship Id="rId4" Type="http://schemas.openxmlformats.org/officeDocument/2006/relationships/image" Target="../media/image16.jpeg"/><Relationship Id="rId9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jpeg"/><Relationship Id="rId5" Type="http://schemas.openxmlformats.org/officeDocument/2006/relationships/hyperlink" Target="http://www.google.com/url?sa=i&amp;rct=j&amp;q=fifra&amp;source=images&amp;cd=&amp;cad=rja&amp;docid=QyWBlzjKnRtmYM&amp;tbnid=dv-51xGqj15Q3M:&amp;ved=&amp;url=http://www.xtimeline.com/evt/view.aspx?id=332796&amp;ei=pAtsUa6KGtKx0QGhgYGYCw&amp;bvm=bv.45175338,d.dmQ&amp;psig=AFQjCNH-H_NYYuu3JXUThXXyAFBBDlr_uw&amp;ust=1366121764821785" TargetMode="Externa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6.jpeg"/><Relationship Id="rId4" Type="http://schemas.openxmlformats.org/officeDocument/2006/relationships/hyperlink" Target="http://images.google.com/imgres?imgurl=http://s4.hubimg.com/u/198267_f260.jpg&amp;imgrefurl=http://hubpages.com/hub/Cotton-Pesticides&amp;usg=__-d51d2z96HpU7wJkHk9tgEHTmm4=&amp;h=177&amp;w=260&amp;sz=14&amp;hl=en&amp;start=18&amp;um=1&amp;itbs=1&amp;tbnid=fHRG9vqUAPXB4M:&amp;tbnh=76&amp;tbnw=112&amp;prev=/images?q=history+of+pesticides&amp;um=1&amp;hl=en&amp;sa=N&amp;tbs=isch: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620000" cy="2914650"/>
          </a:xfrm>
        </p:spPr>
        <p:txBody>
          <a:bodyPr/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6000" dirty="0" smtClean="0"/>
              <a:t>Pesticides</a:t>
            </a:r>
            <a:br>
              <a:rPr lang="en-US" sz="6000" dirty="0" smtClean="0"/>
            </a:br>
            <a:endParaRPr lang="en-US" sz="6000" dirty="0" smtClean="0"/>
          </a:p>
        </p:txBody>
      </p:sp>
      <p:pic>
        <p:nvPicPr>
          <p:cNvPr id="2052" name="Picture 5" descr="MCBD05225_0000%5b1%5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0"/>
            <a:ext cx="2460853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4724400" cy="792163"/>
          </a:xfrm>
          <a:solidFill>
            <a:srgbClr val="339966"/>
          </a:solidFill>
        </p:spPr>
        <p:txBody>
          <a:bodyPr/>
          <a:lstStyle/>
          <a:p>
            <a:pPr eaLnBrk="1" hangingPunct="1"/>
            <a:r>
              <a:rPr lang="en-US" sz="2000" u="sng" smtClean="0"/>
              <a:t>OTHER WAYS TO CONTROL PESTS</a:t>
            </a:r>
            <a:r>
              <a:rPr lang="en-US" sz="2000" smtClean="0"/>
              <a:t>:</a:t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5867400" cy="4038600"/>
          </a:xfrm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1)Cultivation practices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2)Genetic engineering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3)Biological pest control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natural predators, parasites, bacteria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u="sng" dirty="0" smtClean="0"/>
              <a:t>I’M A PEST NOW!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4)Insect birth control/hormones/pheromones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5)Spraying insects with hot water($$)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works well on cotton, alfalfa, and potatoes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6)IPM – integrated pest management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Biological and chemical methods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ECONOMIC THRESHOLD &amp; Economically Tolerable Level</a:t>
            </a:r>
          </a:p>
        </p:txBody>
      </p:sp>
      <p:pic>
        <p:nvPicPr>
          <p:cNvPr id="46087" name="Picture 7" descr="raised-beds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8725" y="1219200"/>
            <a:ext cx="2835275" cy="1790700"/>
          </a:xfrm>
          <a:noFill/>
        </p:spPr>
      </p:pic>
      <p:pic>
        <p:nvPicPr>
          <p:cNvPr id="46085" name="Picture 5" descr="beneficial-00-A=Fig2_GCMGA14623_parasitoid_example_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200400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0" name="Picture 10" descr="image001">
            <a:hlinkClick r:id="rId5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5181600"/>
            <a:ext cx="2286000" cy="1417638"/>
          </a:xfrm>
        </p:spPr>
      </p:pic>
      <p:sp>
        <p:nvSpPr>
          <p:cNvPr id="28679" name="Rectangle 1"/>
          <p:cNvSpPr>
            <a:spLocks noChangeArrowheads="1"/>
          </p:cNvSpPr>
          <p:nvPr/>
        </p:nvSpPr>
        <p:spPr bwMode="auto">
          <a:xfrm>
            <a:off x="4876800" y="0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hlinkClick r:id="rId7"/>
              </a:rPr>
              <a:t>http://www.youtube.com/watch?v=1-fXYR9FTfM</a:t>
            </a:r>
            <a:endParaRPr lang="en-US" dirty="0"/>
          </a:p>
          <a:p>
            <a:r>
              <a:rPr lang="en-US" dirty="0"/>
              <a:t>Pesticide Review</a:t>
            </a:r>
          </a:p>
        </p:txBody>
      </p:sp>
      <p:sp>
        <p:nvSpPr>
          <p:cNvPr id="2" name="AutoShape 2" descr="data:image/jpeg;base64,/9j/4AAQSkZJRgABAQAAAQABAAD/2wCEAAkGBhINEA8QEBMQEBAQEBATEA4QDw4QFBAPFRAVFBQSFxUXGyYeFxkjGRIXHy8hJScqLTgtFR4xNTA2NSYrLykBCQoKDgwOGg8PGiokHBwsKiksKSwpLywpLyk1KSwsKTA1KTAyNCksLDA1NTQ1LCksNSwsLCk1NSksKS8pLCopL//AABEIAMsA+AMBIgACEQEDEQH/xAAbAAEAAgMBAQAAAAAAAAAAAAAABQYBBAcDAv/EAEUQAAEDAgIFBQ0HBAEEAwAAAAEAAgMEEQUSBhMhMVEUFiJBYQcVFzI0U2J0kZW00dMjUnGSoaLhM0JUgYIkRJOxcrLB/8QAGgEBAQEBAQEBAAAAAAAAAAAAAAEDAgUEBv/EACoRAQABAQcEAgICAwAAAAAAAAABAgMRExRRYaESFVLRBPAhcQXBMoGx/9oADAMBAAIRAxEAPwDuKKNbpHTGpdR61gqmsa/UOOVzmOFw5oPjbuq6kUFX0TcTW45v2VsFtu7/AKCBWlVXRPy7HPXoPgIFakBERAREQEREBERAREQEREBERAREQEREBERAREQEREBERAREQc/0jwaDFsQkgq6nJDRtppBStZHC5znh5DjUnp2u3xWEbgrVo1g9PRwujpCXRmRziTPJUdMtaD0nuJ3NGy//ALVO0owqnGITzVGF1mJayKna17YKaSKIMDrhrnPBuc2246grNoSyFtO7UUUmHMMrjqJI4oy92Rn2oDHOBBFhe/8AYg1tE/Lsc9eg+AgVqVV0T8uxz16D4CBWpAREQEREBERAREQEREBERAREQEREBERAREQEREBERAREQEREHLdOaYGtnhfiFBTU1ayjFYyerEVTFDCXF0cTLgZZA7f+Ksvc4o4oYKllNNBNS8tnNK2nqOUMhgLYyIs1zY3JdlvszhV/ugUlZV1ZiiFJyRjYBMG1cFJVPfI6zGOlcx7o2uOwBoBPFWfQCJkVM+GOnpqTUTvjfBTVQqgJAxhcZJMrTrNu0G5sBt2iweeifl2OevQfAQK1Kq6J+XY569B8BArUgIiICIiAiIgIiICIiAiIgIiICIiAiIgIiICIiAiIgIiXQEREHKO6LSsirXO74Op31LaSU0kWHPrZP+klzRTHKbtaH+2xG1WvucUbWUss7aptdyyplqTUsh1AL3hjHN1dzlIMe42/BeOKaPYiyuqKuhlomtqIYI3Nqop5HN1WfxSxwsCXkrf0JwCehiqRUvhfLUVc1QeTteyNmsay7WtdtG1pP/JB4aJ+XY569B8BArUqron5djnr0HwECs1RLkY52/K1xtxsLoPRFUdH9PBUwU0ksdpKvKYaeBs73ZNUyR7nGRjBlYHi7hdu0WJJsvvwkUpy5RUuLy3VNbTvzTRvbK5ksYNs0Z1D9vYL2BBQWtFVpe6NRtAfmlMZhZJrRC/Jd9MalkRcd0johmDe0AkEgLWqe6VBqqgsbMySGCokAngkY0uhjjkcw2N75Jo3W4P43AC5Iq3iWmTY6SvqYo3yiibLdzgY45ZYiWyMY83JyuaWk2tcbLrWxDuhQsbUtjDxLBrrGWJ4jeYaiOCXK5u+zpWfm7DYLairE/dCpWC9p3G7wGshzOc5tdyKwAO0mbYBwN1t4TpbDVzvp4xKJYxKZWvjy6oskazK/bsLs2ZvEAnqQTiLF1m6AiXS6AiJdARFC6Q6VQ0GRhD5qma4go4G55piOsN3NaOt7rAcUEzdatfi0NMM08sULfvSyMjH7iFWm4PiOIdKrqOQQn/s6BwMtuElU4Xvx1YHYetbtB3PcOgdnFNFJKdpnqAamUu+8Xy5jftQeT+6Zht8rKjXnhSw1FV+sLHBefhADv6VBi019zhQmJp/3K5tlamMDRYAADcAAAsoKrzmxF/9PCpGg7jU11HF7QwvcPYvp1bjDvFpcNj/APnXVMhH5YArQiCq58bP9mEt/GWudfs8UW/FNbjXm8J/89b9NWpZQVXW415vCf8Az1v01u4OMS1hNZyAQ5DZtMKoyay4td0hy5bZurgp1YQAspdEFF040xq8OmayHkEmsa3U0rjWSVkr9ubLDE03GzYSQO1T+iNbWz0wkxCCOmnc42hjeXWiytyl1ybOvm2X4KmaYYEzEMRlbTUMVRUwwQ8pq566rpGMa/MYoWiE3cSGk3tbddWPucGIUssccDqWSGpliqad1RLUhlS1rMxbI8kuaWlhH4oNbR50wrce1TYnHldPk1kj2XfyKC4Nmmwy9e3b1KxyCoOYZIC0wHfNLtnI8QjJ/T9Lf2KG0T8uxz16D4CBWpS7dpFcRH+Mc+1XptEmsbTx8nhEcIzt/wCrrHOgnDMgZCSLiPKACAQLX6KUeiTIzC7klGxxkdJMWSzHVuAkbHqrsFxaaTo9EDObb1aEUu3Xrjxjnff7dCpt0OYWxZqOizNaIHAT1Ba2jERhbl6HSkEbnNFwDYkZtpX1UaJteJb0lG4vklbYz1AD6eSJkUjnEM2PLIYxlGzo7+NqRLtzEjxjn2rc+jl217G09MW1RF43VFQ1k+Y/aGRobaNx33aDc71q4xobygStZHBEHFzw9ksmeV0s0c08b7xkMa+SJt3NueiLWurciXbnXHjHO2/2+VXGiLBI6QUtLmewSOdr6jywTCoDQMthHrWh+YWN7nLtN/XBsBlpqiaoLYXSVrg+rk1jrsyMyQxRARgOYABtdY7SdqsaJdunXHjHPtHROqrQ5mU4Jc7X5ZpSGt/tLLxjMeINkD6qwvHT5tbYjXS21H3gdX4/o7u1SKJduuJHjHPtGyPqrSZY6cuElogZ5QHRXPScdX0XbtguO1fUzqka7IynNsmozTStz7s+ezDkttta9+xSCJduYkeMc7b/AG9oOdU3fZkFtVdhMstzNYdFwybGXv0hc9iw11Tdt2U9tVdxE0txPt6IGTazd0th37FIL4llDAXOIDWglzibAAC5JPUEu3Trjxjn2rGkmktTQx0wEMEtTUvdFHTMmlJfMQSzL0BeMAZnuOWwB7F56LaN1FH9tMKeetqJDy2rMslzFcZWRDV7GAbAzYNm/h8aIRHEJ5MXlvllDosOjcCNVQh22Wx3PlcMxP3Q0K4pdudceMc77/bkcXVVjZlPm11gNdLbk/376vx/R3dqSvqrS5WU5IcNTmmlAey/SL7RnKbdQupFEu3XEjxjn2j5XVN5crICA1upzTSgudszB9mdEDbYi/VuWS6pubMgtqbj7WS/KLeIeh/Tv/dv9Fb6JdunXHjHPtoRuqbx5mQBpYTKWyyEtl22DRk6Td202O/YvmF1V9jnZTi5fr8s0pyD+zV3jGe/Xe1u1SKJdudceMc77/boRrH1VmXjpg7WWeBNKQIfvNOr2v8ARNh2rL31Vn5Y6cnW2ZeaUAwbek46vY/d0RcdqkUS7dcSPGOfaPmdU/bZGU5sWajNNKM4v09ZaM5LDdbN/pZe6pvJlZAQGDVEzSguksLtcMnRbe+0XO7Yt9Eu3Trjxjnbf7fLWptaSNY2MfZsJyPc77XbnbtaOiNljvNzsCLZRdOJm+XNNOKOaWuLqSnxDXMhjbLVYfiFJTl8ZLnNZJHJfcc1iQN5Vk7n1EYKQsdTT0jtdI57amdlRLM9waXTvkb4xcTb/gqppgyGmxCrqKjFJMNbJBShkVLKx002RsmYviyudYX2G1tpVq7nlVrqRzxLX1DDM7JPiEYjkkZkZZzAALxb7HjmRHzon5djnr0HwECtS49iGMVFPieLthkdG01MBIbl2nkcO3aOxfXOmt/yJPYz5L5LT5dNFU0zE/h7Xx/4e1t7OLSKqYif36dfS65Bzorf8iT2M+Szzorf8iT2M+S4z1GktuwW3nTz6deRch50Vv8AkSexnyWedFb/AJEnsZ8kz1GknYbbzp59Oupdcj5z1v8AkSexnyTnPW/5EnsZ8kz1GknYbbzp59OuJdck5zVvn5PYz5JzmrfPyexnyTO0aSnYrbzp59OtouS85q3z8n7PknOWt8/J7GfJM7RpJ2K186efTrV0uuTc5a3z8n7PknOWt8/J7GfJM7RpKditfOnn06zdVPTyV1QKbDYiQ/EJCyVzSQY6GOz6l1+q7bRjtlVT5y1nn5PYz5KDwrHKqeqqK3XPJaOSwv6H9JjryW2bjJ/9Quo+ZTMTN0/hxV/DWtMxT1U/n9+nb4IWxtaxgDWMaGta0WDWgWAA6gALL1uuUc5azz8n7Pks85Kzz8n7Pkuc7RpLrsdr508+nVrpdcp5yVnn5P2fJZ5yVnn5P2fJM7RpJ2S186efTqt0uuVc46zz8n7Pks846zz8n7Pkmdo0k7Ja+VPPp1S6XXK+cdZ5+T9nyWecdZ59/wCz5JnaNJTslr5U8+nU0XLOcVZ59/7Pks84qzz7/wBnyTO0aSdltfKnn06ldLrl3OKs8/J7GfJOcVZ59/7Pkmdo0lOy2vlTz6dRuiqehWIzTum10jnhoZlzW2XJvu/BF9VnXFdPVDy/kWE2FpNnVN8xoaTdzqnxCSSfWVNNPLDqZJaeUjWRZS3I5jgWkZXEdW9enc/ke2CenfO6pNFVSUrZHU7ICGRRRZWWaSHWDvG2X4KB030Rlq6sysoOVN1bBru+89HewPR1TRbZxUv3M4oY6WeKGCSlfFVzMqoJJ3VJbUhrMxEp8dpbkN9i0YKbiMGbE8X9Zg+ChWeSLe1ObEsZ9bg+ChW5yRePb032kv1vwrfpsKYQvJFnkimuSJyRY9D6syhuSLPJFMikWeSK9CZlC8kWeSKZ5Is8kToTMobkickU1yRZFInQmZQvJFnkimeSLPJFehMyhuSLPJFMikTkidCZlVNIZjTU73M/qutHCOM0hyMHtN/wBWzheDCmhihbtEbA2/3j/c7/AGbn/a+pKflmItjAvDh7dY89TquVto2/i2O7vxeOxWLka7mi6Ij/AGxp+RfXNWn4j+/uyqxYlG50zdrGwOc2SWQxsjDm5bi5df8AuG21l7csg2/aw7GawjWx7I7A5zt2NsQb9q95NBWOdUOzvGvlEptHBmZI17HtIfluQDGOibjeviq0BjmMhfJKdaJS6wiFpZYGwySizd5Y3xfFBO5dYdDjNWsPgVkFmu10OV7i1jtbHZzwbFoN9p7AsMrqcuyCaAvzZMmtjLs9yMuW973BFuxe1VoDFK6VxfKNc+YyNbq7OjlMRfELt6IvC3aNu/avrmHFmzZ5L5y7dHvNbyv7v3xl/DtTDo1M1a6Q16OsimDLOaHSNc5kRkiLywEguAa43Gw7QtAaSQhwD2SwjXGF0kzY42MkETpCHOLtnRb+oU/hGiDaNwdHJIRq2sexwjIkyl5a4nLdpGsO4gbu1JdDo3ucS5/SqZKi3Q8d9MYC3d4uV1+N1cOi9zPybS6NWk+tgZmzTQjIGl95YxlDrFpO3ZfMLfivOuxOGC2Z7D9pCxwa9hLNa4Na923Y3aDfgvc9zyExGLPL48DxJ0A4GKmbTt3CxBa25HElekWgUTHh4fIAHUrhEMgZenc0suLdInIASdttl0iyoSflWukPF9bCADrIiXRmRjBIwukYATdgv0hsO7gtePGYXclAPTqgwsizML2NfEZWue29wLNt+K2ou51E0MGsmIaGXB1XTdG6V0bictxlMztgsDYXXtRaBxwvhe2SW0JicGEREPkjpuTh5OXNtYBcA2uNyuHQmatdntyRZ5IpnkizyRZYbbMtrQyHK6btDP8A2UW7o9DlMnaG/wD6i9P48XWcQ/P/ADauu2mf1/xQ+6HVQitmc9lU5lNDTPrJIsVkpNXHI5zWmKAf1HBoLja3Deuh6N4PTUUGqpA3Vh7nOcJNa58rtrnveSS5x2bSeCpOl2Bd9MRlip6PDpJaeCA1FVXiodfWZzFGxkTgTYNN3HjbqU93NtW2mmhZTw0klPVzQ1MVO5zojUNay8jC7blLSzftG7qW75GngmF6+vxs3tatgG6//YwKe5u+mPy/ytDRPy7HPXoPgIFallNlTM3zDen5FpTF0ShObvpD8v8AKc3fSH5f5U2imDRouatdULze9Ifl/lOb3pD8v8qaRXBo0Mza6obm/wCkPy/ynN/0h+X+VMomDRoZm01Q/eD0h+X+U7wekPy/yphEwaNEzNpqh+8HpD8v8rPeH0h7FLomFRoZi01RHeL0h7FFaTvZh1M+dxzvu1kEIHSnqHnLFE0dZLiP9XPUrPVVDYmOkkcGMY0ue9xDWtaBckk7hZVHAoXYtUsxOZrm0sOYYZTvBBdm2Ornt6nOGxgO5pvvcmFToZi01e2i2hhpKdrZHh1RK501VIBfPUSHM+3YNjR2NCl+8fpD2KWRWbKmUi3rj8RKK7yekPYneX0h7P5UqiYVOi49pqi+8vpD2J3m9IexSiJhU6Jj2mqM7zdo9id5+0exSaJhU6GPXqjO8/b+iz3o7f0UkiYdJj16o3vR2/os96e39FIomHSmNXqju9Pb+iz3q7f0UgiYdJjV6talpNXfbv7EWyi7iLvxDOqZqm+XJ+6TiMIrXu1T2mjggNVVwYi+iqDTyyO+zjY3+sGgF1jxsN66Fo1htLS04io8hha513Nk1pdITdznPuS5xvc3PBa+J6JYfXTOfUU9NPO1rQ4va1zwzblv1gb7KQwjBKehjMVLFHBGXF5ZG0NBeQAXW42aPYqiD0T8uxz16D4CBWpVXRPy7HPXoPgIFakBERAREQEREBERAWvXV8dPG+aZ7Yoo25nyPIa1reJKjtIdKocPDA/NJPLsgpIW6yed3BjOHFxsB1lRFFozPiEjKrFctmEPp8LY7PBA7qfK7dPKPyjqHWg1oqWTSB7JZ2PiwlhDoaWQZX4g4G7Zpm72wi12xnfsJ2WCu7W2sBsA6lmyygIiICIiAiIgIiICIiAiIgIiICIiDnGOYQ44hiVUcSdh0UdPRGUwvhJsBIM0rXAlo29HjcqzaDyNfS5461+JMfI8tqZMgI2Bpjs0C1i0naL9JVfSnCqSevmdLLVNYyTChW0jGROhqpHzFlISScwAcbOG6wHWrFoS2IOxTVGQnvpU63OyNgE2rhuGBhN2Wy7TYk3uEHxon5djnr0HwECtSquifl2OeuwfAQL0re6FSQSvgcKt0kbi1wjoK2QXG+zmss4doQWZFVvCPSfcr/deI/TWPCZQjeapp62uw+vBH+tWgtSKrN7o9I7xWVz77izDMQdmPAfZ7UOnoJtHQYtKeygfCPbO5gQWlFU3aRYlKbQYYYwdz6ytp4rdpZEJD+qd6cVqR9vW09G3rjoKcyPI4a6ovbr2hgKCwYni8NHGZaiWOCMb5JXtYL8BfeewbVWnaTVeJdDC4dVCd+KVsbmR5T/dBAbPmNtxOVv4rdwzQCjgeJnsfV1A3VVbI6qlB4tL+iz/AIgKxgIITR/RKGhLpbvnqpR9tWznPNJ2X3MZwY2w3KcREBERAREQEREBERAREQEREBERAREQEREHHu6UaTl8z5aVkraeGlfWSOxCoppXMc9wYIImOAe5gBdt/DYd/RtE8HpKOF7KEh0TpXve4TuqLylrQ4l7nE3s1uy69cR0Toqt+tqKWlnksBrJYIpHZRuF3C9ltYXg8FGwx00MUDC4uLIY2RtLyAC4ho32aBfsCCB0T8uxz16D4CBWpVXRPy7HPXoPgIFakBLIiAlkRAREQEREBERAREQEREBERAREQEREBERAREQEREBERAREQc+w/SiDD6/GBUCobrauJ8ZZR1czXNbRwsJDo2EeM0j/AEpbwm0PGq93Yj9JWtEFU8JtDxqvd2I/STwm0PGq93Yj9JWtEFU8JtDxqvd2I/STwm0PGq93Yj9JWtEFU8JtDxqvd2I/STwm0PGq93Yj9JWtEFU8JtDxqvd2I/STwm0PGq93Yj9JWtEFU8JtDxqvd2I/STwm0PGq93Yj9JWtEFU8JtDxqvd2I/STwm0PGq93Yj9JWtaFRjtNE8xyVFOx7bXY+eJrhcXF2k3Gwj2oIPwm0PGq93Yj9JPCbQ8ar3diP0lYHYtA0XM0IGsMVzKwDXDfHv8AH9Hevp+JQtc9jpYmvjZnewyMDmR/fcL3De0oK74TaHjVe7sR+knhNoeNV7uxH6SsNFikNRm1MsU2W2bVSsky3va+Um24+xbSCqeE2h41Xu7EfpJ4TaHjVe7sR+krWiCqeE2h41Xu7EfpJ4TaHjVe7sR+krWiCqeE2h41Xu7EfpJ4TaHjVe7sR+krWiCqeE2h41Xu7EfpJ4TaHjVe7sR+krWiCqeE2h41Xu7EfpJ4TaHjVe7sR+krWiCqeE2h41Xu7EfpIrWiAiIgIiICIiAiIgIiICIiAiIgKhaVYBDLjODvdTxPD24iZ3GnjeHubBCIzIS3aRbZfhsV9RBwzFcCkrGzUzWPa5+PY9NG7I8WfHSyvhde24vDbH2L4ZS1Ez6+tmikbLiWCYm90ZjfdhZI2KGK1th1cbTb0l3ZEHP+5GYxA5rZInvEVNrGR4Y+hdGRGQWveQNeb36XYeK6AiICIiAiIgIiICIiAiIgIiIP/9k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weedcenter.org/textbook/images/images8/threshold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665386"/>
            <a:ext cx="3044217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500" y="4728687"/>
            <a:ext cx="2514600" cy="247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  <a:defRPr/>
            </a:pPr>
            <a:r>
              <a:rPr lang="en-US" u="sng" dirty="0"/>
              <a:t>Economic threshold</a:t>
            </a:r>
            <a:r>
              <a:rPr lang="en-US" dirty="0"/>
              <a:t> – point at which economic losses caused by pest damage outweigh the cost of applying a </a:t>
            </a:r>
            <a:r>
              <a:rPr lang="en-US" dirty="0" smtClean="0"/>
              <a:t>pesticide-</a:t>
            </a:r>
          </a:p>
          <a:p>
            <a:pPr>
              <a:lnSpc>
                <a:spcPct val="80000"/>
              </a:lnSpc>
              <a:spcBef>
                <a:spcPct val="30000"/>
              </a:spcBef>
              <a:defRPr/>
            </a:pPr>
            <a:r>
              <a:rPr lang="en-US" dirty="0" smtClean="0"/>
              <a:t>Ex-IPM would apply synthetic pesticide</a:t>
            </a:r>
          </a:p>
          <a:p>
            <a:pPr>
              <a:lnSpc>
                <a:spcPct val="80000"/>
              </a:lnSpc>
              <a:spcBef>
                <a:spcPct val="30000"/>
              </a:spcBef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9" name="Picture 5" descr="ipmpost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381000"/>
            <a:ext cx="4495800" cy="6172200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-33454" y="1143000"/>
            <a:ext cx="24272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868"/>
            <a:ext cx="8382000" cy="747132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 smtClean="0"/>
              <a:t>Pesticides and Pest Control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762000"/>
            <a:ext cx="4572000" cy="6096000"/>
          </a:xfrm>
          <a:solidFill>
            <a:srgbClr val="66FF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Entomology – study of insects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u="sng" dirty="0" smtClean="0"/>
              <a:t>Pesticides/Biocides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control pest organisms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u="sng" dirty="0" smtClean="0"/>
              <a:t>Ideal Pesticide: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kill only target pest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harm no other species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Breakdown into something harmless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not cause genetic resistance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cost effective</a:t>
            </a:r>
            <a:endParaRPr lang="en-US" sz="2000" u="sng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u="sng" dirty="0" smtClean="0"/>
              <a:t>Pesticides can be: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broad-spectrum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selective-narrow spectrum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vary in persistence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(length of time works &amp; doesn’t break down)</a:t>
            </a:r>
          </a:p>
        </p:txBody>
      </p:sp>
      <p:pic>
        <p:nvPicPr>
          <p:cNvPr id="37892" name="Picture 4" descr="MMj02852830000[1]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0123" y="5286739"/>
            <a:ext cx="2362200" cy="1587500"/>
          </a:xfrm>
          <a:noFill/>
        </p:spPr>
      </p:pic>
      <p:pic>
        <p:nvPicPr>
          <p:cNvPr id="37895" name="Picture 7" descr="Insecticide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75225" y="3643483"/>
            <a:ext cx="2187575" cy="2187575"/>
          </a:xfrm>
          <a:noFill/>
        </p:spPr>
      </p:pic>
      <p:pic>
        <p:nvPicPr>
          <p:cNvPr id="37898" name="Picture 10" descr="bigstockphoto_Mouse_Trap_12546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006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0" name="Picture 12" descr="Spide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62000"/>
            <a:ext cx="131445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6781800" y="990600"/>
            <a:ext cx="1981200" cy="804863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Spiders  “greatest control”</a:t>
            </a:r>
            <a:endParaRPr lang="en-US" u="sng"/>
          </a:p>
          <a:p>
            <a:pPr eaLnBrk="1" hangingPunct="1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285240" y="5920132"/>
            <a:ext cx="363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5276850" y="2209800"/>
            <a:ext cx="3771900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1)insecticides (insect killers)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2)herbicides (weed killers)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3)fungicides (fungus killers)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4)</a:t>
            </a:r>
            <a:r>
              <a:rPr lang="en-US" dirty="0" err="1"/>
              <a:t>nematocides</a:t>
            </a:r>
            <a:r>
              <a:rPr lang="en-US" dirty="0"/>
              <a:t> (roundworm killers)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5)rodenticides (rat and mouse)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7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7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 animBg="1"/>
      <p:bldP spid="37902" grpId="0" uiExpand="1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2971800" cy="914400"/>
          </a:xfrm>
          <a:solidFill>
            <a:srgbClr val="00CC00"/>
          </a:solidFill>
        </p:spPr>
        <p:txBody>
          <a:bodyPr/>
          <a:lstStyle/>
          <a:p>
            <a:pPr eaLnBrk="1" hangingPunct="1"/>
            <a:r>
              <a:rPr lang="en-US" sz="2000" u="sng" smtClean="0"/>
              <a:t>5 major pests in US:</a:t>
            </a: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657" y="6118611"/>
            <a:ext cx="268287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hlinkClick r:id="rId2"/>
              </a:rPr>
              <a:t>http://</a:t>
            </a:r>
            <a:r>
              <a:rPr lang="en-US" sz="1000" dirty="0">
                <a:hlinkClick r:id="rId2"/>
              </a:rPr>
              <a:t>www.planetnatural.com/site/garden-pests.html</a:t>
            </a:r>
            <a:endParaRPr lang="en-US" sz="1000" dirty="0"/>
          </a:p>
          <a:p>
            <a:pPr eaLnBrk="1" hangingPunct="1"/>
            <a:r>
              <a:rPr lang="en-US" sz="1000" dirty="0"/>
              <a:t>Garden Pests</a:t>
            </a:r>
          </a:p>
        </p:txBody>
      </p:sp>
      <p:pic>
        <p:nvPicPr>
          <p:cNvPr id="45062" name="Picture 6" descr="grasshopper-063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69" y="1297446"/>
            <a:ext cx="18288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AutoShape 8" descr="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1209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AutoShape 10" descr="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3967163" y="2981325"/>
            <a:ext cx="1209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AutoShape 12" descr="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3967163" y="2981325"/>
            <a:ext cx="1209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5070" name="Picture 14" descr="Gypsy%20Mot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536" y="117722"/>
            <a:ext cx="13287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79" name="Picture 23" descr="agisny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47800"/>
            <a:ext cx="1905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81" name="Picture 25" descr="Pink%20Boll"/>
          <p:cNvPicPr>
            <a:picLocks noGrp="1" noChangeAspect="1" noChangeArrowheads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24675" y="2981325"/>
            <a:ext cx="1524000" cy="1158875"/>
          </a:xfrm>
          <a:noFill/>
        </p:spPr>
      </p:pic>
      <p:pic>
        <p:nvPicPr>
          <p:cNvPr id="45084" name="Picture 28" descr="boll-weevi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5257800"/>
            <a:ext cx="16002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80708" y="2701476"/>
            <a:ext cx="2298065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dirty="0"/>
              <a:t>Grasshopper-destroys crops in western US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24323" y="1777708"/>
            <a:ext cx="3205163" cy="923330"/>
          </a:xfrm>
          <a:prstGeom prst="rect">
            <a:avLst/>
          </a:prstGeom>
          <a:solidFill>
            <a:srgbClr val="FFCC66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en-US" dirty="0"/>
              <a:t>gypsy moth caterpillar-destroy s hardwood trees in eastern US</a:t>
            </a:r>
          </a:p>
        </p:txBody>
      </p:sp>
      <p:sp>
        <p:nvSpPr>
          <p:cNvPr id="4" name="Rectangle 3"/>
          <p:cNvSpPr/>
          <p:nvPr/>
        </p:nvSpPr>
        <p:spPr>
          <a:xfrm flipH="1">
            <a:off x="3429000" y="2999512"/>
            <a:ext cx="1927497" cy="1754326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en-US" dirty="0"/>
              <a:t>European red mite – destroys deciduous fruit trees (apple, pear, plum) in Eastern US </a:t>
            </a:r>
          </a:p>
        </p:txBody>
      </p:sp>
      <p:sp>
        <p:nvSpPr>
          <p:cNvPr id="5" name="Rectangle 4"/>
          <p:cNvSpPr/>
          <p:nvPr/>
        </p:nvSpPr>
        <p:spPr>
          <a:xfrm>
            <a:off x="5912220" y="4114800"/>
            <a:ext cx="2671370" cy="923330"/>
          </a:xfrm>
          <a:prstGeom prst="rect">
            <a:avLst/>
          </a:prstGeom>
          <a:solidFill>
            <a:srgbClr val="FF6699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en-US" dirty="0"/>
              <a:t>Pink bollworm – destroys cotton farms in Southern US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5248138"/>
            <a:ext cx="2146126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en-US" dirty="0"/>
              <a:t>Boll weevil – destroys cotton fields as well in Southern US</a:t>
            </a:r>
            <a:endParaRPr lang="en-US" u="sng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220px-Gypsy_Moth_Defoliation_Snow_Shoe_PA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28600"/>
            <a:ext cx="5105400" cy="3829050"/>
          </a:xfrm>
        </p:spPr>
      </p:pic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1600200" y="4572000"/>
            <a:ext cx="5334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CC00"/>
                </a:solidFill>
              </a:rPr>
              <a:t>Aerial photo showing gypsy moth defoliation of </a:t>
            </a:r>
            <a:r>
              <a:rPr lang="en-US">
                <a:solidFill>
                  <a:srgbClr val="00CC00"/>
                </a:solidFill>
                <a:hlinkClick r:id="rId4" tooltip="Hardwood"/>
              </a:rPr>
              <a:t>hardwood</a:t>
            </a:r>
            <a:r>
              <a:rPr lang="en-US">
                <a:solidFill>
                  <a:srgbClr val="00CC00"/>
                </a:solidFill>
              </a:rPr>
              <a:t> trees along the </a:t>
            </a:r>
            <a:r>
              <a:rPr lang="en-US">
                <a:solidFill>
                  <a:srgbClr val="00CC00"/>
                </a:solidFill>
                <a:hlinkClick r:id="rId5" tooltip="Allegheny Front"/>
              </a:rPr>
              <a:t>Allegheny Front</a:t>
            </a:r>
            <a:r>
              <a:rPr lang="en-US">
                <a:solidFill>
                  <a:srgbClr val="00CC00"/>
                </a:solidFill>
              </a:rPr>
              <a:t> near </a:t>
            </a:r>
            <a:r>
              <a:rPr lang="en-US">
                <a:solidFill>
                  <a:srgbClr val="00CC00"/>
                </a:solidFill>
                <a:hlinkClick r:id="rId6" tooltip="Snow Shoe, Pennsylvania"/>
              </a:rPr>
              <a:t>Snow Shoe, Pennsylvania</a:t>
            </a:r>
            <a:r>
              <a:rPr lang="en-US">
                <a:solidFill>
                  <a:srgbClr val="00CC00"/>
                </a:solidFill>
              </a:rPr>
              <a:t> in July of 2007. The light green patches on hilltops are trees that had begun refoliating by the time this picture was taken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4419600" cy="7620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z="2400" u="sng" smtClean="0"/>
              <a:t/>
            </a:r>
            <a:br>
              <a:rPr lang="en-US" sz="2400" u="sng" smtClean="0"/>
            </a:br>
            <a:r>
              <a:rPr lang="en-US" sz="2000" u="sng" smtClean="0"/>
              <a:t>History of  Pesticides:  </a:t>
            </a:r>
            <a:br>
              <a:rPr lang="en-US" sz="2000" u="sng" smtClean="0"/>
            </a:br>
            <a:r>
              <a:rPr lang="en-US" sz="2000" smtClean="0"/>
              <a:t>(farmers wanted to protect crops)</a:t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5181600" cy="5715000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1)&lt; 500 B.C. – sulfur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2)1400s  - arsenic, lead, mercury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3)1600s – nicotine sulfate (tobacco leaves)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/>
              <a:t>4</a:t>
            </a:r>
            <a:r>
              <a:rPr lang="en-US" sz="2400" b="1" dirty="0" smtClean="0"/>
              <a:t>)1800s  - pyrethrum &amp;                                                                                                                                                                                                           rotenone –botanicals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00CC00"/>
                </a:solidFill>
              </a:rPr>
              <a:t>1st generation pesticides – historically used, mainly natural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/>
              <a:t>5</a:t>
            </a:r>
            <a:r>
              <a:rPr lang="en-US" sz="2400" b="1" dirty="0" smtClean="0"/>
              <a:t>)1939 – DDT  – Paul Muller  </a:t>
            </a:r>
            <a:endParaRPr lang="en-US" sz="2400" b="1" dirty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Nobel Prize in 1948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00CC00"/>
                </a:solidFill>
              </a:rPr>
              <a:t>2nd gen pesticides (synthetic)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6)Expansion of pesticides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10 times more toxic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25,000 different pesticides in US (use 2.5 million tons)</a:t>
            </a:r>
          </a:p>
        </p:txBody>
      </p:sp>
      <p:pic>
        <p:nvPicPr>
          <p:cNvPr id="38919" name="Picture 7" descr="OP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11093" y="-19318"/>
            <a:ext cx="1598613" cy="1828800"/>
          </a:xfrm>
          <a:noFill/>
        </p:spPr>
      </p:pic>
      <p:pic>
        <p:nvPicPr>
          <p:cNvPr id="38928" name="Picture 16" descr="chrysanthemum_25">
            <a:hlinkClick r:id="rId3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24475" y="4310062"/>
            <a:ext cx="1762125" cy="1328738"/>
          </a:xfrm>
        </p:spPr>
      </p:pic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5181600" y="5791200"/>
            <a:ext cx="1905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u="sng" dirty="0"/>
              <a:t>Chrysanthemum flower</a:t>
            </a:r>
            <a:r>
              <a:rPr lang="en-US" sz="1600" dirty="0"/>
              <a:t> (Pyrethrum)</a:t>
            </a:r>
          </a:p>
        </p:txBody>
      </p:sp>
      <p:pic>
        <p:nvPicPr>
          <p:cNvPr id="38932" name="Picture 20" descr="jicama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014" y="4513217"/>
            <a:ext cx="1676400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7290718" y="5646312"/>
            <a:ext cx="1752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dirty="0"/>
              <a:t>Jicama vine plant (Rotenone)</a:t>
            </a:r>
          </a:p>
        </p:txBody>
      </p:sp>
      <p:pic>
        <p:nvPicPr>
          <p:cNvPr id="38935" name="Picture 23" descr="Tobacco-Leav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245" y="1791237"/>
            <a:ext cx="13795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6304433" y="3772437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Tobacco leaves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3" dur="1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8" dur="1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nimBg="1"/>
      <p:bldP spid="38930" grpId="0"/>
      <p:bldP spid="38933" grpId="0"/>
      <p:bldP spid="389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563562"/>
          </a:xfrm>
        </p:spPr>
        <p:txBody>
          <a:bodyPr/>
          <a:lstStyle/>
          <a:p>
            <a:pPr eaLnBrk="1" hangingPunct="1"/>
            <a:r>
              <a:rPr lang="en-US" sz="2800" u="sng" dirty="0" smtClean="0"/>
              <a:t>DDT Good or Bad</a:t>
            </a:r>
          </a:p>
        </p:txBody>
      </p:sp>
      <p:pic>
        <p:nvPicPr>
          <p:cNvPr id="24579" name="Picture 4" descr="happy-face-istock-456">
            <a:hlinkClick r:id="rId3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609600"/>
            <a:ext cx="1219200" cy="819150"/>
          </a:xfrm>
        </p:spPr>
      </p:pic>
      <p:pic>
        <p:nvPicPr>
          <p:cNvPr id="24580" name="Picture 9" descr="sad-face">
            <a:hlinkClick r:id="rId5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67462" y="309562"/>
            <a:ext cx="1057275" cy="1057275"/>
          </a:xfrm>
        </p:spPr>
      </p:pic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365125" y="3313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152400" y="1207532"/>
            <a:ext cx="3276600" cy="286232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Controlled </a:t>
            </a:r>
            <a:r>
              <a:rPr lang="en-US" dirty="0" smtClean="0"/>
              <a:t>Pests (broad spectrum)</a:t>
            </a:r>
          </a:p>
          <a:p>
            <a:pPr eaLnBrk="1" hangingPunct="1"/>
            <a:r>
              <a:rPr lang="en-US" dirty="0" smtClean="0"/>
              <a:t>Persistent</a:t>
            </a:r>
          </a:p>
          <a:p>
            <a:pPr eaLnBrk="1" hangingPunct="1"/>
            <a:r>
              <a:rPr lang="en-US" dirty="0" smtClean="0"/>
              <a:t>Inexpensive </a:t>
            </a:r>
          </a:p>
          <a:p>
            <a:pPr eaLnBrk="1" hangingPunct="1"/>
            <a:r>
              <a:rPr lang="en-US" dirty="0" smtClean="0"/>
              <a:t>Not water soluble</a:t>
            </a:r>
            <a:endParaRPr lang="en-US" dirty="0"/>
          </a:p>
          <a:p>
            <a:pPr eaLnBrk="1" hangingPunct="1"/>
            <a:r>
              <a:rPr lang="en-US" dirty="0"/>
              <a:t>Crops -Yields increased</a:t>
            </a:r>
          </a:p>
          <a:p>
            <a:pPr eaLnBrk="1" hangingPunct="1"/>
            <a:r>
              <a:rPr lang="en-US" dirty="0"/>
              <a:t>Soldiers who needed to be deloused</a:t>
            </a:r>
          </a:p>
          <a:p>
            <a:pPr eaLnBrk="1" hangingPunct="1"/>
            <a:r>
              <a:rPr lang="en-US" dirty="0" smtClean="0"/>
              <a:t>Controlled Malaria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4583" name="Text Box 12"/>
          <p:cNvSpPr txBox="1">
            <a:spLocks noChangeArrowheads="1"/>
          </p:cNvSpPr>
          <p:nvPr/>
        </p:nvSpPr>
        <p:spPr bwMode="auto">
          <a:xfrm>
            <a:off x="5334000" y="1657853"/>
            <a:ext cx="3124200" cy="203132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Rachel Carson's –</a:t>
            </a:r>
            <a:r>
              <a:rPr lang="en-US" dirty="0" smtClean="0"/>
              <a:t>scientist</a:t>
            </a:r>
          </a:p>
          <a:p>
            <a:pPr eaLnBrk="1" hangingPunct="1"/>
            <a:r>
              <a:rPr lang="en-US" dirty="0" smtClean="0"/>
              <a:t>"</a:t>
            </a:r>
            <a:r>
              <a:rPr lang="en-US" b="1" dirty="0" smtClean="0"/>
              <a:t>Silent </a:t>
            </a:r>
            <a:r>
              <a:rPr lang="en-US" b="1" dirty="0"/>
              <a:t>Spring,</a:t>
            </a:r>
            <a:r>
              <a:rPr lang="en-US" dirty="0"/>
              <a:t>" 1962. </a:t>
            </a:r>
          </a:p>
          <a:p>
            <a:pPr eaLnBrk="1" hangingPunct="1">
              <a:buFontTx/>
              <a:buChar char="•"/>
            </a:pPr>
            <a:r>
              <a:rPr lang="en-US" dirty="0"/>
              <a:t>Warned against pesticides</a:t>
            </a:r>
          </a:p>
          <a:p>
            <a:pPr eaLnBrk="1" hangingPunct="1">
              <a:buFontTx/>
              <a:buChar char="•"/>
            </a:pPr>
            <a:r>
              <a:rPr lang="en-US" dirty="0"/>
              <a:t>"</a:t>
            </a:r>
            <a:r>
              <a:rPr lang="en-US" b="1" dirty="0"/>
              <a:t>rain of chemicals.</a:t>
            </a:r>
            <a:r>
              <a:rPr lang="en-US" dirty="0"/>
              <a:t>" </a:t>
            </a:r>
          </a:p>
          <a:p>
            <a:pPr eaLnBrk="1" hangingPunct="1">
              <a:buFontTx/>
              <a:buChar char="•"/>
            </a:pPr>
            <a:r>
              <a:rPr lang="en-US" b="1" dirty="0" err="1"/>
              <a:t>nontarget</a:t>
            </a:r>
            <a:r>
              <a:rPr lang="en-US" dirty="0"/>
              <a:t> creatures killed (birds &amp; fish)</a:t>
            </a:r>
          </a:p>
          <a:p>
            <a:pPr eaLnBrk="1" hangingPunct="1"/>
            <a:endParaRPr lang="en-US" dirty="0"/>
          </a:p>
        </p:txBody>
      </p:sp>
      <p:pic>
        <p:nvPicPr>
          <p:cNvPr id="24584" name="Picture 14" descr="Before the dangers of DDT were known, cro ple alike were sprayed with the chemical to protect against bothersome insects. (Reproduced courtesy of the Library of Congress.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57" y="4298950"/>
            <a:ext cx="41529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15" descr="uesc_04_img0177">
            <a:hlinkClick r:id="rId8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3886200"/>
            <a:ext cx="1649413" cy="2120900"/>
          </a:xfrm>
        </p:spPr>
      </p:pic>
      <p:sp>
        <p:nvSpPr>
          <p:cNvPr id="24586" name="Text Box 17"/>
          <p:cNvSpPr txBox="1">
            <a:spLocks noChangeArrowheads="1"/>
          </p:cNvSpPr>
          <p:nvPr/>
        </p:nvSpPr>
        <p:spPr bwMode="auto">
          <a:xfrm>
            <a:off x="4724400" y="6096000"/>
            <a:ext cx="3962400" cy="6413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Bird shells thinner/some cannot develop</a:t>
            </a:r>
          </a:p>
        </p:txBody>
      </p:sp>
      <p:sp>
        <p:nvSpPr>
          <p:cNvPr id="2" name="Rectangle 1"/>
          <p:cNvSpPr/>
          <p:nvPr/>
        </p:nvSpPr>
        <p:spPr>
          <a:xfrm>
            <a:off x="2743200" y="838200"/>
            <a:ext cx="38481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/>
              <a:t>Dichlorodiphenyltrichloroethane </a:t>
            </a:r>
          </a:p>
        </p:txBody>
      </p:sp>
      <p:pic>
        <p:nvPicPr>
          <p:cNvPr id="12" name="Picture 14" descr="DD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16309"/>
            <a:ext cx="1796091" cy="283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35867" y="3911120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Banned in US</a:t>
            </a:r>
          </a:p>
          <a:p>
            <a:r>
              <a:rPr lang="en-US" dirty="0" smtClean="0"/>
              <a:t>1972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3124200" cy="792163"/>
          </a:xfrm>
          <a:solidFill>
            <a:srgbClr val="3366FF"/>
          </a:solidFill>
        </p:spPr>
        <p:txBody>
          <a:bodyPr/>
          <a:lstStyle/>
          <a:p>
            <a:pPr eaLnBrk="1" hangingPunct="1"/>
            <a:r>
              <a:rPr lang="en-US" sz="2400" b="1" u="sng" smtClean="0"/>
              <a:t>Regulation</a:t>
            </a: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5250" y="685800"/>
            <a:ext cx="5562600" cy="49530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FIFRA – Federal Insecticide, Fungicide, and Rodenticide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1947 (amended 1972)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New and Old products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i="1" dirty="0" smtClean="0"/>
              <a:t>no more than 1 cancer per million people for certain pesticide over lifetime </a:t>
            </a: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1996 Food Quality Protection Act (FQPA)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human health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strengthened new standards for tolerance levels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amount that can remain on crop when eaten</a:t>
            </a:r>
          </a:p>
        </p:txBody>
      </p:sp>
      <p:pic>
        <p:nvPicPr>
          <p:cNvPr id="27652" name="Picture 5" descr="capito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228600"/>
            <a:ext cx="2667000" cy="2114550"/>
          </a:xfrm>
          <a:noFill/>
        </p:spPr>
      </p:pic>
      <p:pic>
        <p:nvPicPr>
          <p:cNvPr id="27653" name="Picture 8" descr="http://t3.gstatic.com/images?q=tbn:ANd9GcRt9WLJO26W3Vh6azSzV7HXj7a-mzbSKdWDJXjDhNckLd6GDLt4:ipmworld.umn.edu/chapters/fqpa96/difonz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36220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10" descr="http://www.xtimeline.com/__UserPic_Large/37017/evt090910171200016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4419600"/>
            <a:ext cx="33337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00" cy="792162"/>
          </a:xfrm>
          <a:solidFill>
            <a:srgbClr val="339966"/>
          </a:solidFill>
        </p:spPr>
        <p:txBody>
          <a:bodyPr/>
          <a:lstStyle/>
          <a:p>
            <a:pPr eaLnBrk="1" hangingPunct="1"/>
            <a:r>
              <a:rPr lang="en-US" sz="2400" u="sng" smtClean="0"/>
              <a:t>Advantages of Pesticides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5105400" cy="5486400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Save lives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Prevent diseases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Ex -malaria (mosquito)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bubonic plague (rat fleas)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typhus (body lice &amp; fleas)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sleeping sickness (tsetse fly).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Increase food supplies/lower food wastes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Work better/faster than alternatives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Health risks minimal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Newer ones safer and more effective (Use less in area) </a:t>
            </a:r>
          </a:p>
        </p:txBody>
      </p:sp>
      <p:pic>
        <p:nvPicPr>
          <p:cNvPr id="25604" name="Picture 5" descr="how-to-use-pesticides-on-fruit-trees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954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19800" y="4572000"/>
            <a:ext cx="2784088" cy="156966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Increase profits for farmers - $1 spent - $4 earned ($2 if harmful effects included)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339966"/>
          </a:solidFill>
        </p:spPr>
        <p:txBody>
          <a:bodyPr/>
          <a:lstStyle/>
          <a:p>
            <a:pPr eaLnBrk="1" hangingPunct="1"/>
            <a:r>
              <a:rPr lang="en-US" sz="2400" u="sng" smtClean="0"/>
              <a:t>Disadvantages of Pesticides</a:t>
            </a: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114800" cy="3429000"/>
          </a:xfrm>
          <a:solidFill>
            <a:srgbClr val="C000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genetic resistance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kill natural predators/parasites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growth of other pests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disrupts food webs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pollution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harm wildlife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human health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overall have found not that effective as hoped</a:t>
            </a:r>
            <a:endParaRPr lang="en-US" sz="2000" b="1" u="sng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pic>
        <p:nvPicPr>
          <p:cNvPr id="26628" name="Picture 5" descr="Pesticide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1491539"/>
            <a:ext cx="3311525" cy="2185988"/>
          </a:xfrm>
          <a:noFill/>
        </p:spPr>
      </p:pic>
      <p:pic>
        <p:nvPicPr>
          <p:cNvPr id="26629" name="Picture 7" descr="198267_f260">
            <a:hlinkClick r:id="rId4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4495800"/>
            <a:ext cx="3200400" cy="2171700"/>
          </a:xfrm>
        </p:spPr>
      </p:pic>
      <p:sp>
        <p:nvSpPr>
          <p:cNvPr id="2" name="Rectangle 1"/>
          <p:cNvSpPr/>
          <p:nvPr/>
        </p:nvSpPr>
        <p:spPr>
          <a:xfrm>
            <a:off x="4876800" y="3848666"/>
            <a:ext cx="4419600" cy="369332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Aerial spraying -Only </a:t>
            </a:r>
            <a:r>
              <a:rPr lang="en-US" dirty="0"/>
              <a:t>2% reaches crops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3231</TotalTime>
  <Words>882</Words>
  <Application>Microsoft Office PowerPoint</Application>
  <PresentationFormat>On-screen Show (4:3)</PresentationFormat>
  <Paragraphs>138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Default Design</vt:lpstr>
      <vt:lpstr> Pesticides </vt:lpstr>
      <vt:lpstr> Pesticides and Pest Control </vt:lpstr>
      <vt:lpstr>5 major pests in US: </vt:lpstr>
      <vt:lpstr>PowerPoint Presentation</vt:lpstr>
      <vt:lpstr> History of  Pesticides:   (farmers wanted to protect crops) </vt:lpstr>
      <vt:lpstr>DDT Good or Bad</vt:lpstr>
      <vt:lpstr>Regulation </vt:lpstr>
      <vt:lpstr>Advantages of Pesticides</vt:lpstr>
      <vt:lpstr>Disadvantages of Pesticides </vt:lpstr>
      <vt:lpstr>OTHER WAYS TO CONTROL PESTS: 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Toxicology Pesticides Hazardous Waste</dc:title>
  <dc:creator>Nicole</dc:creator>
  <cp:lastModifiedBy>Desai, Rohit J.</cp:lastModifiedBy>
  <cp:revision>120</cp:revision>
  <dcterms:created xsi:type="dcterms:W3CDTF">2010-03-16T20:12:49Z</dcterms:created>
  <dcterms:modified xsi:type="dcterms:W3CDTF">2018-08-19T12:05:20Z</dcterms:modified>
</cp:coreProperties>
</file>