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handoutMasterIdLst>
    <p:handoutMasterId r:id="rId34"/>
  </p:handoutMasterIdLst>
  <p:sldIdLst>
    <p:sldId id="257" r:id="rId3"/>
    <p:sldId id="290" r:id="rId4"/>
    <p:sldId id="294" r:id="rId5"/>
    <p:sldId id="295" r:id="rId6"/>
    <p:sldId id="276" r:id="rId7"/>
    <p:sldId id="296" r:id="rId8"/>
    <p:sldId id="274" r:id="rId9"/>
    <p:sldId id="275" r:id="rId10"/>
    <p:sldId id="260" r:id="rId11"/>
    <p:sldId id="287" r:id="rId12"/>
    <p:sldId id="261" r:id="rId13"/>
    <p:sldId id="288" r:id="rId14"/>
    <p:sldId id="270" r:id="rId15"/>
    <p:sldId id="277" r:id="rId16"/>
    <p:sldId id="279" r:id="rId17"/>
    <p:sldId id="292" r:id="rId18"/>
    <p:sldId id="297" r:id="rId19"/>
    <p:sldId id="262" r:id="rId20"/>
    <p:sldId id="280" r:id="rId21"/>
    <p:sldId id="281" r:id="rId22"/>
    <p:sldId id="282" r:id="rId23"/>
    <p:sldId id="264" r:id="rId24"/>
    <p:sldId id="268" r:id="rId25"/>
    <p:sldId id="298" r:id="rId26"/>
    <p:sldId id="267" r:id="rId27"/>
    <p:sldId id="266" r:id="rId28"/>
    <p:sldId id="272" r:id="rId29"/>
    <p:sldId id="283" r:id="rId30"/>
    <p:sldId id="284" r:id="rId31"/>
    <p:sldId id="299" r:id="rId32"/>
  </p:sldIdLst>
  <p:sldSz cx="9144000" cy="6858000" type="screen4x3"/>
  <p:notesSz cx="700405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3399"/>
    <a:srgbClr val="FFCC00"/>
    <a:srgbClr val="33CCFF"/>
    <a:srgbClr val="FF6600"/>
    <a:srgbClr val="FFFF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5088" cy="464820"/>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sz="quarter" idx="1"/>
          </p:nvPr>
        </p:nvSpPr>
        <p:spPr bwMode="auto">
          <a:xfrm>
            <a:off x="3967341" y="0"/>
            <a:ext cx="3035088" cy="464820"/>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ChangeArrowheads="1"/>
          </p:cNvSpPr>
          <p:nvPr>
            <p:ph type="ftr" sz="quarter" idx="2"/>
          </p:nvPr>
        </p:nvSpPr>
        <p:spPr bwMode="auto">
          <a:xfrm>
            <a:off x="0" y="8829967"/>
            <a:ext cx="3035088" cy="464820"/>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defRPr sz="1200"/>
            </a:lvl1pPr>
          </a:lstStyle>
          <a:p>
            <a:pPr>
              <a:defRPr/>
            </a:pPr>
            <a:endParaRPr lang="en-US"/>
          </a:p>
        </p:txBody>
      </p:sp>
      <p:sp>
        <p:nvSpPr>
          <p:cNvPr id="43013" name="Rectangle 5"/>
          <p:cNvSpPr>
            <a:spLocks noGrp="1" noChangeArrowheads="1"/>
          </p:cNvSpPr>
          <p:nvPr>
            <p:ph type="sldNum" sz="quarter" idx="3"/>
          </p:nvPr>
        </p:nvSpPr>
        <p:spPr bwMode="auto">
          <a:xfrm>
            <a:off x="3967341" y="8829967"/>
            <a:ext cx="3035088" cy="464820"/>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a:defRPr sz="1200"/>
            </a:lvl1pPr>
          </a:lstStyle>
          <a:p>
            <a:pPr>
              <a:defRPr/>
            </a:pPr>
            <a:fld id="{258E7CEE-648B-49AF-AD44-8865A11A159E}" type="slidenum">
              <a:rPr lang="en-US"/>
              <a:pPr>
                <a:defRPr/>
              </a:pPr>
              <a:t>‹#›</a:t>
            </a:fld>
            <a:endParaRPr lang="en-US"/>
          </a:p>
        </p:txBody>
      </p:sp>
    </p:spTree>
    <p:extLst>
      <p:ext uri="{BB962C8B-B14F-4D97-AF65-F5344CB8AC3E}">
        <p14:creationId xmlns:p14="http://schemas.microsoft.com/office/powerpoint/2010/main" val="192311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967341" y="0"/>
            <a:ext cx="3035088" cy="464820"/>
          </a:xfrm>
          <a:prstGeom prst="rect">
            <a:avLst/>
          </a:prstGeom>
        </p:spPr>
        <p:txBody>
          <a:bodyPr vert="horz" lIns="93141" tIns="46570" rIns="93141" bIns="46570" rtlCol="0"/>
          <a:lstStyle>
            <a:lvl1pPr algn="r">
              <a:defRPr sz="1200"/>
            </a:lvl1pPr>
          </a:lstStyle>
          <a:p>
            <a:fld id="{E4A20F74-E531-4887-BF59-6001EFB4488B}" type="datetimeFigureOut">
              <a:rPr lang="en-US" smtClean="0"/>
              <a:t>8/19/2018</a:t>
            </a:fld>
            <a:endParaRPr lang="en-US"/>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700405" y="4415790"/>
            <a:ext cx="5603240" cy="4183380"/>
          </a:xfrm>
          <a:prstGeom prst="rect">
            <a:avLst/>
          </a:prstGeom>
        </p:spPr>
        <p:txBody>
          <a:bodyPr vert="horz" lIns="93141" tIns="46570" rIns="93141" bIns="465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5088" cy="464820"/>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9967"/>
            <a:ext cx="3035088" cy="464820"/>
          </a:xfrm>
          <a:prstGeom prst="rect">
            <a:avLst/>
          </a:prstGeom>
        </p:spPr>
        <p:txBody>
          <a:bodyPr vert="horz" lIns="93141" tIns="46570" rIns="93141" bIns="46570" rtlCol="0" anchor="b"/>
          <a:lstStyle>
            <a:lvl1pPr algn="r">
              <a:defRPr sz="1200"/>
            </a:lvl1pPr>
          </a:lstStyle>
          <a:p>
            <a:fld id="{38F89641-2971-4904-AD41-0C308E84431C}" type="slidenum">
              <a:rPr lang="en-US" smtClean="0"/>
              <a:t>‹#›</a:t>
            </a:fld>
            <a:endParaRPr lang="en-US"/>
          </a:p>
        </p:txBody>
      </p:sp>
    </p:spTree>
    <p:extLst>
      <p:ext uri="{BB962C8B-B14F-4D97-AF65-F5344CB8AC3E}">
        <p14:creationId xmlns:p14="http://schemas.microsoft.com/office/powerpoint/2010/main" val="65648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4BbkQiQyaY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Birth_rat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http://www.youtube.com/watch?v=4BbkQiQyaYc</a:t>
            </a:r>
            <a:r>
              <a:rPr lang="en-US" sz="1200" dirty="0" smtClean="0"/>
              <a:t>  IF HAVE TIME</a:t>
            </a:r>
          </a:p>
          <a:p>
            <a:r>
              <a:rPr lang="en-US" sz="1200" dirty="0" smtClean="0"/>
              <a:t>7 minutes on population change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1</a:t>
            </a:fld>
            <a:endParaRPr lang="en-US"/>
          </a:p>
        </p:txBody>
      </p:sp>
    </p:spTree>
    <p:extLst>
      <p:ext uri="{BB962C8B-B14F-4D97-AF65-F5344CB8AC3E}">
        <p14:creationId xmlns:p14="http://schemas.microsoft.com/office/powerpoint/2010/main" val="56767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1)Want</a:t>
            </a:r>
            <a:r>
              <a:rPr lang="en-US" baseline="0" dirty="0" smtClean="0"/>
              <a:t> more children to work on the farms</a:t>
            </a:r>
          </a:p>
          <a:p>
            <a:r>
              <a:rPr lang="en-US" baseline="0" dirty="0" smtClean="0"/>
              <a:t>2)Expensive to have kids</a:t>
            </a:r>
          </a:p>
          <a:p>
            <a:r>
              <a:rPr lang="en-US" baseline="0" dirty="0" smtClean="0"/>
              <a:t>3)Don’t need as many kids to support you</a:t>
            </a:r>
          </a:p>
          <a:p>
            <a:r>
              <a:rPr lang="en-US" baseline="0" dirty="0" smtClean="0"/>
              <a:t>4)Have less kids</a:t>
            </a:r>
          </a:p>
          <a:p>
            <a:r>
              <a:rPr lang="en-US" baseline="0" dirty="0" smtClean="0"/>
              <a:t>5)Women want to get out and not just have kids</a:t>
            </a:r>
          </a:p>
          <a:p>
            <a:r>
              <a:rPr lang="en-US" baseline="0" dirty="0" smtClean="0"/>
              <a:t>6)More of a shot baby will die, will have more</a:t>
            </a:r>
          </a:p>
          <a:p>
            <a:r>
              <a:rPr lang="en-US" baseline="0" dirty="0" smtClean="0"/>
              <a:t>7)Younger you get married, more children</a:t>
            </a:r>
          </a:p>
          <a:p>
            <a:r>
              <a:rPr lang="en-US" baseline="0" dirty="0" smtClean="0"/>
              <a:t>8)Abortion</a:t>
            </a:r>
          </a:p>
          <a:p>
            <a:r>
              <a:rPr lang="en-US" baseline="0" dirty="0" smtClean="0"/>
              <a:t>9)</a:t>
            </a:r>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18</a:t>
            </a:fld>
            <a:endParaRPr lang="en-US"/>
          </a:p>
        </p:txBody>
      </p:sp>
    </p:spTree>
    <p:extLst>
      <p:ext uri="{BB962C8B-B14F-4D97-AF65-F5344CB8AC3E}">
        <p14:creationId xmlns:p14="http://schemas.microsoft.com/office/powerpoint/2010/main" val="322635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177925" y="698500"/>
            <a:ext cx="4648200" cy="3486150"/>
          </a:xfrm>
          <a:prstGeom prst="rect">
            <a:avLst/>
          </a:prstGeom>
          <a:solidFill>
            <a:srgbClr val="FFFFFF"/>
          </a:solidFill>
          <a:ln>
            <a:solidFill>
              <a:srgbClr val="000000"/>
            </a:solidFill>
            <a:miter lim="800000"/>
            <a:headEnd/>
            <a:tailEnd/>
          </a:ln>
        </p:spPr>
      </p:sp>
      <p:sp>
        <p:nvSpPr>
          <p:cNvPr id="237571" name="Rectangle 3"/>
          <p:cNvSpPr>
            <a:spLocks noGrp="1" noChangeArrowheads="1"/>
          </p:cNvSpPr>
          <p:nvPr>
            <p:ph type="body" idx="1"/>
          </p:nvPr>
        </p:nvSpPr>
        <p:spPr bwMode="auto">
          <a:xfrm>
            <a:off x="932253" y="4415790"/>
            <a:ext cx="5139546" cy="4181767"/>
          </a:xfrm>
          <a:prstGeom prst="rect">
            <a:avLst/>
          </a:prstGeom>
          <a:solidFill>
            <a:srgbClr val="FFFFFF"/>
          </a:solidFill>
          <a:ln>
            <a:solidFill>
              <a:srgbClr val="000000"/>
            </a:solidFill>
            <a:miter lim="800000"/>
            <a:headEnd/>
            <a:tailEnd/>
          </a:ln>
        </p:spPr>
        <p:txBody>
          <a:bodyPr lIns="93127" tIns="46564" rIns="93127" bIns="46564">
            <a:prstTxWarp prst="textNoShape">
              <a:avLst/>
            </a:prstTxWarp>
          </a:bodyPr>
          <a:lstStyle/>
          <a:p>
            <a:r>
              <a:rPr lang="en-US" b="1" dirty="0">
                <a:ea typeface="ＭＳ Ｐゴシック" pitchFamily="1" charset="-128"/>
                <a:cs typeface="ＭＳ Ｐゴシック" charset="-128"/>
              </a:rPr>
              <a:t>Animated Figure 6-16</a:t>
            </a:r>
            <a:r>
              <a:rPr lang="en-US" dirty="0">
                <a:ea typeface="ＭＳ Ｐゴシック" pitchFamily="1" charset="-128"/>
                <a:cs typeface="ＭＳ Ｐゴシック" charset="-128"/>
              </a:rPr>
              <a:t> The </a:t>
            </a:r>
            <a:r>
              <a:rPr lang="en-US" i="1" dirty="0">
                <a:ea typeface="ＭＳ Ｐゴシック" pitchFamily="1" charset="-128"/>
                <a:cs typeface="ＭＳ Ｐゴシック" charset="-128"/>
              </a:rPr>
              <a:t>demographic transition, </a:t>
            </a:r>
            <a:r>
              <a:rPr lang="en-US" dirty="0">
                <a:ea typeface="ＭＳ Ｐゴシック" pitchFamily="1" charset="-128"/>
                <a:cs typeface="ＭＳ Ｐゴシック" charset="-128"/>
              </a:rPr>
              <a:t>which a country can experience as it becomes industrialized and more economically developed, can take place in four stages. </a:t>
            </a:r>
            <a:r>
              <a:rPr lang="en-US" i="1" dirty="0">
                <a:ea typeface="ＭＳ Ｐゴシック" pitchFamily="1" charset="-128"/>
                <a:cs typeface="ＭＳ Ｐゴシック" charset="-128"/>
              </a:rPr>
              <a:t>Question: </a:t>
            </a:r>
            <a:r>
              <a:rPr lang="en-US" dirty="0">
                <a:ea typeface="ＭＳ Ｐゴシック" pitchFamily="1" charset="-128"/>
                <a:cs typeface="ＭＳ Ｐゴシック" charset="-128"/>
              </a:rPr>
              <a:t>At what stage is the country where you live?</a:t>
            </a:r>
            <a:endParaRPr lang="en-US" sz="1800" dirty="0">
              <a:ea typeface="ＭＳ Ｐゴシック" charset="-128"/>
            </a:endParaRPr>
          </a:p>
        </p:txBody>
      </p:sp>
    </p:spTree>
    <p:extLst>
      <p:ext uri="{BB962C8B-B14F-4D97-AF65-F5344CB8AC3E}">
        <p14:creationId xmlns:p14="http://schemas.microsoft.com/office/powerpoint/2010/main" val="222277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 to many as the one-child policy, China's actual rules are more complicated. The government limits most urban couples to one child, and allows two children for rural families if their firstborn is a girl. </a:t>
            </a:r>
            <a:r>
              <a:rPr lang="en-US" smtClean="0"/>
              <a:t>Numerous other exceptions include looser rules for minority families and a two-child limit for parents who are themselves both singletons.</a:t>
            </a:r>
            <a:endParaRPr lang="en-US"/>
          </a:p>
        </p:txBody>
      </p:sp>
      <p:sp>
        <p:nvSpPr>
          <p:cNvPr id="4" name="Slide Number Placeholder 3"/>
          <p:cNvSpPr>
            <a:spLocks noGrp="1"/>
          </p:cNvSpPr>
          <p:nvPr>
            <p:ph type="sldNum" sz="quarter" idx="10"/>
          </p:nvPr>
        </p:nvSpPr>
        <p:spPr/>
        <p:txBody>
          <a:bodyPr/>
          <a:lstStyle/>
          <a:p>
            <a:fld id="{38F89641-2971-4904-AD41-0C308E84431C}" type="slidenum">
              <a:rPr lang="en-US" smtClean="0"/>
              <a:t>25</a:t>
            </a:fld>
            <a:endParaRPr lang="en-US"/>
          </a:p>
        </p:txBody>
      </p:sp>
    </p:spTree>
    <p:extLst>
      <p:ext uri="{BB962C8B-B14F-4D97-AF65-F5344CB8AC3E}">
        <p14:creationId xmlns:p14="http://schemas.microsoft.com/office/powerpoint/2010/main" val="52063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momentum occurs in stage 3 of demographic transition</a:t>
            </a:r>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26</a:t>
            </a:fld>
            <a:endParaRPr lang="en-US"/>
          </a:p>
        </p:txBody>
      </p:sp>
    </p:spTree>
    <p:extLst>
      <p:ext uri="{BB962C8B-B14F-4D97-AF65-F5344CB8AC3E}">
        <p14:creationId xmlns:p14="http://schemas.microsoft.com/office/powerpoint/2010/main" val="69711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6</a:t>
            </a:r>
            <a:r>
              <a:rPr lang="en-US" b="1" noProof="1" smtClean="0">
                <a:solidFill>
                  <a:srgbClr val="221E1F"/>
                </a:solidFill>
                <a:ea typeface="ＭＳ Ｐゴシック" charset="-128"/>
              </a:rPr>
              <a:t>-14</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dirty="0">
                <a:ea typeface="ＭＳ Ｐゴシック" pitchFamily="1" charset="-128"/>
                <a:cs typeface="ＭＳ Ｐゴシック" charset="-128"/>
              </a:rPr>
              <a:t>Rapid population decline can cause several problems. Question: Which two of these problems do you think are the most important?</a:t>
            </a:r>
            <a:endParaRPr noProof="1">
              <a:solidFill>
                <a:srgbClr val="221E1F"/>
              </a:solidFill>
              <a:ea typeface="ＭＳ Ｐゴシック" charset="-128"/>
            </a:endParaRPr>
          </a:p>
        </p:txBody>
      </p:sp>
      <p:sp>
        <p:nvSpPr>
          <p:cNvPr id="104452" name="Slide Number Placeholder 3"/>
          <p:cNvSpPr>
            <a:spLocks noGrp="1"/>
          </p:cNvSpPr>
          <p:nvPr>
            <p:ph type="sldNum" sz="quarter" idx="5"/>
          </p:nvPr>
        </p:nvSpPr>
        <p:spPr>
          <a:noFill/>
        </p:spPr>
        <p:txBody>
          <a:bodyPr/>
          <a:lstStyle/>
          <a:p>
            <a:fld id="{35357696-377B-0647-8C29-4DBBE1BF770A}" type="slidenum">
              <a:rPr lang="en-US"/>
              <a:pPr/>
              <a:t>30</a:t>
            </a:fld>
            <a:endParaRPr lang="en-US" dirty="0"/>
          </a:p>
        </p:txBody>
      </p:sp>
    </p:spTree>
    <p:extLst>
      <p:ext uri="{BB962C8B-B14F-4D97-AF65-F5344CB8AC3E}">
        <p14:creationId xmlns:p14="http://schemas.microsoft.com/office/powerpoint/2010/main" val="29887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2FEE2A-EC63-3047-A6BD-DB1E367AE30B}" type="slidenum">
              <a:rPr lang="en-US"/>
              <a:pPr>
                <a:defRPr/>
              </a:pPr>
              <a:t>3</a:t>
            </a:fld>
            <a:endParaRPr lang="en-US"/>
          </a:p>
        </p:txBody>
      </p:sp>
      <p:sp>
        <p:nvSpPr>
          <p:cNvPr id="4098" name="Rectangle 2"/>
          <p:cNvSpPr>
            <a:spLocks noGrp="1" noRot="1" noChangeAspect="1" noChangeArrowheads="1" noTextEdit="1"/>
          </p:cNvSpPr>
          <p:nvPr>
            <p:ph type="sldImg"/>
          </p:nvPr>
        </p:nvSpPr>
        <p:spPr>
          <a:xfrm>
            <a:off x="1177925" y="698500"/>
            <a:ext cx="4648200" cy="3486150"/>
          </a:xfrm>
          <a:ln/>
          <a:extLst>
            <a:ext uri="{FAA26D3D-D897-4be2-8F04-BA451C77F1D7}">
              <ma14:placeholderFlag xmlns="" xmlns:ma14="http://schemas.microsoft.com/office/mac/drawingml/2011/main" val="1"/>
            </a:ext>
          </a:extLst>
        </p:spPr>
      </p:sp>
      <p:sp>
        <p:nvSpPr>
          <p:cNvPr id="4099" name="Rectangle 3"/>
          <p:cNvSpPr>
            <a:spLocks noGrp="1" noChangeArrowheads="1"/>
          </p:cNvSpPr>
          <p:nvPr>
            <p:ph type="body" idx="1"/>
          </p:nvPr>
        </p:nvSpPr>
        <p:spPr>
          <a:xfrm>
            <a:off x="932253" y="4415790"/>
            <a:ext cx="5139546" cy="4181767"/>
          </a:xfrm>
        </p:spPr>
        <p:txBody>
          <a:bodyPr lIns="93127" tIns="46564" rIns="93127" bIns="46564"/>
          <a:lstStyle/>
          <a:p>
            <a:pPr eaLnBrk="1" hangingPunct="1">
              <a:defRPr/>
            </a:pPr>
            <a:r>
              <a:rPr lang="en-US" b="1" dirty="0" smtClean="0"/>
              <a:t>Figure 6.1 </a:t>
            </a:r>
            <a:r>
              <a:rPr lang="en-US" dirty="0" smtClean="0"/>
              <a:t>The human population has grown exponentially—showing slow growth throughout most of history and shooting up at a rapid rate within the last 200 years. This graph also shows projections to 2100 that range from 8 billion to 16 billion. (This figure is not to scale.)</a:t>
            </a:r>
            <a:br>
              <a:rPr lang="en-US" dirty="0" smtClean="0"/>
            </a:b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b="1" dirty="0" smtClean="0">
                <a:ea typeface="ＭＳ Ｐゴシック" charset="-128"/>
              </a:rPr>
              <a:t>Figure 6-2:</a:t>
            </a:r>
            <a:r>
              <a:rPr lang="en-US" b="1" baseline="0" dirty="0" smtClean="0">
                <a:ea typeface="ＭＳ Ｐゴシック" charset="-128"/>
              </a:rPr>
              <a:t> </a:t>
            </a:r>
            <a:r>
              <a:rPr lang="en-US" dirty="0">
                <a:ea typeface="ＭＳ Ｐゴシック" pitchFamily="1" charset="-128"/>
                <a:cs typeface="ＭＳ Ｐゴシック" charset="-128"/>
              </a:rPr>
              <a:t>The annual growth rate of world population has generally dropped since the 1960s, but the population has continued to grow (Figure 6-1).</a:t>
            </a:r>
            <a:endParaRPr lang="en-US" b="1" dirty="0">
              <a:ea typeface="ＭＳ Ｐゴシック" charset="-128"/>
            </a:endParaRPr>
          </a:p>
        </p:txBody>
      </p:sp>
      <p:sp>
        <p:nvSpPr>
          <p:cNvPr id="70660" name="Slide Number Placeholder 3"/>
          <p:cNvSpPr>
            <a:spLocks noGrp="1"/>
          </p:cNvSpPr>
          <p:nvPr>
            <p:ph type="sldNum" sz="quarter" idx="5"/>
          </p:nvPr>
        </p:nvSpPr>
        <p:spPr>
          <a:noFill/>
        </p:spPr>
        <p:txBody>
          <a:bodyPr/>
          <a:lstStyle/>
          <a:p>
            <a:fld id="{CB5E7A09-7F92-474C-AE01-1557A721AA97}" type="slidenum">
              <a:rPr lang="en-US"/>
              <a:pPr/>
              <a:t>4</a:t>
            </a:fld>
            <a:endParaRPr lang="en-US" dirty="0"/>
          </a:p>
        </p:txBody>
      </p:sp>
    </p:spTree>
    <p:extLst>
      <p:ext uri="{BB962C8B-B14F-4D97-AF65-F5344CB8AC3E}">
        <p14:creationId xmlns:p14="http://schemas.microsoft.com/office/powerpoint/2010/main" val="292392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a:t>
            </a:r>
            <a:r>
              <a:rPr lang="en-US" baseline="0" dirty="0" smtClean="0"/>
              <a:t> graph – population in billions</a:t>
            </a:r>
          </a:p>
          <a:p>
            <a:r>
              <a:rPr lang="en-US" baseline="0" dirty="0" smtClean="0"/>
              <a:t>Line graph – growth rate</a:t>
            </a:r>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5</a:t>
            </a:fld>
            <a:endParaRPr lang="en-US"/>
          </a:p>
        </p:txBody>
      </p:sp>
    </p:spTree>
    <p:extLst>
      <p:ext uri="{BB962C8B-B14F-4D97-AF65-F5344CB8AC3E}">
        <p14:creationId xmlns:p14="http://schemas.microsoft.com/office/powerpoint/2010/main" val="419739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6</a:t>
            </a:r>
            <a:r>
              <a:rPr lang="en-US" b="1" noProof="1" smtClean="0">
                <a:solidFill>
                  <a:srgbClr val="221E1F"/>
                </a:solidFill>
                <a:ea typeface="ＭＳ Ｐゴシック" charset="-128"/>
              </a:rPr>
              <a:t>-</a:t>
            </a:r>
            <a:r>
              <a:rPr b="1" noProof="1" smtClean="0">
                <a:solidFill>
                  <a:srgbClr val="221E1F"/>
                </a:solidFill>
                <a:ea typeface="ＭＳ Ｐゴシック" charset="-128"/>
              </a:rPr>
              <a:t>3</a:t>
            </a:r>
            <a:r>
              <a:rPr b="1" noProof="1">
                <a:solidFill>
                  <a:srgbClr val="221E1F"/>
                </a:solidFill>
                <a:ea typeface="ＭＳ Ｐゴシック" charset="-128"/>
              </a:rPr>
              <a:t>:</a:t>
            </a:r>
            <a:r>
              <a:rPr noProof="1" smtClean="0">
                <a:solidFill>
                  <a:srgbClr val="221E1F"/>
                </a:solidFill>
                <a:ea typeface="ＭＳ Ｐゴシック" charset="-128"/>
              </a:rPr>
              <a:t> </a:t>
            </a:r>
            <a:r>
              <a:rPr lang="en-US" dirty="0">
                <a:ea typeface="ＭＳ Ｐゴシック" pitchFamily="1" charset="-128"/>
                <a:cs typeface="ＭＳ Ｐゴシック" charset="-128"/>
              </a:rPr>
              <a:t>Most of the world’s population growth between 1950 and 2012 took place in the world’s less-developed countries. This gap has been projected to increase between 2012 and 2050.</a:t>
            </a:r>
            <a:endParaRPr noProof="1">
              <a:solidFill>
                <a:srgbClr val="221E1F"/>
              </a:solidFill>
              <a:ea typeface="ＭＳ Ｐゴシック" charset="-128"/>
            </a:endParaRPr>
          </a:p>
        </p:txBody>
      </p:sp>
      <p:sp>
        <p:nvSpPr>
          <p:cNvPr id="71684" name="Slide Number Placeholder 3"/>
          <p:cNvSpPr>
            <a:spLocks noGrp="1"/>
          </p:cNvSpPr>
          <p:nvPr>
            <p:ph type="sldNum" sz="quarter" idx="5"/>
          </p:nvPr>
        </p:nvSpPr>
        <p:spPr>
          <a:noFill/>
        </p:spPr>
        <p:txBody>
          <a:bodyPr/>
          <a:lstStyle/>
          <a:p>
            <a:fld id="{D9142F9D-41BA-0249-8EB7-83058CE97C25}" type="slidenum">
              <a:rPr lang="en-US"/>
              <a:pPr/>
              <a:t>6</a:t>
            </a:fld>
            <a:endParaRPr lang="en-US" dirty="0"/>
          </a:p>
        </p:txBody>
      </p:sp>
    </p:spTree>
    <p:extLst>
      <p:ext uri="{BB962C8B-B14F-4D97-AF65-F5344CB8AC3E}">
        <p14:creationId xmlns:p14="http://schemas.microsoft.com/office/powerpoint/2010/main" val="62560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deaths per 1000 people can be higher for developed nations than in less-developed countries, despite life expectancy being higher in developed countries due to standards of health being better. This happens because developed countries typically have a completely different population age distribution, with a much higher proportion of older people, due to both lower recent </a:t>
            </a:r>
            <a:r>
              <a:rPr lang="en-US" dirty="0" smtClean="0">
                <a:hlinkClick r:id="rId3" action="ppaction://hlinkfile" tooltip="Birth rate"/>
              </a:rPr>
              <a:t>birth rates</a:t>
            </a:r>
            <a:r>
              <a:rPr lang="en-US" dirty="0" smtClean="0"/>
              <a:t> and lower mortality rates</a:t>
            </a:r>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7</a:t>
            </a:fld>
            <a:endParaRPr lang="en-US"/>
          </a:p>
        </p:txBody>
      </p:sp>
    </p:spTree>
    <p:extLst>
      <p:ext uri="{BB962C8B-B14F-4D97-AF65-F5344CB8AC3E}">
        <p14:creationId xmlns:p14="http://schemas.microsoft.com/office/powerpoint/2010/main" val="43732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Replacement level fertility is the number of children each woman</a:t>
            </a:r>
            <a:r>
              <a:rPr lang="en-US" baseline="0" dirty="0" smtClean="0"/>
              <a:t> needs to have to maintain current population levels or what is known as zero population growth for her and her partner.  The replacement level fertility for developed countries is about 2.1.  Since replacement can not occur if a child does not grow to maturity and have their own offspring, the need for the extra .1 child (a 5% buffer) per woman is due to the potential for death and those who choose or are unable to have children.   </a:t>
            </a:r>
            <a:endParaRPr lang="en-US" dirty="0" smtClean="0"/>
          </a:p>
          <a:p>
            <a:endParaRPr lang="en-US" dirty="0" smtClean="0"/>
          </a:p>
          <a:p>
            <a:r>
              <a:rPr lang="en-US" dirty="0" smtClean="0"/>
              <a:t>http://www.prb.org/Publications/Datasheets/2012/world-population-data-sheet/fact-sheet-us-population.aspx</a:t>
            </a:r>
          </a:p>
          <a:p>
            <a:r>
              <a:rPr lang="en-US" i="1" dirty="0" smtClean="0"/>
              <a:t>Replacement level fertility info for US</a:t>
            </a:r>
            <a:endParaRPr lang="en-US" i="1" dirty="0"/>
          </a:p>
        </p:txBody>
      </p:sp>
      <p:sp>
        <p:nvSpPr>
          <p:cNvPr id="4" name="Slide Number Placeholder 3"/>
          <p:cNvSpPr>
            <a:spLocks noGrp="1"/>
          </p:cNvSpPr>
          <p:nvPr>
            <p:ph type="sldNum" sz="quarter" idx="10"/>
          </p:nvPr>
        </p:nvSpPr>
        <p:spPr/>
        <p:txBody>
          <a:bodyPr/>
          <a:lstStyle/>
          <a:p>
            <a:fld id="{38F89641-2971-4904-AD41-0C308E84431C}" type="slidenum">
              <a:rPr lang="en-US" smtClean="0"/>
              <a:t>9</a:t>
            </a:fld>
            <a:endParaRPr lang="en-US"/>
          </a:p>
        </p:txBody>
      </p:sp>
    </p:spTree>
    <p:extLst>
      <p:ext uri="{BB962C8B-B14F-4D97-AF65-F5344CB8AC3E}">
        <p14:creationId xmlns:p14="http://schemas.microsoft.com/office/powerpoint/2010/main" val="110311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had a drop in the TFR – high birth rates to low birth</a:t>
            </a:r>
            <a:r>
              <a:rPr lang="en-US" baseline="0" dirty="0" smtClean="0"/>
              <a:t> rates (demographic transition) More births to deaths thanks to medicine</a:t>
            </a:r>
            <a:endParaRPr lang="en-US" dirty="0"/>
          </a:p>
        </p:txBody>
      </p:sp>
      <p:sp>
        <p:nvSpPr>
          <p:cNvPr id="4" name="Slide Number Placeholder 3"/>
          <p:cNvSpPr>
            <a:spLocks noGrp="1"/>
          </p:cNvSpPr>
          <p:nvPr>
            <p:ph type="sldNum" sz="quarter" idx="10"/>
          </p:nvPr>
        </p:nvSpPr>
        <p:spPr/>
        <p:txBody>
          <a:bodyPr/>
          <a:lstStyle/>
          <a:p>
            <a:fld id="{38F89641-2971-4904-AD41-0C308E84431C}" type="slidenum">
              <a:rPr lang="en-US" smtClean="0"/>
              <a:t>11</a:t>
            </a:fld>
            <a:endParaRPr lang="en-US"/>
          </a:p>
        </p:txBody>
      </p:sp>
    </p:spTree>
    <p:extLst>
      <p:ext uri="{BB962C8B-B14F-4D97-AF65-F5344CB8AC3E}">
        <p14:creationId xmlns:p14="http://schemas.microsoft.com/office/powerpoint/2010/main" val="353932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68610E-6DA9-D647-8B57-383726B7E73E}" type="slidenum">
              <a:rPr lang="en-US"/>
              <a:pPr>
                <a:defRPr/>
              </a:pPr>
              <a:t>17</a:t>
            </a:fld>
            <a:endParaRPr lang="en-US"/>
          </a:p>
        </p:txBody>
      </p:sp>
      <p:sp>
        <p:nvSpPr>
          <p:cNvPr id="65538" name="Rectangle 2"/>
          <p:cNvSpPr>
            <a:spLocks noGrp="1" noRot="1" noChangeAspect="1" noChangeArrowheads="1" noTextEdit="1"/>
          </p:cNvSpPr>
          <p:nvPr>
            <p:ph type="sldImg"/>
          </p:nvPr>
        </p:nvSpPr>
        <p:spPr>
          <a:xfrm>
            <a:off x="1177925" y="698500"/>
            <a:ext cx="4648200" cy="3486150"/>
          </a:xfrm>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a:xfrm>
            <a:off x="932253" y="4415790"/>
            <a:ext cx="5139546" cy="4181767"/>
          </a:xfrm>
        </p:spPr>
        <p:txBody>
          <a:bodyPr lIns="93127" tIns="46564" rIns="93127" bIns="46564"/>
          <a:lstStyle/>
          <a:p>
            <a:pPr eaLnBrk="1" hangingPunct="1">
              <a:defRPr/>
            </a:pPr>
            <a:r>
              <a:rPr lang="en-US" b="1" dirty="0" smtClean="0"/>
              <a:t>Figure 6.6 </a:t>
            </a:r>
            <a:r>
              <a:rPr lang="en-US" dirty="0" smtClean="0"/>
              <a:t>Legal immigration to the United States, 1820–2006 (the last year for which data are available). The large increase in immigration since 1989 resulted mostly from the Immigration Reform and Control Act of 1986, which granted legal status to certain illegal immigrants who could show they had been living in the country before January 1, 1982.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984A3-EC05-40D3-9EED-409611B231C3}" type="slidenum">
              <a:rPr lang="en-US"/>
              <a:pPr>
                <a:defRPr/>
              </a:pPr>
              <a:t>‹#›</a:t>
            </a:fld>
            <a:endParaRPr lang="en-US"/>
          </a:p>
        </p:txBody>
      </p:sp>
    </p:spTree>
    <p:extLst>
      <p:ext uri="{BB962C8B-B14F-4D97-AF65-F5344CB8AC3E}">
        <p14:creationId xmlns:p14="http://schemas.microsoft.com/office/powerpoint/2010/main" val="165598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C1677-3BB5-458F-8E54-4D4ADE0E1A21}" type="slidenum">
              <a:rPr lang="en-US"/>
              <a:pPr>
                <a:defRPr/>
              </a:pPr>
              <a:t>‹#›</a:t>
            </a:fld>
            <a:endParaRPr lang="en-US"/>
          </a:p>
        </p:txBody>
      </p:sp>
    </p:spTree>
    <p:extLst>
      <p:ext uri="{BB962C8B-B14F-4D97-AF65-F5344CB8AC3E}">
        <p14:creationId xmlns:p14="http://schemas.microsoft.com/office/powerpoint/2010/main" val="300094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13D03C-7F57-404B-AD23-722EAC5F50D0}" type="slidenum">
              <a:rPr lang="en-US"/>
              <a:pPr>
                <a:defRPr/>
              </a:pPr>
              <a:t>‹#›</a:t>
            </a:fld>
            <a:endParaRPr lang="en-US"/>
          </a:p>
        </p:txBody>
      </p:sp>
    </p:spTree>
    <p:extLst>
      <p:ext uri="{BB962C8B-B14F-4D97-AF65-F5344CB8AC3E}">
        <p14:creationId xmlns:p14="http://schemas.microsoft.com/office/powerpoint/2010/main" val="211379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63AFF-95DA-4522-93DB-4C94911B8408}" type="slidenum">
              <a:rPr lang="en-US"/>
              <a:pPr>
                <a:defRPr/>
              </a:pPr>
              <a:t>‹#›</a:t>
            </a:fld>
            <a:endParaRPr lang="en-US"/>
          </a:p>
        </p:txBody>
      </p:sp>
    </p:spTree>
    <p:extLst>
      <p:ext uri="{BB962C8B-B14F-4D97-AF65-F5344CB8AC3E}">
        <p14:creationId xmlns:p14="http://schemas.microsoft.com/office/powerpoint/2010/main" val="331633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4221065-0AE0-443E-80AC-26F8A1B7EDA7}" type="slidenum">
              <a:rPr lang="en-US"/>
              <a:pPr>
                <a:defRPr/>
              </a:pPr>
              <a:t>‹#›</a:t>
            </a:fld>
            <a:endParaRPr lang="en-US"/>
          </a:p>
        </p:txBody>
      </p:sp>
    </p:spTree>
    <p:extLst>
      <p:ext uri="{BB962C8B-B14F-4D97-AF65-F5344CB8AC3E}">
        <p14:creationId xmlns:p14="http://schemas.microsoft.com/office/powerpoint/2010/main" val="74087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984A3-EC05-40D3-9EED-409611B23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63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74388-395D-4982-8F93-D6288DF2C7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7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106BA3-9500-42E2-9D61-21B4621462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98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086F22-73B0-4C37-832C-331C51F27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604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95317A-68DA-46E5-AB21-A5E749F7A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36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8E5F94-FED9-4111-9E2B-F30B57E465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45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174388-395D-4982-8F93-D6288DF2C786}" type="slidenum">
              <a:rPr lang="en-US"/>
              <a:pPr>
                <a:defRPr/>
              </a:pPr>
              <a:t>‹#›</a:t>
            </a:fld>
            <a:endParaRPr lang="en-US"/>
          </a:p>
        </p:txBody>
      </p:sp>
    </p:spTree>
    <p:extLst>
      <p:ext uri="{BB962C8B-B14F-4D97-AF65-F5344CB8AC3E}">
        <p14:creationId xmlns:p14="http://schemas.microsoft.com/office/powerpoint/2010/main" val="3748009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7813A7-0EEE-485D-B7A7-9B7C7D645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528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42DE9C-2126-40B5-BD38-7F96A9AF63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403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036836-6B06-49AB-8D22-D7D44EBBF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60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C1677-3BB5-458F-8E54-4D4ADE0E1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284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3D03C-7F57-404B-AD23-722EAC5F50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77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63AFF-95DA-4522-93DB-4C94911B8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1309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4221065-0AE0-443E-80AC-26F8A1B7E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25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106BA3-9500-42E2-9D61-21B462146261}" type="slidenum">
              <a:rPr lang="en-US"/>
              <a:pPr>
                <a:defRPr/>
              </a:pPr>
              <a:t>‹#›</a:t>
            </a:fld>
            <a:endParaRPr lang="en-US"/>
          </a:p>
        </p:txBody>
      </p:sp>
    </p:spTree>
    <p:extLst>
      <p:ext uri="{BB962C8B-B14F-4D97-AF65-F5344CB8AC3E}">
        <p14:creationId xmlns:p14="http://schemas.microsoft.com/office/powerpoint/2010/main" val="25721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86F22-73B0-4C37-832C-331C51F2744A}" type="slidenum">
              <a:rPr lang="en-US"/>
              <a:pPr>
                <a:defRPr/>
              </a:pPr>
              <a:t>‹#›</a:t>
            </a:fld>
            <a:endParaRPr lang="en-US"/>
          </a:p>
        </p:txBody>
      </p:sp>
    </p:spTree>
    <p:extLst>
      <p:ext uri="{BB962C8B-B14F-4D97-AF65-F5344CB8AC3E}">
        <p14:creationId xmlns:p14="http://schemas.microsoft.com/office/powerpoint/2010/main" val="216667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95317A-68DA-46E5-AB21-A5E749F7AF00}" type="slidenum">
              <a:rPr lang="en-US"/>
              <a:pPr>
                <a:defRPr/>
              </a:pPr>
              <a:t>‹#›</a:t>
            </a:fld>
            <a:endParaRPr lang="en-US"/>
          </a:p>
        </p:txBody>
      </p:sp>
    </p:spTree>
    <p:extLst>
      <p:ext uri="{BB962C8B-B14F-4D97-AF65-F5344CB8AC3E}">
        <p14:creationId xmlns:p14="http://schemas.microsoft.com/office/powerpoint/2010/main" val="29805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8E5F94-FED9-4111-9E2B-F30B57E4655F}" type="slidenum">
              <a:rPr lang="en-US"/>
              <a:pPr>
                <a:defRPr/>
              </a:pPr>
              <a:t>‹#›</a:t>
            </a:fld>
            <a:endParaRPr lang="en-US"/>
          </a:p>
        </p:txBody>
      </p:sp>
    </p:spTree>
    <p:extLst>
      <p:ext uri="{BB962C8B-B14F-4D97-AF65-F5344CB8AC3E}">
        <p14:creationId xmlns:p14="http://schemas.microsoft.com/office/powerpoint/2010/main" val="382805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7813A7-0EEE-485D-B7A7-9B7C7D6450D8}" type="slidenum">
              <a:rPr lang="en-US"/>
              <a:pPr>
                <a:defRPr/>
              </a:pPr>
              <a:t>‹#›</a:t>
            </a:fld>
            <a:endParaRPr lang="en-US"/>
          </a:p>
        </p:txBody>
      </p:sp>
    </p:spTree>
    <p:extLst>
      <p:ext uri="{BB962C8B-B14F-4D97-AF65-F5344CB8AC3E}">
        <p14:creationId xmlns:p14="http://schemas.microsoft.com/office/powerpoint/2010/main" val="382980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42DE9C-2126-40B5-BD38-7F96A9AF63C3}" type="slidenum">
              <a:rPr lang="en-US"/>
              <a:pPr>
                <a:defRPr/>
              </a:pPr>
              <a:t>‹#›</a:t>
            </a:fld>
            <a:endParaRPr lang="en-US"/>
          </a:p>
        </p:txBody>
      </p:sp>
    </p:spTree>
    <p:extLst>
      <p:ext uri="{BB962C8B-B14F-4D97-AF65-F5344CB8AC3E}">
        <p14:creationId xmlns:p14="http://schemas.microsoft.com/office/powerpoint/2010/main" val="390246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036836-6B06-49AB-8D22-D7D44EBBFFED}" type="slidenum">
              <a:rPr lang="en-US"/>
              <a:pPr>
                <a:defRPr/>
              </a:pPr>
              <a:t>‹#›</a:t>
            </a:fld>
            <a:endParaRPr lang="en-US"/>
          </a:p>
        </p:txBody>
      </p:sp>
    </p:spTree>
    <p:extLst>
      <p:ext uri="{BB962C8B-B14F-4D97-AF65-F5344CB8AC3E}">
        <p14:creationId xmlns:p14="http://schemas.microsoft.com/office/powerpoint/2010/main" val="247158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83D88D-009F-4E56-AD83-F4C9847340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83D88D-009F-4E56-AD83-F4C984734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6356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pdlKVfk7_iQ&amp;feature=relat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hyperlink" Target="https://www.cia.gov/library/publications/the-world-factbook/rankorder/2091rank.html" TargetMode="External"/><Relationship Id="rId4" Type="http://schemas.openxmlformats.org/officeDocument/2006/relationships/hyperlink" Target="http://en.wikipedia.org/wiki/List_of_countries_by_life_expectancy"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geography.about.com/od/populationgeography/a/zero.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youtube.com/watch?v=YJ8wdHWv6k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www.prb.org/Educators/TeachersGuides/HumanPopulation/Change.aspx" TargetMode="External"/><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census.gov/population/international/data/idb/worldpoptotal.php" TargetMode="External"/><Relationship Id="rId3" Type="http://schemas.openxmlformats.org/officeDocument/2006/relationships/image" Target="../media/image5.png"/><Relationship Id="rId7" Type="http://schemas.openxmlformats.org/officeDocument/2006/relationships/hyperlink" Target="http://www.youtube.com/watch?v=oiIEz1D3It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youtube.com/watch?v=EIZWX_AypNg" TargetMode="External"/><Relationship Id="rId5" Type="http://schemas.openxmlformats.org/officeDocument/2006/relationships/hyperlink" Target="http://www.nationsonline.org/oneworld/world_population.ht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cia.gov/library/publications/the-world-factbook/rankorder/2127rank.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400" b="1" u="sng" smtClean="0"/>
              <a:t>Chapter 12 The Human Population:  Growth, Demography, and Carrying Capacity</a:t>
            </a:r>
          </a:p>
        </p:txBody>
      </p:sp>
      <p:pic>
        <p:nvPicPr>
          <p:cNvPr id="2052" name="Picture 5" descr="p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37467"/>
            <a:ext cx="7467600" cy="456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5049" y="5943600"/>
            <a:ext cx="1913350" cy="707886"/>
          </a:xfrm>
          <a:prstGeom prst="rect">
            <a:avLst/>
          </a:prstGeom>
        </p:spPr>
        <p:txBody>
          <a:bodyPr wrap="square">
            <a:spAutoFit/>
          </a:bodyPr>
          <a:lstStyle/>
          <a:p>
            <a:r>
              <a:rPr lang="en-US" sz="1000" dirty="0">
                <a:hlinkClick r:id="rId4"/>
              </a:rPr>
              <a:t>http://</a:t>
            </a:r>
            <a:r>
              <a:rPr lang="en-US" sz="1000" dirty="0" smtClean="0">
                <a:hlinkClick r:id="rId4"/>
              </a:rPr>
              <a:t>www.youtube.com/watch?v=pdlKVfk7_iQ&amp;feature=related</a:t>
            </a:r>
            <a:endParaRPr lang="en-US" sz="1000" dirty="0" smtClean="0"/>
          </a:p>
          <a:p>
            <a:r>
              <a:rPr lang="en-US" sz="1000" dirty="0" smtClean="0"/>
              <a:t> </a:t>
            </a:r>
            <a:r>
              <a:rPr lang="en-US" sz="1000" dirty="0"/>
              <a:t>“The More the Merrier</a:t>
            </a:r>
            <a:r>
              <a:rPr lang="en-US" sz="1000" dirty="0" smtClean="0"/>
              <a:t>”</a:t>
            </a:r>
          </a:p>
        </p:txBody>
      </p:sp>
      <p:sp>
        <p:nvSpPr>
          <p:cNvPr id="4" name="Content Placeholder 3"/>
          <p:cNvSpPr>
            <a:spLocks noGrp="1"/>
          </p:cNvSpPr>
          <p:nvPr>
            <p:ph idx="1"/>
          </p:nvPr>
        </p:nvSpPr>
        <p:spPr>
          <a:xfrm>
            <a:off x="457200" y="1600201"/>
            <a:ext cx="5562600" cy="38862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Fertility Rates</a:t>
            </a:r>
            <a:endParaRPr lang="en-US" dirty="0"/>
          </a:p>
        </p:txBody>
      </p:sp>
      <p:pic>
        <p:nvPicPr>
          <p:cNvPr id="1028" name="Picture 4" descr="http://upload.wikimedia.org/wikipedia/commons/7/78/Fertility_rate_world_map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488881"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65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458200" cy="838200"/>
          </a:xfrm>
          <a:solidFill>
            <a:schemeClr val="bg1">
              <a:lumMod val="95000"/>
            </a:schemeClr>
          </a:solidFill>
        </p:spPr>
        <p:txBody>
          <a:bodyPr/>
          <a:lstStyle/>
          <a:p>
            <a:pPr eaLnBrk="1" hangingPunct="1"/>
            <a:r>
              <a:rPr lang="en-US" sz="2400" b="1" u="sng" dirty="0" smtClean="0"/>
              <a:t>How have fertility rates changed in the United States?</a:t>
            </a:r>
            <a:r>
              <a:rPr lang="en-US" sz="2400" u="sng" dirty="0" smtClean="0"/>
              <a:t/>
            </a:r>
            <a:br>
              <a:rPr lang="en-US" sz="2400" u="sng" dirty="0" smtClean="0"/>
            </a:br>
            <a:endParaRPr lang="en-US" sz="2400" u="sng" dirty="0" smtClean="0"/>
          </a:p>
        </p:txBody>
      </p:sp>
      <p:sp>
        <p:nvSpPr>
          <p:cNvPr id="10243" name="Rectangle 3"/>
          <p:cNvSpPr>
            <a:spLocks noGrp="1" noChangeArrowheads="1"/>
          </p:cNvSpPr>
          <p:nvPr>
            <p:ph type="body" idx="1"/>
          </p:nvPr>
        </p:nvSpPr>
        <p:spPr>
          <a:xfrm>
            <a:off x="76200" y="888304"/>
            <a:ext cx="6172200" cy="5943600"/>
          </a:xfrm>
          <a:solidFill>
            <a:schemeClr val="accent1"/>
          </a:solidFill>
        </p:spPr>
        <p:txBody>
          <a:bodyPr/>
          <a:lstStyle/>
          <a:p>
            <a:pPr eaLnBrk="1" hangingPunct="1">
              <a:lnSpc>
                <a:spcPct val="80000"/>
              </a:lnSpc>
            </a:pPr>
            <a:r>
              <a:rPr lang="en-US" sz="2400" dirty="0" smtClean="0"/>
              <a:t>76 million people - 1900 </a:t>
            </a:r>
          </a:p>
          <a:p>
            <a:pPr eaLnBrk="1" hangingPunct="1">
              <a:lnSpc>
                <a:spcPct val="80000"/>
              </a:lnSpc>
            </a:pPr>
            <a:r>
              <a:rPr lang="en-US" sz="2400" dirty="0" smtClean="0"/>
              <a:t>Exponential growth [faster than any other developed country]</a:t>
            </a:r>
          </a:p>
          <a:p>
            <a:pPr eaLnBrk="1" hangingPunct="1">
              <a:lnSpc>
                <a:spcPct val="80000"/>
              </a:lnSpc>
            </a:pPr>
            <a:r>
              <a:rPr lang="en-US" sz="2400" dirty="0" smtClean="0"/>
              <a:t>US – 300 Million today</a:t>
            </a:r>
          </a:p>
          <a:p>
            <a:pPr eaLnBrk="1" hangingPunct="1">
              <a:lnSpc>
                <a:spcPct val="80000"/>
              </a:lnSpc>
            </a:pPr>
            <a:r>
              <a:rPr lang="en-US" sz="2400" u="sng" dirty="0" smtClean="0"/>
              <a:t>1946-1964 </a:t>
            </a:r>
          </a:p>
          <a:p>
            <a:pPr eaLnBrk="1" hangingPunct="1">
              <a:lnSpc>
                <a:spcPct val="80000"/>
              </a:lnSpc>
            </a:pPr>
            <a:r>
              <a:rPr lang="en-US" sz="2400" dirty="0" smtClean="0"/>
              <a:t>Baby boom period (79 million people added to US population) Generation x</a:t>
            </a:r>
          </a:p>
          <a:p>
            <a:pPr eaLnBrk="1" hangingPunct="1">
              <a:lnSpc>
                <a:spcPct val="80000"/>
              </a:lnSpc>
            </a:pPr>
            <a:r>
              <a:rPr lang="en-US" sz="2400" u="sng" dirty="0" smtClean="0"/>
              <a:t>1956-1976</a:t>
            </a:r>
          </a:p>
          <a:p>
            <a:pPr eaLnBrk="1" hangingPunct="1">
              <a:lnSpc>
                <a:spcPct val="80000"/>
              </a:lnSpc>
            </a:pPr>
            <a:r>
              <a:rPr lang="en-US" sz="2400" dirty="0" smtClean="0"/>
              <a:t>Baby bust</a:t>
            </a:r>
          </a:p>
          <a:p>
            <a:pPr eaLnBrk="1" hangingPunct="1">
              <a:lnSpc>
                <a:spcPct val="80000"/>
              </a:lnSpc>
            </a:pPr>
            <a:r>
              <a:rPr lang="en-US" sz="2400" dirty="0" smtClean="0"/>
              <a:t>decline </a:t>
            </a:r>
            <a:r>
              <a:rPr lang="en-US" sz="2400" dirty="0"/>
              <a:t>(</a:t>
            </a:r>
            <a:r>
              <a:rPr lang="en-US" sz="2400" dirty="0" smtClean="0"/>
              <a:t>women working) </a:t>
            </a:r>
          </a:p>
          <a:p>
            <a:pPr eaLnBrk="1" hangingPunct="1">
              <a:lnSpc>
                <a:spcPct val="80000"/>
              </a:lnSpc>
            </a:pPr>
            <a:r>
              <a:rPr lang="en-US" sz="2400" dirty="0" smtClean="0"/>
              <a:t>dropped from 4 to 2 (or zero!)</a:t>
            </a:r>
          </a:p>
          <a:p>
            <a:pPr eaLnBrk="1" hangingPunct="1">
              <a:lnSpc>
                <a:spcPct val="80000"/>
              </a:lnSpc>
            </a:pPr>
            <a:r>
              <a:rPr lang="en-US" sz="2400" u="sng" dirty="0" smtClean="0"/>
              <a:t>1977-2003</a:t>
            </a:r>
            <a:r>
              <a:rPr lang="en-US" sz="2400" dirty="0" smtClean="0"/>
              <a:t> </a:t>
            </a:r>
            <a:endParaRPr lang="en-US" sz="2400" dirty="0"/>
          </a:p>
          <a:p>
            <a:pPr eaLnBrk="1" hangingPunct="1">
              <a:lnSpc>
                <a:spcPct val="80000"/>
              </a:lnSpc>
            </a:pPr>
            <a:r>
              <a:rPr lang="en-US" sz="2400" dirty="0" smtClean="0"/>
              <a:t>started having children – Generation y or </a:t>
            </a:r>
            <a:r>
              <a:rPr lang="en-US" sz="2400" dirty="0" err="1"/>
              <a:t>M</a:t>
            </a:r>
            <a:r>
              <a:rPr lang="en-US" sz="2400" dirty="0" err="1" smtClean="0"/>
              <a:t>illenials</a:t>
            </a:r>
            <a:endParaRPr lang="en-US" sz="2400" b="1" u="sng" dirty="0" smtClean="0"/>
          </a:p>
          <a:p>
            <a:pPr eaLnBrk="1" hangingPunct="1">
              <a:lnSpc>
                <a:spcPct val="80000"/>
              </a:lnSpc>
            </a:pPr>
            <a:endParaRPr lang="en-US" sz="2400" dirty="0" smtClean="0"/>
          </a:p>
        </p:txBody>
      </p:sp>
      <p:pic>
        <p:nvPicPr>
          <p:cNvPr id="10244" name="Picture 5" descr="baby_bun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914400"/>
            <a:ext cx="1828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vibrantnation.com/wp-content/uploads/baby-bo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744" y="2667000"/>
            <a:ext cx="2852256"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71" y="990600"/>
            <a:ext cx="88701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3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Factors Affecting BR and TFR</a:t>
            </a:r>
          </a:p>
        </p:txBody>
      </p:sp>
      <p:sp>
        <p:nvSpPr>
          <p:cNvPr id="11267" name="Line 4"/>
          <p:cNvSpPr>
            <a:spLocks noChangeShapeType="1"/>
          </p:cNvSpPr>
          <p:nvPr/>
        </p:nvSpPr>
        <p:spPr bwMode="auto">
          <a:xfrm>
            <a:off x="7938"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971800"/>
            <a:ext cx="858361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p:cNvSpPr txBox="1">
            <a:spLocks noChangeArrowheads="1"/>
          </p:cNvSpPr>
          <p:nvPr/>
        </p:nvSpPr>
        <p:spPr bwMode="auto">
          <a:xfrm>
            <a:off x="187325" y="405288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32</a:t>
            </a:r>
          </a:p>
        </p:txBody>
      </p:sp>
      <p:sp>
        <p:nvSpPr>
          <p:cNvPr id="11270" name="Text Box 9"/>
          <p:cNvSpPr txBox="1">
            <a:spLocks noChangeArrowheads="1"/>
          </p:cNvSpPr>
          <p:nvPr/>
        </p:nvSpPr>
        <p:spPr bwMode="auto">
          <a:xfrm>
            <a:off x="187325" y="426878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30</a:t>
            </a:r>
          </a:p>
        </p:txBody>
      </p:sp>
      <p:sp>
        <p:nvSpPr>
          <p:cNvPr id="11271" name="Text Box 10"/>
          <p:cNvSpPr txBox="1">
            <a:spLocks noChangeArrowheads="1"/>
          </p:cNvSpPr>
          <p:nvPr/>
        </p:nvSpPr>
        <p:spPr bwMode="auto">
          <a:xfrm>
            <a:off x="187325" y="44862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28</a:t>
            </a:r>
          </a:p>
        </p:txBody>
      </p:sp>
      <p:sp>
        <p:nvSpPr>
          <p:cNvPr id="11272" name="Text Box 11"/>
          <p:cNvSpPr txBox="1">
            <a:spLocks noChangeArrowheads="1"/>
          </p:cNvSpPr>
          <p:nvPr/>
        </p:nvSpPr>
        <p:spPr bwMode="auto">
          <a:xfrm>
            <a:off x="187325" y="46942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26</a:t>
            </a:r>
          </a:p>
        </p:txBody>
      </p:sp>
      <p:sp>
        <p:nvSpPr>
          <p:cNvPr id="11273" name="Text Box 12"/>
          <p:cNvSpPr txBox="1">
            <a:spLocks noChangeArrowheads="1"/>
          </p:cNvSpPr>
          <p:nvPr/>
        </p:nvSpPr>
        <p:spPr bwMode="auto">
          <a:xfrm>
            <a:off x="187325" y="48847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24</a:t>
            </a:r>
          </a:p>
        </p:txBody>
      </p:sp>
      <p:sp>
        <p:nvSpPr>
          <p:cNvPr id="11274" name="Text Box 13"/>
          <p:cNvSpPr txBox="1">
            <a:spLocks noChangeArrowheads="1"/>
          </p:cNvSpPr>
          <p:nvPr/>
        </p:nvSpPr>
        <p:spPr bwMode="auto">
          <a:xfrm>
            <a:off x="187325" y="50847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22</a:t>
            </a:r>
          </a:p>
        </p:txBody>
      </p:sp>
      <p:sp>
        <p:nvSpPr>
          <p:cNvPr id="11275" name="Text Box 14"/>
          <p:cNvSpPr txBox="1">
            <a:spLocks noChangeArrowheads="1"/>
          </p:cNvSpPr>
          <p:nvPr/>
        </p:nvSpPr>
        <p:spPr bwMode="auto">
          <a:xfrm>
            <a:off x="187325" y="529272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20</a:t>
            </a:r>
          </a:p>
        </p:txBody>
      </p:sp>
      <p:sp>
        <p:nvSpPr>
          <p:cNvPr id="11276" name="Text Box 15"/>
          <p:cNvSpPr txBox="1">
            <a:spLocks noChangeArrowheads="1"/>
          </p:cNvSpPr>
          <p:nvPr/>
        </p:nvSpPr>
        <p:spPr bwMode="auto">
          <a:xfrm>
            <a:off x="187325" y="54991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18</a:t>
            </a:r>
          </a:p>
        </p:txBody>
      </p:sp>
      <p:sp>
        <p:nvSpPr>
          <p:cNvPr id="11277" name="Text Box 16"/>
          <p:cNvSpPr txBox="1">
            <a:spLocks noChangeArrowheads="1"/>
          </p:cNvSpPr>
          <p:nvPr/>
        </p:nvSpPr>
        <p:spPr bwMode="auto">
          <a:xfrm>
            <a:off x="187325" y="56959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16</a:t>
            </a:r>
          </a:p>
        </p:txBody>
      </p:sp>
      <p:sp>
        <p:nvSpPr>
          <p:cNvPr id="11278" name="Text Box 17"/>
          <p:cNvSpPr txBox="1">
            <a:spLocks noChangeArrowheads="1"/>
          </p:cNvSpPr>
          <p:nvPr/>
        </p:nvSpPr>
        <p:spPr bwMode="auto">
          <a:xfrm>
            <a:off x="187325" y="59039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14</a:t>
            </a:r>
          </a:p>
        </p:txBody>
      </p:sp>
      <p:sp>
        <p:nvSpPr>
          <p:cNvPr id="11279" name="Text Box 18"/>
          <p:cNvSpPr txBox="1">
            <a:spLocks noChangeArrowheads="1"/>
          </p:cNvSpPr>
          <p:nvPr/>
        </p:nvSpPr>
        <p:spPr bwMode="auto">
          <a:xfrm>
            <a:off x="271463" y="6084888"/>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200" b="1">
                <a:solidFill>
                  <a:schemeClr val="bg1"/>
                </a:solidFill>
              </a:rPr>
              <a:t>0</a:t>
            </a:r>
          </a:p>
        </p:txBody>
      </p:sp>
      <p:sp>
        <p:nvSpPr>
          <p:cNvPr id="11280" name="Text Box 19"/>
          <p:cNvSpPr txBox="1">
            <a:spLocks noChangeArrowheads="1"/>
          </p:cNvSpPr>
          <p:nvPr/>
        </p:nvSpPr>
        <p:spPr bwMode="auto">
          <a:xfrm rot="-5400000">
            <a:off x="-1090612" y="4941888"/>
            <a:ext cx="2459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Births per thousand population</a:t>
            </a:r>
          </a:p>
        </p:txBody>
      </p:sp>
      <p:sp>
        <p:nvSpPr>
          <p:cNvPr id="11281" name="Text Box 20"/>
          <p:cNvSpPr txBox="1">
            <a:spLocks noChangeArrowheads="1"/>
          </p:cNvSpPr>
          <p:nvPr/>
        </p:nvSpPr>
        <p:spPr bwMode="auto">
          <a:xfrm>
            <a:off x="228600"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1910</a:t>
            </a:r>
          </a:p>
        </p:txBody>
      </p:sp>
      <p:sp>
        <p:nvSpPr>
          <p:cNvPr id="11282" name="Text Box 21"/>
          <p:cNvSpPr txBox="1">
            <a:spLocks noChangeArrowheads="1"/>
          </p:cNvSpPr>
          <p:nvPr/>
        </p:nvSpPr>
        <p:spPr bwMode="auto">
          <a:xfrm>
            <a:off x="1084263"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1920</a:t>
            </a:r>
          </a:p>
        </p:txBody>
      </p:sp>
      <p:sp>
        <p:nvSpPr>
          <p:cNvPr id="11283" name="Text Box 22"/>
          <p:cNvSpPr txBox="1">
            <a:spLocks noChangeArrowheads="1"/>
          </p:cNvSpPr>
          <p:nvPr/>
        </p:nvSpPr>
        <p:spPr bwMode="auto">
          <a:xfrm>
            <a:off x="1938338"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1930</a:t>
            </a:r>
          </a:p>
        </p:txBody>
      </p:sp>
      <p:sp>
        <p:nvSpPr>
          <p:cNvPr id="11284" name="Text Box 23"/>
          <p:cNvSpPr txBox="1">
            <a:spLocks noChangeArrowheads="1"/>
          </p:cNvSpPr>
          <p:nvPr/>
        </p:nvSpPr>
        <p:spPr bwMode="auto">
          <a:xfrm>
            <a:off x="2786063"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1940</a:t>
            </a:r>
          </a:p>
        </p:txBody>
      </p:sp>
      <p:sp>
        <p:nvSpPr>
          <p:cNvPr id="11285" name="Text Box 24"/>
          <p:cNvSpPr txBox="1">
            <a:spLocks noChangeArrowheads="1"/>
          </p:cNvSpPr>
          <p:nvPr/>
        </p:nvSpPr>
        <p:spPr bwMode="auto">
          <a:xfrm>
            <a:off x="3632200"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1950</a:t>
            </a:r>
          </a:p>
        </p:txBody>
      </p:sp>
      <p:sp>
        <p:nvSpPr>
          <p:cNvPr id="11286" name="Text Box 25"/>
          <p:cNvSpPr txBox="1">
            <a:spLocks noChangeArrowheads="1"/>
          </p:cNvSpPr>
          <p:nvPr/>
        </p:nvSpPr>
        <p:spPr bwMode="auto">
          <a:xfrm>
            <a:off x="4462463"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1960</a:t>
            </a:r>
          </a:p>
        </p:txBody>
      </p:sp>
      <p:sp>
        <p:nvSpPr>
          <p:cNvPr id="11287" name="Text Box 26"/>
          <p:cNvSpPr txBox="1">
            <a:spLocks noChangeArrowheads="1"/>
          </p:cNvSpPr>
          <p:nvPr/>
        </p:nvSpPr>
        <p:spPr bwMode="auto">
          <a:xfrm>
            <a:off x="5300663"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1970</a:t>
            </a:r>
          </a:p>
        </p:txBody>
      </p:sp>
      <p:sp>
        <p:nvSpPr>
          <p:cNvPr id="11288" name="Text Box 27"/>
          <p:cNvSpPr txBox="1">
            <a:spLocks noChangeArrowheads="1"/>
          </p:cNvSpPr>
          <p:nvPr/>
        </p:nvSpPr>
        <p:spPr bwMode="auto">
          <a:xfrm>
            <a:off x="6146800"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1980</a:t>
            </a:r>
          </a:p>
        </p:txBody>
      </p:sp>
      <p:sp>
        <p:nvSpPr>
          <p:cNvPr id="11289" name="Text Box 28"/>
          <p:cNvSpPr txBox="1">
            <a:spLocks noChangeArrowheads="1"/>
          </p:cNvSpPr>
          <p:nvPr/>
        </p:nvSpPr>
        <p:spPr bwMode="auto">
          <a:xfrm>
            <a:off x="6992938"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1990</a:t>
            </a:r>
          </a:p>
        </p:txBody>
      </p:sp>
      <p:sp>
        <p:nvSpPr>
          <p:cNvPr id="11290" name="Text Box 29"/>
          <p:cNvSpPr txBox="1">
            <a:spLocks noChangeArrowheads="1"/>
          </p:cNvSpPr>
          <p:nvPr/>
        </p:nvSpPr>
        <p:spPr bwMode="auto">
          <a:xfrm>
            <a:off x="7831138"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2000</a:t>
            </a:r>
          </a:p>
        </p:txBody>
      </p:sp>
      <p:sp>
        <p:nvSpPr>
          <p:cNvPr id="11291" name="Text Box 30"/>
          <p:cNvSpPr txBox="1">
            <a:spLocks noChangeArrowheads="1"/>
          </p:cNvSpPr>
          <p:nvPr/>
        </p:nvSpPr>
        <p:spPr bwMode="auto">
          <a:xfrm>
            <a:off x="8678863" y="62531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2010</a:t>
            </a:r>
          </a:p>
        </p:txBody>
      </p:sp>
      <p:sp>
        <p:nvSpPr>
          <p:cNvPr id="11292" name="Text Box 31"/>
          <p:cNvSpPr txBox="1">
            <a:spLocks noChangeArrowheads="1"/>
          </p:cNvSpPr>
          <p:nvPr/>
        </p:nvSpPr>
        <p:spPr bwMode="auto">
          <a:xfrm>
            <a:off x="4468813" y="6583363"/>
            <a:ext cx="512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Year</a:t>
            </a:r>
          </a:p>
        </p:txBody>
      </p:sp>
      <p:sp>
        <p:nvSpPr>
          <p:cNvPr id="11293" name="Text Box 32"/>
          <p:cNvSpPr txBox="1">
            <a:spLocks noChangeArrowheads="1"/>
          </p:cNvSpPr>
          <p:nvPr/>
        </p:nvSpPr>
        <p:spPr bwMode="auto">
          <a:xfrm>
            <a:off x="760413" y="5783263"/>
            <a:ext cx="1157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solidFill>
                  <a:schemeClr val="bg1"/>
                </a:solidFill>
              </a:rPr>
              <a:t>Demographic</a:t>
            </a:r>
          </a:p>
          <a:p>
            <a:pPr algn="ctr"/>
            <a:r>
              <a:rPr lang="en-US" altLang="en-US" sz="1200" b="1">
                <a:solidFill>
                  <a:schemeClr val="bg1"/>
                </a:solidFill>
              </a:rPr>
              <a:t>transition</a:t>
            </a:r>
          </a:p>
        </p:txBody>
      </p:sp>
      <p:sp>
        <p:nvSpPr>
          <p:cNvPr id="11294" name="Text Box 33"/>
          <p:cNvSpPr txBox="1">
            <a:spLocks noChangeArrowheads="1"/>
          </p:cNvSpPr>
          <p:nvPr/>
        </p:nvSpPr>
        <p:spPr bwMode="auto">
          <a:xfrm>
            <a:off x="2119313" y="5872163"/>
            <a:ext cx="1012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Depression</a:t>
            </a:r>
          </a:p>
        </p:txBody>
      </p:sp>
      <p:sp>
        <p:nvSpPr>
          <p:cNvPr id="11295" name="Text Box 34"/>
          <p:cNvSpPr txBox="1">
            <a:spLocks noChangeArrowheads="1"/>
          </p:cNvSpPr>
          <p:nvPr/>
        </p:nvSpPr>
        <p:spPr bwMode="auto">
          <a:xfrm>
            <a:off x="2673350" y="5600700"/>
            <a:ext cx="1595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End of World War II</a:t>
            </a:r>
          </a:p>
        </p:txBody>
      </p:sp>
      <p:sp>
        <p:nvSpPr>
          <p:cNvPr id="11296" name="Text Box 35"/>
          <p:cNvSpPr txBox="1">
            <a:spLocks noChangeArrowheads="1"/>
          </p:cNvSpPr>
          <p:nvPr/>
        </p:nvSpPr>
        <p:spPr bwMode="auto">
          <a:xfrm>
            <a:off x="3705225" y="5872163"/>
            <a:ext cx="1014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Baby boom</a:t>
            </a:r>
          </a:p>
        </p:txBody>
      </p:sp>
      <p:sp>
        <p:nvSpPr>
          <p:cNvPr id="11297" name="Text Box 36"/>
          <p:cNvSpPr txBox="1">
            <a:spLocks noChangeArrowheads="1"/>
          </p:cNvSpPr>
          <p:nvPr/>
        </p:nvSpPr>
        <p:spPr bwMode="auto">
          <a:xfrm>
            <a:off x="5097463" y="58721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Baby bust</a:t>
            </a:r>
          </a:p>
        </p:txBody>
      </p:sp>
      <p:sp>
        <p:nvSpPr>
          <p:cNvPr id="11298" name="Text Box 37"/>
          <p:cNvSpPr txBox="1">
            <a:spLocks noChangeArrowheads="1"/>
          </p:cNvSpPr>
          <p:nvPr/>
        </p:nvSpPr>
        <p:spPr bwMode="auto">
          <a:xfrm>
            <a:off x="6391275" y="5872163"/>
            <a:ext cx="1414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b="1"/>
              <a:t>Echo baby boom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787400"/>
            <a:ext cx="780573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74688" y="12128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4.0</a:t>
            </a:r>
          </a:p>
        </p:txBody>
      </p:sp>
      <p:sp>
        <p:nvSpPr>
          <p:cNvPr id="13316" name="Text Box 4"/>
          <p:cNvSpPr txBox="1">
            <a:spLocks noChangeArrowheads="1"/>
          </p:cNvSpPr>
          <p:nvPr/>
        </p:nvSpPr>
        <p:spPr bwMode="auto">
          <a:xfrm>
            <a:off x="674688" y="16700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3.5</a:t>
            </a:r>
          </a:p>
        </p:txBody>
      </p:sp>
      <p:sp>
        <p:nvSpPr>
          <p:cNvPr id="13317" name="Text Box 5"/>
          <p:cNvSpPr txBox="1">
            <a:spLocks noChangeArrowheads="1"/>
          </p:cNvSpPr>
          <p:nvPr/>
        </p:nvSpPr>
        <p:spPr bwMode="auto">
          <a:xfrm>
            <a:off x="674688" y="21653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3.0</a:t>
            </a:r>
          </a:p>
        </p:txBody>
      </p:sp>
      <p:sp>
        <p:nvSpPr>
          <p:cNvPr id="13318" name="Text Box 6"/>
          <p:cNvSpPr txBox="1">
            <a:spLocks noChangeArrowheads="1"/>
          </p:cNvSpPr>
          <p:nvPr/>
        </p:nvSpPr>
        <p:spPr bwMode="auto">
          <a:xfrm>
            <a:off x="674688" y="26574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2.5</a:t>
            </a:r>
          </a:p>
        </p:txBody>
      </p:sp>
      <p:sp>
        <p:nvSpPr>
          <p:cNvPr id="13319" name="Text Box 7"/>
          <p:cNvSpPr txBox="1">
            <a:spLocks noChangeArrowheads="1"/>
          </p:cNvSpPr>
          <p:nvPr/>
        </p:nvSpPr>
        <p:spPr bwMode="auto">
          <a:xfrm>
            <a:off x="674688" y="31400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a:t>
            </a:r>
          </a:p>
        </p:txBody>
      </p:sp>
      <p:sp>
        <p:nvSpPr>
          <p:cNvPr id="13320" name="Text Box 8"/>
          <p:cNvSpPr txBox="1">
            <a:spLocks noChangeArrowheads="1"/>
          </p:cNvSpPr>
          <p:nvPr/>
        </p:nvSpPr>
        <p:spPr bwMode="auto">
          <a:xfrm>
            <a:off x="674688" y="28892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2.1</a:t>
            </a:r>
          </a:p>
        </p:txBody>
      </p:sp>
      <p:sp>
        <p:nvSpPr>
          <p:cNvPr id="13321" name="Line 9"/>
          <p:cNvSpPr>
            <a:spLocks noChangeShapeType="1"/>
          </p:cNvSpPr>
          <p:nvPr/>
        </p:nvSpPr>
        <p:spPr bwMode="auto">
          <a:xfrm flipH="1" flipV="1">
            <a:off x="1046163" y="3095625"/>
            <a:ext cx="114300" cy="1270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22" name="Text Box 10"/>
          <p:cNvSpPr txBox="1">
            <a:spLocks noChangeArrowheads="1"/>
          </p:cNvSpPr>
          <p:nvPr/>
        </p:nvSpPr>
        <p:spPr bwMode="auto">
          <a:xfrm>
            <a:off x="674688" y="36353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1.5</a:t>
            </a:r>
          </a:p>
        </p:txBody>
      </p:sp>
      <p:sp>
        <p:nvSpPr>
          <p:cNvPr id="13323" name="Text Box 11"/>
          <p:cNvSpPr txBox="1">
            <a:spLocks noChangeArrowheads="1"/>
          </p:cNvSpPr>
          <p:nvPr/>
        </p:nvSpPr>
        <p:spPr bwMode="auto">
          <a:xfrm>
            <a:off x="674688" y="41179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a:t>
            </a:r>
          </a:p>
        </p:txBody>
      </p:sp>
      <p:sp>
        <p:nvSpPr>
          <p:cNvPr id="13324" name="Text Box 12"/>
          <p:cNvSpPr txBox="1">
            <a:spLocks noChangeArrowheads="1"/>
          </p:cNvSpPr>
          <p:nvPr/>
        </p:nvSpPr>
        <p:spPr bwMode="auto">
          <a:xfrm>
            <a:off x="674688" y="461327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0.5</a:t>
            </a:r>
          </a:p>
        </p:txBody>
      </p:sp>
      <p:sp>
        <p:nvSpPr>
          <p:cNvPr id="13325" name="Text Box 13"/>
          <p:cNvSpPr txBox="1">
            <a:spLocks noChangeArrowheads="1"/>
          </p:cNvSpPr>
          <p:nvPr/>
        </p:nvSpPr>
        <p:spPr bwMode="auto">
          <a:xfrm>
            <a:off x="844550" y="50831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a:t>
            </a:r>
          </a:p>
        </p:txBody>
      </p:sp>
      <p:sp>
        <p:nvSpPr>
          <p:cNvPr id="13326" name="Text Box 14"/>
          <p:cNvSpPr txBox="1">
            <a:spLocks noChangeArrowheads="1"/>
          </p:cNvSpPr>
          <p:nvPr/>
        </p:nvSpPr>
        <p:spPr bwMode="auto">
          <a:xfrm>
            <a:off x="842963"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1920</a:t>
            </a:r>
          </a:p>
        </p:txBody>
      </p:sp>
      <p:sp>
        <p:nvSpPr>
          <p:cNvPr id="13327" name="Text Box 15"/>
          <p:cNvSpPr txBox="1">
            <a:spLocks noChangeArrowheads="1"/>
          </p:cNvSpPr>
          <p:nvPr/>
        </p:nvSpPr>
        <p:spPr bwMode="auto">
          <a:xfrm>
            <a:off x="1635125"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1930</a:t>
            </a:r>
          </a:p>
        </p:txBody>
      </p:sp>
      <p:sp>
        <p:nvSpPr>
          <p:cNvPr id="13328" name="Text Box 16"/>
          <p:cNvSpPr txBox="1">
            <a:spLocks noChangeArrowheads="1"/>
          </p:cNvSpPr>
          <p:nvPr/>
        </p:nvSpPr>
        <p:spPr bwMode="auto">
          <a:xfrm>
            <a:off x="2428875"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1940</a:t>
            </a:r>
          </a:p>
        </p:txBody>
      </p:sp>
      <p:sp>
        <p:nvSpPr>
          <p:cNvPr id="13329" name="Text Box 17"/>
          <p:cNvSpPr txBox="1">
            <a:spLocks noChangeArrowheads="1"/>
          </p:cNvSpPr>
          <p:nvPr/>
        </p:nvSpPr>
        <p:spPr bwMode="auto">
          <a:xfrm>
            <a:off x="3222625"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1950</a:t>
            </a:r>
          </a:p>
        </p:txBody>
      </p:sp>
      <p:sp>
        <p:nvSpPr>
          <p:cNvPr id="13330" name="Text Box 18"/>
          <p:cNvSpPr txBox="1">
            <a:spLocks noChangeArrowheads="1"/>
          </p:cNvSpPr>
          <p:nvPr/>
        </p:nvSpPr>
        <p:spPr bwMode="auto">
          <a:xfrm>
            <a:off x="4014788"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1960</a:t>
            </a:r>
          </a:p>
        </p:txBody>
      </p:sp>
      <p:sp>
        <p:nvSpPr>
          <p:cNvPr id="13331" name="Text Box 19"/>
          <p:cNvSpPr txBox="1">
            <a:spLocks noChangeArrowheads="1"/>
          </p:cNvSpPr>
          <p:nvPr/>
        </p:nvSpPr>
        <p:spPr bwMode="auto">
          <a:xfrm>
            <a:off x="4808538"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1970</a:t>
            </a:r>
          </a:p>
        </p:txBody>
      </p:sp>
      <p:sp>
        <p:nvSpPr>
          <p:cNvPr id="13332" name="Text Box 20"/>
          <p:cNvSpPr txBox="1">
            <a:spLocks noChangeArrowheads="1"/>
          </p:cNvSpPr>
          <p:nvPr/>
        </p:nvSpPr>
        <p:spPr bwMode="auto">
          <a:xfrm>
            <a:off x="5602288"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1980</a:t>
            </a:r>
          </a:p>
        </p:txBody>
      </p:sp>
      <p:sp>
        <p:nvSpPr>
          <p:cNvPr id="13333" name="Text Box 21"/>
          <p:cNvSpPr txBox="1">
            <a:spLocks noChangeArrowheads="1"/>
          </p:cNvSpPr>
          <p:nvPr/>
        </p:nvSpPr>
        <p:spPr bwMode="auto">
          <a:xfrm>
            <a:off x="6394450"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1990</a:t>
            </a:r>
          </a:p>
        </p:txBody>
      </p:sp>
      <p:sp>
        <p:nvSpPr>
          <p:cNvPr id="13334" name="Text Box 22"/>
          <p:cNvSpPr txBox="1">
            <a:spLocks noChangeArrowheads="1"/>
          </p:cNvSpPr>
          <p:nvPr/>
        </p:nvSpPr>
        <p:spPr bwMode="auto">
          <a:xfrm>
            <a:off x="7188200"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2000</a:t>
            </a:r>
          </a:p>
        </p:txBody>
      </p:sp>
      <p:sp>
        <p:nvSpPr>
          <p:cNvPr id="13335" name="Text Box 23"/>
          <p:cNvSpPr txBox="1">
            <a:spLocks noChangeArrowheads="1"/>
          </p:cNvSpPr>
          <p:nvPr/>
        </p:nvSpPr>
        <p:spPr bwMode="auto">
          <a:xfrm>
            <a:off x="7981950" y="52641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2010</a:t>
            </a:r>
          </a:p>
        </p:txBody>
      </p:sp>
      <p:sp>
        <p:nvSpPr>
          <p:cNvPr id="13336" name="Text Box 24"/>
          <p:cNvSpPr txBox="1">
            <a:spLocks noChangeArrowheads="1"/>
          </p:cNvSpPr>
          <p:nvPr/>
        </p:nvSpPr>
        <p:spPr bwMode="auto">
          <a:xfrm>
            <a:off x="4721225" y="5734050"/>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Year</a:t>
            </a:r>
          </a:p>
        </p:txBody>
      </p:sp>
      <p:sp>
        <p:nvSpPr>
          <p:cNvPr id="13337" name="Text Box 25"/>
          <p:cNvSpPr txBox="1">
            <a:spLocks noChangeArrowheads="1"/>
          </p:cNvSpPr>
          <p:nvPr/>
        </p:nvSpPr>
        <p:spPr bwMode="auto">
          <a:xfrm rot="-5400000">
            <a:off x="-576263" y="2838451"/>
            <a:ext cx="1901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Births per woman</a:t>
            </a:r>
          </a:p>
        </p:txBody>
      </p:sp>
      <p:sp>
        <p:nvSpPr>
          <p:cNvPr id="13338" name="Text Box 26"/>
          <p:cNvSpPr txBox="1">
            <a:spLocks noChangeArrowheads="1"/>
          </p:cNvSpPr>
          <p:nvPr/>
        </p:nvSpPr>
        <p:spPr bwMode="auto">
          <a:xfrm>
            <a:off x="3627438" y="3917950"/>
            <a:ext cx="1289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Baby boom</a:t>
            </a:r>
          </a:p>
          <a:p>
            <a:pPr algn="ctr"/>
            <a:r>
              <a:rPr lang="en-US" altLang="en-US" sz="1600" b="1"/>
              <a:t>(1946-64)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
            <a:ext cx="3602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698500"/>
            <a:ext cx="650875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327025" y="139700"/>
            <a:ext cx="1316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United States</a:t>
            </a:r>
          </a:p>
        </p:txBody>
      </p:sp>
      <p:sp>
        <p:nvSpPr>
          <p:cNvPr id="12293" name="Text Box 6"/>
          <p:cNvSpPr txBox="1">
            <a:spLocks noChangeArrowheads="1"/>
          </p:cNvSpPr>
          <p:nvPr/>
        </p:nvSpPr>
        <p:spPr bwMode="auto">
          <a:xfrm>
            <a:off x="2308225" y="139700"/>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Mexico</a:t>
            </a:r>
          </a:p>
        </p:txBody>
      </p:sp>
      <p:sp>
        <p:nvSpPr>
          <p:cNvPr id="12294" name="Text Box 7"/>
          <p:cNvSpPr txBox="1">
            <a:spLocks noChangeArrowheads="1"/>
          </p:cNvSpPr>
          <p:nvPr/>
        </p:nvSpPr>
        <p:spPr bwMode="auto">
          <a:xfrm>
            <a:off x="3667125" y="139700"/>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Canada</a:t>
            </a:r>
          </a:p>
        </p:txBody>
      </p:sp>
      <p:sp>
        <p:nvSpPr>
          <p:cNvPr id="12295" name="Text Box 8"/>
          <p:cNvSpPr txBox="1">
            <a:spLocks noChangeArrowheads="1"/>
          </p:cNvSpPr>
          <p:nvPr/>
        </p:nvSpPr>
        <p:spPr bwMode="auto">
          <a:xfrm>
            <a:off x="47625" y="739775"/>
            <a:ext cx="10985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Population</a:t>
            </a:r>
          </a:p>
          <a:p>
            <a:pPr>
              <a:lnSpc>
                <a:spcPts val="1500"/>
              </a:lnSpc>
            </a:pPr>
            <a:r>
              <a:rPr lang="en-US" altLang="en-US" sz="1400" b="1"/>
              <a:t>(2002)</a:t>
            </a:r>
          </a:p>
        </p:txBody>
      </p:sp>
      <p:sp>
        <p:nvSpPr>
          <p:cNvPr id="12296" name="Text Box 9"/>
          <p:cNvSpPr txBox="1">
            <a:spLocks noChangeArrowheads="1"/>
          </p:cNvSpPr>
          <p:nvPr/>
        </p:nvSpPr>
        <p:spPr bwMode="auto">
          <a:xfrm>
            <a:off x="47625" y="1400175"/>
            <a:ext cx="10874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Projected </a:t>
            </a:r>
          </a:p>
          <a:p>
            <a:pPr>
              <a:lnSpc>
                <a:spcPts val="1500"/>
              </a:lnSpc>
            </a:pPr>
            <a:r>
              <a:rPr lang="en-US" altLang="en-US" sz="1400" b="1"/>
              <a:t>population</a:t>
            </a:r>
          </a:p>
          <a:p>
            <a:pPr>
              <a:lnSpc>
                <a:spcPts val="1500"/>
              </a:lnSpc>
            </a:pPr>
            <a:r>
              <a:rPr lang="en-US" altLang="en-US" sz="1400" b="1"/>
              <a:t>(2025)</a:t>
            </a:r>
          </a:p>
        </p:txBody>
      </p:sp>
      <p:sp>
        <p:nvSpPr>
          <p:cNvPr id="12297" name="Text Box 10"/>
          <p:cNvSpPr txBox="1">
            <a:spLocks noChangeArrowheads="1"/>
          </p:cNvSpPr>
          <p:nvPr/>
        </p:nvSpPr>
        <p:spPr bwMode="auto">
          <a:xfrm>
            <a:off x="7921625" y="1420813"/>
            <a:ext cx="110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346 million</a:t>
            </a:r>
          </a:p>
        </p:txBody>
      </p:sp>
      <p:sp>
        <p:nvSpPr>
          <p:cNvPr id="12298" name="Text Box 11"/>
          <p:cNvSpPr txBox="1">
            <a:spLocks noChangeArrowheads="1"/>
          </p:cNvSpPr>
          <p:nvPr/>
        </p:nvSpPr>
        <p:spPr bwMode="auto">
          <a:xfrm>
            <a:off x="47625" y="2200275"/>
            <a:ext cx="9826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Infant </a:t>
            </a:r>
          </a:p>
          <a:p>
            <a:pPr>
              <a:lnSpc>
                <a:spcPts val="1500"/>
              </a:lnSpc>
            </a:pPr>
            <a:r>
              <a:rPr lang="en-US" altLang="en-US" sz="1400" b="1"/>
              <a:t>mortality </a:t>
            </a:r>
          </a:p>
          <a:p>
            <a:pPr>
              <a:lnSpc>
                <a:spcPts val="1500"/>
              </a:lnSpc>
            </a:pPr>
            <a:r>
              <a:rPr lang="en-US" altLang="en-US" sz="1400" b="1"/>
              <a:t>rate</a:t>
            </a:r>
          </a:p>
        </p:txBody>
      </p:sp>
      <p:sp>
        <p:nvSpPr>
          <p:cNvPr id="12299" name="Text Box 12"/>
          <p:cNvSpPr txBox="1">
            <a:spLocks noChangeArrowheads="1"/>
          </p:cNvSpPr>
          <p:nvPr/>
        </p:nvSpPr>
        <p:spPr bwMode="auto">
          <a:xfrm>
            <a:off x="47625" y="3038475"/>
            <a:ext cx="11477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Life</a:t>
            </a:r>
          </a:p>
          <a:p>
            <a:pPr>
              <a:lnSpc>
                <a:spcPts val="1500"/>
              </a:lnSpc>
            </a:pPr>
            <a:r>
              <a:rPr lang="en-US" altLang="en-US" sz="1400" b="1"/>
              <a:t>expectancy</a:t>
            </a:r>
          </a:p>
        </p:txBody>
      </p:sp>
      <p:sp>
        <p:nvSpPr>
          <p:cNvPr id="12300" name="Text Box 13"/>
          <p:cNvSpPr txBox="1">
            <a:spLocks noChangeArrowheads="1"/>
          </p:cNvSpPr>
          <p:nvPr/>
        </p:nvSpPr>
        <p:spPr bwMode="auto">
          <a:xfrm>
            <a:off x="47625" y="3825875"/>
            <a:ext cx="1246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Total fertility</a:t>
            </a:r>
          </a:p>
          <a:p>
            <a:pPr>
              <a:lnSpc>
                <a:spcPts val="1500"/>
              </a:lnSpc>
            </a:pPr>
            <a:r>
              <a:rPr lang="en-US" altLang="en-US" sz="1400" b="1"/>
              <a:t>rate (TFR)</a:t>
            </a:r>
          </a:p>
        </p:txBody>
      </p:sp>
      <p:sp>
        <p:nvSpPr>
          <p:cNvPr id="12301" name="Text Box 14"/>
          <p:cNvSpPr txBox="1">
            <a:spLocks noChangeArrowheads="1"/>
          </p:cNvSpPr>
          <p:nvPr/>
        </p:nvSpPr>
        <p:spPr bwMode="auto">
          <a:xfrm>
            <a:off x="47625" y="4562475"/>
            <a:ext cx="1295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 population</a:t>
            </a:r>
          </a:p>
          <a:p>
            <a:pPr>
              <a:lnSpc>
                <a:spcPts val="1500"/>
              </a:lnSpc>
            </a:pPr>
            <a:r>
              <a:rPr lang="en-US" altLang="en-US" sz="1400" b="1"/>
              <a:t>under age 15</a:t>
            </a:r>
          </a:p>
        </p:txBody>
      </p:sp>
      <p:sp>
        <p:nvSpPr>
          <p:cNvPr id="12302" name="Text Box 15"/>
          <p:cNvSpPr txBox="1">
            <a:spLocks noChangeArrowheads="1"/>
          </p:cNvSpPr>
          <p:nvPr/>
        </p:nvSpPr>
        <p:spPr bwMode="auto">
          <a:xfrm>
            <a:off x="47625" y="5337175"/>
            <a:ext cx="1295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 population</a:t>
            </a:r>
          </a:p>
          <a:p>
            <a:pPr>
              <a:lnSpc>
                <a:spcPts val="1500"/>
              </a:lnSpc>
            </a:pPr>
            <a:r>
              <a:rPr lang="en-US" altLang="en-US" sz="1400" b="1"/>
              <a:t>over age 65</a:t>
            </a:r>
          </a:p>
        </p:txBody>
      </p:sp>
      <p:sp>
        <p:nvSpPr>
          <p:cNvPr id="12303" name="Text Box 16"/>
          <p:cNvSpPr txBox="1">
            <a:spLocks noChangeArrowheads="1"/>
          </p:cNvSpPr>
          <p:nvPr/>
        </p:nvSpPr>
        <p:spPr bwMode="auto">
          <a:xfrm>
            <a:off x="47625" y="6099175"/>
            <a:ext cx="103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pPr>
            <a:r>
              <a:rPr lang="en-US" altLang="en-US" sz="1400" b="1"/>
              <a:t>Per capita</a:t>
            </a:r>
          </a:p>
          <a:p>
            <a:pPr>
              <a:lnSpc>
                <a:spcPts val="1500"/>
              </a:lnSpc>
            </a:pPr>
            <a:r>
              <a:rPr lang="en-US" altLang="en-US" sz="1400" b="1"/>
              <a:t>GNI PPP</a:t>
            </a:r>
          </a:p>
        </p:txBody>
      </p:sp>
      <p:sp>
        <p:nvSpPr>
          <p:cNvPr id="12304" name="Text Box 17"/>
          <p:cNvSpPr txBox="1">
            <a:spLocks noChangeArrowheads="1"/>
          </p:cNvSpPr>
          <p:nvPr/>
        </p:nvSpPr>
        <p:spPr bwMode="auto">
          <a:xfrm>
            <a:off x="6778625" y="671513"/>
            <a:ext cx="110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288 million</a:t>
            </a:r>
          </a:p>
        </p:txBody>
      </p:sp>
      <p:sp>
        <p:nvSpPr>
          <p:cNvPr id="12305" name="Text Box 18"/>
          <p:cNvSpPr txBox="1">
            <a:spLocks noChangeArrowheads="1"/>
          </p:cNvSpPr>
          <p:nvPr/>
        </p:nvSpPr>
        <p:spPr bwMode="auto">
          <a:xfrm>
            <a:off x="3324225" y="887413"/>
            <a:ext cx="110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102 million</a:t>
            </a:r>
          </a:p>
        </p:txBody>
      </p:sp>
      <p:sp>
        <p:nvSpPr>
          <p:cNvPr id="12306" name="Text Box 19"/>
          <p:cNvSpPr txBox="1">
            <a:spLocks noChangeArrowheads="1"/>
          </p:cNvSpPr>
          <p:nvPr/>
        </p:nvSpPr>
        <p:spPr bwMode="auto">
          <a:xfrm>
            <a:off x="2003425" y="1103313"/>
            <a:ext cx="1001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31 million</a:t>
            </a:r>
          </a:p>
        </p:txBody>
      </p:sp>
      <p:sp>
        <p:nvSpPr>
          <p:cNvPr id="12307" name="Text Box 20"/>
          <p:cNvSpPr txBox="1">
            <a:spLocks noChangeArrowheads="1"/>
          </p:cNvSpPr>
          <p:nvPr/>
        </p:nvSpPr>
        <p:spPr bwMode="auto">
          <a:xfrm>
            <a:off x="3908425" y="1649413"/>
            <a:ext cx="110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132 million</a:t>
            </a:r>
          </a:p>
        </p:txBody>
      </p:sp>
      <p:sp>
        <p:nvSpPr>
          <p:cNvPr id="12308" name="Text Box 21"/>
          <p:cNvSpPr txBox="1">
            <a:spLocks noChangeArrowheads="1"/>
          </p:cNvSpPr>
          <p:nvPr/>
        </p:nvSpPr>
        <p:spPr bwMode="auto">
          <a:xfrm>
            <a:off x="2117725" y="1878013"/>
            <a:ext cx="1001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36 million</a:t>
            </a:r>
          </a:p>
        </p:txBody>
      </p:sp>
      <p:sp>
        <p:nvSpPr>
          <p:cNvPr id="12309" name="Text Box 22"/>
          <p:cNvSpPr txBox="1">
            <a:spLocks noChangeArrowheads="1"/>
          </p:cNvSpPr>
          <p:nvPr/>
        </p:nvSpPr>
        <p:spPr bwMode="auto">
          <a:xfrm>
            <a:off x="1901825" y="2195513"/>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6.6</a:t>
            </a:r>
          </a:p>
        </p:txBody>
      </p:sp>
      <p:sp>
        <p:nvSpPr>
          <p:cNvPr id="12310" name="Text Box 23"/>
          <p:cNvSpPr txBox="1">
            <a:spLocks noChangeArrowheads="1"/>
          </p:cNvSpPr>
          <p:nvPr/>
        </p:nvSpPr>
        <p:spPr bwMode="auto">
          <a:xfrm>
            <a:off x="3133725" y="24114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25</a:t>
            </a:r>
          </a:p>
        </p:txBody>
      </p:sp>
      <p:sp>
        <p:nvSpPr>
          <p:cNvPr id="12311" name="Text Box 24"/>
          <p:cNvSpPr txBox="1">
            <a:spLocks noChangeArrowheads="1"/>
          </p:cNvSpPr>
          <p:nvPr/>
        </p:nvSpPr>
        <p:spPr bwMode="auto">
          <a:xfrm>
            <a:off x="1749425" y="2627313"/>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5.3</a:t>
            </a:r>
          </a:p>
        </p:txBody>
      </p:sp>
      <p:sp>
        <p:nvSpPr>
          <p:cNvPr id="12312" name="Text Box 25"/>
          <p:cNvSpPr txBox="1">
            <a:spLocks noChangeArrowheads="1"/>
          </p:cNvSpPr>
          <p:nvPr/>
        </p:nvSpPr>
        <p:spPr bwMode="auto">
          <a:xfrm>
            <a:off x="2867025" y="3719513"/>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2.1</a:t>
            </a:r>
          </a:p>
        </p:txBody>
      </p:sp>
      <p:sp>
        <p:nvSpPr>
          <p:cNvPr id="12313" name="Text Box 26"/>
          <p:cNvSpPr txBox="1">
            <a:spLocks noChangeArrowheads="1"/>
          </p:cNvSpPr>
          <p:nvPr/>
        </p:nvSpPr>
        <p:spPr bwMode="auto">
          <a:xfrm>
            <a:off x="3400425" y="3935413"/>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2.9</a:t>
            </a:r>
          </a:p>
        </p:txBody>
      </p:sp>
      <p:sp>
        <p:nvSpPr>
          <p:cNvPr id="12314" name="Text Box 27"/>
          <p:cNvSpPr txBox="1">
            <a:spLocks noChangeArrowheads="1"/>
          </p:cNvSpPr>
          <p:nvPr/>
        </p:nvSpPr>
        <p:spPr bwMode="auto">
          <a:xfrm>
            <a:off x="2460625" y="4164013"/>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1.5</a:t>
            </a:r>
          </a:p>
        </p:txBody>
      </p:sp>
      <p:sp>
        <p:nvSpPr>
          <p:cNvPr id="12315" name="Text Box 28"/>
          <p:cNvSpPr txBox="1">
            <a:spLocks noChangeArrowheads="1"/>
          </p:cNvSpPr>
          <p:nvPr/>
        </p:nvSpPr>
        <p:spPr bwMode="auto">
          <a:xfrm>
            <a:off x="2854325" y="44688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21%</a:t>
            </a:r>
          </a:p>
        </p:txBody>
      </p:sp>
      <p:sp>
        <p:nvSpPr>
          <p:cNvPr id="12316" name="Text Box 29"/>
          <p:cNvSpPr txBox="1">
            <a:spLocks noChangeArrowheads="1"/>
          </p:cNvSpPr>
          <p:nvPr/>
        </p:nvSpPr>
        <p:spPr bwMode="auto">
          <a:xfrm>
            <a:off x="3654425" y="46974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33%</a:t>
            </a:r>
          </a:p>
        </p:txBody>
      </p:sp>
      <p:sp>
        <p:nvSpPr>
          <p:cNvPr id="12317" name="Text Box 30"/>
          <p:cNvSpPr txBox="1">
            <a:spLocks noChangeArrowheads="1"/>
          </p:cNvSpPr>
          <p:nvPr/>
        </p:nvSpPr>
        <p:spPr bwMode="auto">
          <a:xfrm>
            <a:off x="2714625" y="49260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19%</a:t>
            </a:r>
          </a:p>
        </p:txBody>
      </p:sp>
      <p:sp>
        <p:nvSpPr>
          <p:cNvPr id="12318" name="Text Box 31"/>
          <p:cNvSpPr txBox="1">
            <a:spLocks noChangeArrowheads="1"/>
          </p:cNvSpPr>
          <p:nvPr/>
        </p:nvSpPr>
        <p:spPr bwMode="auto">
          <a:xfrm>
            <a:off x="2320925" y="5243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13%</a:t>
            </a:r>
          </a:p>
        </p:txBody>
      </p:sp>
      <p:sp>
        <p:nvSpPr>
          <p:cNvPr id="12319" name="Text Box 32"/>
          <p:cNvSpPr txBox="1">
            <a:spLocks noChangeArrowheads="1"/>
          </p:cNvSpPr>
          <p:nvPr/>
        </p:nvSpPr>
        <p:spPr bwMode="auto">
          <a:xfrm>
            <a:off x="2333625" y="56880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13%</a:t>
            </a:r>
          </a:p>
        </p:txBody>
      </p:sp>
      <p:sp>
        <p:nvSpPr>
          <p:cNvPr id="12320" name="Text Box 33"/>
          <p:cNvSpPr txBox="1">
            <a:spLocks noChangeArrowheads="1"/>
          </p:cNvSpPr>
          <p:nvPr/>
        </p:nvSpPr>
        <p:spPr bwMode="auto">
          <a:xfrm>
            <a:off x="1787525" y="545941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5%</a:t>
            </a:r>
          </a:p>
        </p:txBody>
      </p:sp>
      <p:sp>
        <p:nvSpPr>
          <p:cNvPr id="12321" name="Text Box 34"/>
          <p:cNvSpPr txBox="1">
            <a:spLocks noChangeArrowheads="1"/>
          </p:cNvSpPr>
          <p:nvPr/>
        </p:nvSpPr>
        <p:spPr bwMode="auto">
          <a:xfrm>
            <a:off x="2435225" y="6221413"/>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$8,790</a:t>
            </a:r>
          </a:p>
        </p:txBody>
      </p:sp>
      <p:sp>
        <p:nvSpPr>
          <p:cNvPr id="12322" name="Text Box 35"/>
          <p:cNvSpPr txBox="1">
            <a:spLocks noChangeArrowheads="1"/>
          </p:cNvSpPr>
          <p:nvPr/>
        </p:nvSpPr>
        <p:spPr bwMode="auto">
          <a:xfrm>
            <a:off x="6613525" y="2957513"/>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77 years</a:t>
            </a:r>
          </a:p>
        </p:txBody>
      </p:sp>
      <p:sp>
        <p:nvSpPr>
          <p:cNvPr id="12323" name="Text Box 36"/>
          <p:cNvSpPr txBox="1">
            <a:spLocks noChangeArrowheads="1"/>
          </p:cNvSpPr>
          <p:nvPr/>
        </p:nvSpPr>
        <p:spPr bwMode="auto">
          <a:xfrm>
            <a:off x="6461125" y="3173413"/>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75 years</a:t>
            </a:r>
          </a:p>
        </p:txBody>
      </p:sp>
      <p:sp>
        <p:nvSpPr>
          <p:cNvPr id="12324" name="Text Box 37"/>
          <p:cNvSpPr txBox="1">
            <a:spLocks noChangeArrowheads="1"/>
          </p:cNvSpPr>
          <p:nvPr/>
        </p:nvSpPr>
        <p:spPr bwMode="auto">
          <a:xfrm>
            <a:off x="6765925" y="3402013"/>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79 years</a:t>
            </a:r>
          </a:p>
        </p:txBody>
      </p:sp>
      <p:sp>
        <p:nvSpPr>
          <p:cNvPr id="12325" name="Text Box 38"/>
          <p:cNvSpPr txBox="1">
            <a:spLocks noChangeArrowheads="1"/>
          </p:cNvSpPr>
          <p:nvPr/>
        </p:nvSpPr>
        <p:spPr bwMode="auto">
          <a:xfrm>
            <a:off x="5280025" y="5992813"/>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$34,110</a:t>
            </a:r>
          </a:p>
        </p:txBody>
      </p:sp>
      <p:sp>
        <p:nvSpPr>
          <p:cNvPr id="12326" name="Text Box 39"/>
          <p:cNvSpPr txBox="1">
            <a:spLocks noChangeArrowheads="1"/>
          </p:cNvSpPr>
          <p:nvPr/>
        </p:nvSpPr>
        <p:spPr bwMode="auto">
          <a:xfrm>
            <a:off x="4492625" y="6411913"/>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t>$27,170</a:t>
            </a:r>
          </a:p>
        </p:txBody>
      </p:sp>
      <p:sp>
        <p:nvSpPr>
          <p:cNvPr id="12327" name="Text Box 40"/>
          <p:cNvSpPr txBox="1">
            <a:spLocks noChangeArrowheads="1"/>
          </p:cNvSpPr>
          <p:nvPr/>
        </p:nvSpPr>
        <p:spPr bwMode="auto">
          <a:xfrm>
            <a:off x="6156325" y="101600"/>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400" b="1" u="sng" smtClean="0"/>
              <a:t>Should the US Encourage or Discourage Immigration?</a:t>
            </a:r>
            <a:r>
              <a:rPr lang="en-US" sz="2400" u="sng" smtClean="0"/>
              <a:t/>
            </a:r>
            <a:br>
              <a:rPr lang="en-US" sz="2400" u="sng" smtClean="0"/>
            </a:br>
            <a:endParaRPr lang="en-US" sz="2400" u="sng" smtClean="0"/>
          </a:p>
        </p:txBody>
      </p:sp>
      <p:sp>
        <p:nvSpPr>
          <p:cNvPr id="20483" name="Rectangle 3"/>
          <p:cNvSpPr>
            <a:spLocks noGrp="1" noChangeArrowheads="1"/>
          </p:cNvSpPr>
          <p:nvPr>
            <p:ph type="body" sz="half" idx="1"/>
          </p:nvPr>
        </p:nvSpPr>
        <p:spPr>
          <a:xfrm>
            <a:off x="457200" y="914400"/>
            <a:ext cx="4114800" cy="5638800"/>
          </a:xfrm>
          <a:solidFill>
            <a:schemeClr val="bg1"/>
          </a:solidFill>
        </p:spPr>
        <p:txBody>
          <a:bodyPr/>
          <a:lstStyle/>
          <a:p>
            <a:pPr marL="0" indent="0" eaLnBrk="1" hangingPunct="1">
              <a:lnSpc>
                <a:spcPct val="80000"/>
              </a:lnSpc>
              <a:buNone/>
            </a:pPr>
            <a:endParaRPr lang="en-US" sz="2000" dirty="0" smtClean="0"/>
          </a:p>
          <a:p>
            <a:pPr eaLnBrk="1" hangingPunct="1">
              <a:lnSpc>
                <a:spcPct val="80000"/>
              </a:lnSpc>
            </a:pPr>
            <a:r>
              <a:rPr lang="en-US" sz="2000" dirty="0" smtClean="0"/>
              <a:t>US admits twice as many immigrants than all other countries combined</a:t>
            </a:r>
          </a:p>
          <a:p>
            <a:pPr eaLnBrk="1" hangingPunct="1">
              <a:lnSpc>
                <a:spcPct val="80000"/>
              </a:lnSpc>
            </a:pPr>
            <a:r>
              <a:rPr lang="en-US" sz="2000" dirty="0" smtClean="0"/>
              <a:t>US Commission on Immigration Reform recommends having immigration reduced.  Most public surveys agree with them.</a:t>
            </a:r>
          </a:p>
          <a:p>
            <a:pPr eaLnBrk="1" hangingPunct="1">
              <a:lnSpc>
                <a:spcPct val="80000"/>
              </a:lnSpc>
            </a:pPr>
            <a:r>
              <a:rPr lang="en-US" sz="2000" dirty="0" smtClean="0"/>
              <a:t>accounts for 45% of the country’s annual population growth</a:t>
            </a:r>
          </a:p>
          <a:p>
            <a:pPr eaLnBrk="1" hangingPunct="1">
              <a:lnSpc>
                <a:spcPct val="80000"/>
              </a:lnSpc>
            </a:pPr>
            <a:r>
              <a:rPr lang="en-US" sz="2000" dirty="0" smtClean="0"/>
              <a:t>proponents say that this would allow the US to stabilize population</a:t>
            </a:r>
          </a:p>
          <a:p>
            <a:pPr eaLnBrk="1" hangingPunct="1">
              <a:lnSpc>
                <a:spcPct val="80000"/>
              </a:lnSpc>
            </a:pPr>
            <a:r>
              <a:rPr lang="en-US" sz="2000" dirty="0" smtClean="0"/>
              <a:t>help reduce environmental impact</a:t>
            </a:r>
          </a:p>
          <a:p>
            <a:pPr eaLnBrk="1" hangingPunct="1">
              <a:lnSpc>
                <a:spcPct val="80000"/>
              </a:lnSpc>
            </a:pPr>
            <a:r>
              <a:rPr lang="en-US" sz="2000" dirty="0" smtClean="0"/>
              <a:t>others state that historically, US is supposed to be a place of opportunity for the poor and oppressed</a:t>
            </a:r>
            <a:endParaRPr lang="en-US" sz="2000" b="1" dirty="0" smtClean="0"/>
          </a:p>
        </p:txBody>
      </p:sp>
      <p:pic>
        <p:nvPicPr>
          <p:cNvPr id="20484" name="Picture 5" descr="iStock_000000683663Sma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447800"/>
            <a:ext cx="3816350" cy="2457450"/>
          </a:xfrm>
          <a:noFill/>
        </p:spPr>
      </p:pic>
      <p:sp>
        <p:nvSpPr>
          <p:cNvPr id="2" name="TextBox 1"/>
          <p:cNvSpPr txBox="1"/>
          <p:nvPr/>
        </p:nvSpPr>
        <p:spPr>
          <a:xfrm>
            <a:off x="5638800" y="4419600"/>
            <a:ext cx="2514600" cy="1754326"/>
          </a:xfrm>
          <a:prstGeom prst="rect">
            <a:avLst/>
          </a:prstGeom>
          <a:noFill/>
        </p:spPr>
        <p:txBody>
          <a:bodyPr wrap="square" rtlCol="0">
            <a:spAutoFit/>
          </a:bodyPr>
          <a:lstStyle/>
          <a:p>
            <a:r>
              <a:rPr lang="en-US" sz="3600" dirty="0" smtClean="0">
                <a:solidFill>
                  <a:srgbClr val="000000"/>
                </a:solidFill>
                <a:latin typeface="Aharoni" pitchFamily="2" charset="-79"/>
                <a:cs typeface="Aharoni" pitchFamily="2" charset="-79"/>
              </a:rPr>
              <a:t>What’s Your Opinion?</a:t>
            </a:r>
            <a:endParaRPr lang="en-US" sz="3600" dirty="0">
              <a:solidFill>
                <a:srgbClr val="000000"/>
              </a:solidFill>
              <a:latin typeface="Aharoni" pitchFamily="2" charset="-79"/>
              <a:cs typeface="Aharoni" pitchFamily="2" charset="-79"/>
            </a:endParaRPr>
          </a:p>
        </p:txBody>
      </p:sp>
    </p:spTree>
    <p:extLst>
      <p:ext uri="{BB962C8B-B14F-4D97-AF65-F5344CB8AC3E}">
        <p14:creationId xmlns:p14="http://schemas.microsoft.com/office/powerpoint/2010/main" val="3949318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06p127_f0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17475"/>
            <a:ext cx="7681912"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hidden="1"/>
          <p:cNvSpPr>
            <a:spLocks noGrp="1" noChangeArrowheads="1"/>
          </p:cNvSpPr>
          <p:nvPr>
            <p:ph type="title"/>
          </p:nvPr>
        </p:nvSpPr>
        <p:spPr/>
        <p:txBody>
          <a:bodyPr/>
          <a:lstStyle/>
          <a:p>
            <a:pPr eaLnBrk="1" hangingPunct="1">
              <a:defRPr/>
            </a:pPr>
            <a:endParaRPr lang="en-US" sz="3600" smtClean="0"/>
          </a:p>
        </p:txBody>
      </p:sp>
      <p:sp>
        <p:nvSpPr>
          <p:cNvPr id="51"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6-6, p. 127</a:t>
            </a:r>
          </a:p>
        </p:txBody>
      </p:sp>
      <p:sp>
        <p:nvSpPr>
          <p:cNvPr id="38916" name="TextBox 3"/>
          <p:cNvSpPr txBox="1">
            <a:spLocks noChangeArrowheads="1"/>
          </p:cNvSpPr>
          <p:nvPr/>
        </p:nvSpPr>
        <p:spPr bwMode="auto">
          <a:xfrm rot="-5400000">
            <a:off x="-1668462" y="2792413"/>
            <a:ext cx="467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Number of legal immigrants (thousands) </a:t>
            </a:r>
          </a:p>
        </p:txBody>
      </p:sp>
      <p:sp>
        <p:nvSpPr>
          <p:cNvPr id="38917" name="TextBox 4"/>
          <p:cNvSpPr txBox="1">
            <a:spLocks noChangeArrowheads="1"/>
          </p:cNvSpPr>
          <p:nvPr/>
        </p:nvSpPr>
        <p:spPr bwMode="auto">
          <a:xfrm>
            <a:off x="4800600" y="1423988"/>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1907 </a:t>
            </a:r>
          </a:p>
        </p:txBody>
      </p:sp>
      <p:sp>
        <p:nvSpPr>
          <p:cNvPr id="38918" name="TextBox 5"/>
          <p:cNvSpPr txBox="1">
            <a:spLocks noChangeArrowheads="1"/>
          </p:cNvSpPr>
          <p:nvPr/>
        </p:nvSpPr>
        <p:spPr bwMode="auto">
          <a:xfrm>
            <a:off x="5272088" y="1838325"/>
            <a:ext cx="1627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1914</a:t>
            </a:r>
            <a:br>
              <a:rPr lang="en-US" sz="1800" b="1"/>
            </a:br>
            <a:r>
              <a:rPr lang="en-US" sz="1800" b="1"/>
              <a:t>New laws restrict immigration </a:t>
            </a:r>
          </a:p>
        </p:txBody>
      </p:sp>
      <p:sp>
        <p:nvSpPr>
          <p:cNvPr id="38919" name="TextBox 6"/>
          <p:cNvSpPr txBox="1">
            <a:spLocks noChangeArrowheads="1"/>
          </p:cNvSpPr>
          <p:nvPr/>
        </p:nvSpPr>
        <p:spPr bwMode="auto">
          <a:xfrm>
            <a:off x="5294313" y="3544888"/>
            <a:ext cx="1863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Great Depression </a:t>
            </a:r>
          </a:p>
        </p:txBody>
      </p:sp>
      <p:cxnSp>
        <p:nvCxnSpPr>
          <p:cNvPr id="9" name="Straight Connector 8"/>
          <p:cNvCxnSpPr/>
          <p:nvPr/>
        </p:nvCxnSpPr>
        <p:spPr bwMode="auto">
          <a:xfrm flipV="1">
            <a:off x="4611688" y="1757363"/>
            <a:ext cx="365125" cy="45243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4854575" y="2052638"/>
            <a:ext cx="461963" cy="38576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V="1">
            <a:off x="5445125" y="4164013"/>
            <a:ext cx="454025" cy="12731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923" name="TextBox 1"/>
          <p:cNvSpPr txBox="1">
            <a:spLocks noChangeArrowheads="1"/>
          </p:cNvSpPr>
          <p:nvPr/>
        </p:nvSpPr>
        <p:spPr bwMode="auto">
          <a:xfrm>
            <a:off x="4813300" y="632460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Year</a:t>
            </a:r>
          </a:p>
        </p:txBody>
      </p:sp>
      <p:sp>
        <p:nvSpPr>
          <p:cNvPr id="13" name="Title 1"/>
          <p:cNvSpPr txBox="1">
            <a:spLocks/>
          </p:cNvSpPr>
          <p:nvPr/>
        </p:nvSpPr>
        <p:spPr bwMode="auto">
          <a:xfrm>
            <a:off x="6172199" y="0"/>
            <a:ext cx="2970451" cy="609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Legal Immigration to the United States</a:t>
            </a:r>
            <a:endParaRPr lang="en-US"/>
          </a:p>
        </p:txBody>
      </p:sp>
    </p:spTree>
    <p:extLst>
      <p:ext uri="{BB962C8B-B14F-4D97-AF65-F5344CB8AC3E}">
        <p14:creationId xmlns:p14="http://schemas.microsoft.com/office/powerpoint/2010/main" val="2372049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4572000" cy="990600"/>
          </a:xfrm>
          <a:solidFill>
            <a:srgbClr val="FF3399"/>
          </a:solidFill>
        </p:spPr>
        <p:txBody>
          <a:bodyPr/>
          <a:lstStyle/>
          <a:p>
            <a:pPr eaLnBrk="1" hangingPunct="1"/>
            <a:r>
              <a:rPr lang="en-US" sz="2400" b="1" u="sng" dirty="0" smtClean="0"/>
              <a:t>Factors that Affect Birth </a:t>
            </a:r>
            <a:br>
              <a:rPr lang="en-US" sz="2400" b="1" u="sng" dirty="0" smtClean="0"/>
            </a:br>
            <a:r>
              <a:rPr lang="en-US" sz="2400" b="1" u="sng" dirty="0" smtClean="0"/>
              <a:t>Rates </a:t>
            </a:r>
            <a:r>
              <a:rPr lang="en-US" sz="2400" dirty="0" smtClean="0"/>
              <a:t/>
            </a:r>
            <a:br>
              <a:rPr lang="en-US" sz="2400" dirty="0" smtClean="0"/>
            </a:br>
            <a:endParaRPr lang="en-US" sz="2400" dirty="0" smtClean="0"/>
          </a:p>
        </p:txBody>
      </p:sp>
      <p:sp>
        <p:nvSpPr>
          <p:cNvPr id="8195" name="Rectangle 3"/>
          <p:cNvSpPr>
            <a:spLocks noGrp="1" noChangeArrowheads="1"/>
          </p:cNvSpPr>
          <p:nvPr>
            <p:ph type="body" sz="half" idx="1"/>
          </p:nvPr>
        </p:nvSpPr>
        <p:spPr>
          <a:xfrm>
            <a:off x="158663" y="1066800"/>
            <a:ext cx="4565737" cy="3816350"/>
          </a:xfrm>
          <a:solidFill>
            <a:srgbClr val="FFC000"/>
          </a:solidFill>
        </p:spPr>
        <p:txBody>
          <a:bodyPr/>
          <a:lstStyle/>
          <a:p>
            <a:pPr eaLnBrk="1" hangingPunct="1">
              <a:lnSpc>
                <a:spcPct val="80000"/>
              </a:lnSpc>
            </a:pPr>
            <a:r>
              <a:rPr lang="en-US" sz="2400" dirty="0" smtClean="0"/>
              <a:t>1) children in the work force</a:t>
            </a:r>
          </a:p>
          <a:p>
            <a:pPr eaLnBrk="1" hangingPunct="1">
              <a:lnSpc>
                <a:spcPct val="80000"/>
              </a:lnSpc>
            </a:pPr>
            <a:r>
              <a:rPr lang="en-US" sz="2400" dirty="0" smtClean="0"/>
              <a:t>2) cost of raising/educating children </a:t>
            </a:r>
          </a:p>
          <a:p>
            <a:pPr eaLnBrk="1" hangingPunct="1">
              <a:lnSpc>
                <a:spcPct val="80000"/>
              </a:lnSpc>
            </a:pPr>
            <a:r>
              <a:rPr lang="en-US" sz="2400" dirty="0" smtClean="0"/>
              <a:t>3) pensions</a:t>
            </a:r>
          </a:p>
          <a:p>
            <a:pPr eaLnBrk="1" hangingPunct="1">
              <a:lnSpc>
                <a:spcPct val="80000"/>
              </a:lnSpc>
            </a:pPr>
            <a:r>
              <a:rPr lang="en-US" sz="2400" dirty="0" smtClean="0"/>
              <a:t>4)Urbanization</a:t>
            </a:r>
          </a:p>
          <a:p>
            <a:pPr eaLnBrk="1" hangingPunct="1">
              <a:lnSpc>
                <a:spcPct val="80000"/>
              </a:lnSpc>
            </a:pPr>
            <a:r>
              <a:rPr lang="en-US" sz="2400" dirty="0" smtClean="0"/>
              <a:t>better access to family planning, birth control   </a:t>
            </a:r>
          </a:p>
          <a:p>
            <a:pPr eaLnBrk="1" hangingPunct="1">
              <a:lnSpc>
                <a:spcPct val="80000"/>
              </a:lnSpc>
            </a:pPr>
            <a:r>
              <a:rPr lang="en-US" sz="2400" dirty="0" smtClean="0"/>
              <a:t>5) Opportunities for women </a:t>
            </a:r>
          </a:p>
          <a:p>
            <a:pPr eaLnBrk="1" hangingPunct="1">
              <a:lnSpc>
                <a:spcPct val="80000"/>
              </a:lnSpc>
            </a:pPr>
            <a:r>
              <a:rPr lang="en-US" sz="2400" dirty="0" smtClean="0"/>
              <a:t>6) Infant Mortality Rate </a:t>
            </a:r>
          </a:p>
          <a:p>
            <a:pPr eaLnBrk="1" hangingPunct="1">
              <a:lnSpc>
                <a:spcPct val="80000"/>
              </a:lnSpc>
            </a:pPr>
            <a:r>
              <a:rPr lang="en-US" sz="2400" dirty="0" smtClean="0"/>
              <a:t>7) Average Age of marriage </a:t>
            </a:r>
          </a:p>
          <a:p>
            <a:pPr eaLnBrk="1" hangingPunct="1">
              <a:lnSpc>
                <a:spcPct val="80000"/>
              </a:lnSpc>
            </a:pPr>
            <a:r>
              <a:rPr lang="en-US" sz="2400" dirty="0" smtClean="0"/>
              <a:t>8) Abortions</a:t>
            </a:r>
          </a:p>
          <a:p>
            <a:pPr eaLnBrk="1" hangingPunct="1">
              <a:lnSpc>
                <a:spcPct val="80000"/>
              </a:lnSpc>
            </a:pPr>
            <a:endParaRPr lang="en-US" sz="2000" dirty="0" smtClean="0"/>
          </a:p>
        </p:txBody>
      </p:sp>
      <p:pic>
        <p:nvPicPr>
          <p:cNvPr id="14340" name="Picture 5" descr="1168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75" y="5178425"/>
            <a:ext cx="2667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i-has-a-marri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895601" y="5022958"/>
            <a:ext cx="1981200" cy="1865313"/>
          </a:xfrm>
          <a:noFill/>
        </p:spPr>
      </p:pic>
      <p:sp>
        <p:nvSpPr>
          <p:cNvPr id="7" name="Rectangle 2"/>
          <p:cNvSpPr txBox="1">
            <a:spLocks noChangeArrowheads="1"/>
          </p:cNvSpPr>
          <p:nvPr/>
        </p:nvSpPr>
        <p:spPr bwMode="auto">
          <a:xfrm>
            <a:off x="5105400" y="76200"/>
            <a:ext cx="3810000" cy="1143000"/>
          </a:xfrm>
          <a:prstGeom prst="rect">
            <a:avLst/>
          </a:prstGeom>
          <a:solidFill>
            <a:schemeClr val="tx1">
              <a:lumMod val="50000"/>
              <a:lumOff val="5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u="sng" kern="0" dirty="0" smtClean="0"/>
              <a:t>Factors that Affect Death Rates</a:t>
            </a:r>
            <a:r>
              <a:rPr lang="en-US" sz="2400" kern="0" dirty="0" smtClean="0"/>
              <a:t/>
            </a:r>
            <a:br>
              <a:rPr lang="en-US" sz="2400" kern="0" dirty="0" smtClean="0"/>
            </a:br>
            <a:endParaRPr lang="en-US" sz="2400" kern="0" dirty="0" smtClean="0"/>
          </a:p>
        </p:txBody>
      </p:sp>
      <p:sp>
        <p:nvSpPr>
          <p:cNvPr id="8" name="Rectangle 3"/>
          <p:cNvSpPr txBox="1">
            <a:spLocks noChangeArrowheads="1"/>
          </p:cNvSpPr>
          <p:nvPr/>
        </p:nvSpPr>
        <p:spPr bwMode="auto">
          <a:xfrm>
            <a:off x="4876801" y="1226507"/>
            <a:ext cx="3733800" cy="36566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400" kern="0" dirty="0" smtClean="0"/>
              <a:t>rapid growth of the population not due to birth rate </a:t>
            </a:r>
            <a:r>
              <a:rPr lang="en-US" sz="2400" kern="0" dirty="0" smtClean="0">
                <a:cs typeface="Arial" charset="0"/>
              </a:rPr>
              <a:t>→</a:t>
            </a:r>
            <a:r>
              <a:rPr lang="en-US" sz="2400" kern="0" dirty="0" smtClean="0"/>
              <a:t>due to decline in death rate</a:t>
            </a:r>
          </a:p>
          <a:p>
            <a:pPr eaLnBrk="1" hangingPunct="1">
              <a:lnSpc>
                <a:spcPct val="90000"/>
              </a:lnSpc>
            </a:pPr>
            <a:r>
              <a:rPr lang="en-US" sz="2400" kern="0" dirty="0" smtClean="0"/>
              <a:t>better medicine/health care/vaccines/nutrition</a:t>
            </a:r>
          </a:p>
          <a:p>
            <a:pPr eaLnBrk="1" hangingPunct="1">
              <a:lnSpc>
                <a:spcPct val="90000"/>
              </a:lnSpc>
            </a:pPr>
            <a:r>
              <a:rPr lang="en-US" sz="2400" kern="0" dirty="0" smtClean="0"/>
              <a:t>more food supplies</a:t>
            </a:r>
          </a:p>
          <a:p>
            <a:pPr eaLnBrk="1" hangingPunct="1">
              <a:lnSpc>
                <a:spcPct val="90000"/>
              </a:lnSpc>
            </a:pPr>
            <a:r>
              <a:rPr lang="en-US" sz="2400" kern="0" dirty="0" smtClean="0"/>
              <a:t>better sanitation and hygiene, safer water</a:t>
            </a:r>
            <a:endParaRPr lang="en-US" sz="2400" u="sng" kern="0" dirty="0" smtClean="0"/>
          </a:p>
          <a:p>
            <a:pPr eaLnBrk="1" hangingPunct="1">
              <a:lnSpc>
                <a:spcPct val="90000"/>
              </a:lnSpc>
            </a:pPr>
            <a:endParaRPr lang="en-US" sz="2000" kern="0" dirty="0" smtClean="0"/>
          </a:p>
        </p:txBody>
      </p:sp>
      <p:pic>
        <p:nvPicPr>
          <p:cNvPr id="9" name="Picture 11" descr="j01175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265" y="4907159"/>
            <a:ext cx="155837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vacc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010400" y="4887326"/>
            <a:ext cx="1354138" cy="17493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blinds(horizontal)">
                                      <p:cBhvr>
                                        <p:cTn id="7" dur="500"/>
                                        <p:tgtEl>
                                          <p:spTgt spid="81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22" dur="5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32" dur="500"/>
                                        <p:tgtEl>
                                          <p:spTgt spid="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7" dur="500"/>
                                        <p:tgtEl>
                                          <p:spTgt spid="819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blinds(horizontal)">
                                      <p:cBhvr>
                                        <p:cTn id="42" dur="500"/>
                                        <p:tgtEl>
                                          <p:spTgt spid="819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195">
                                            <p:txEl>
                                              <p:pRg st="7" end="7"/>
                                            </p:txEl>
                                          </p:spTgt>
                                        </p:tgtEl>
                                        <p:attrNameLst>
                                          <p:attrName>style.visibility</p:attrName>
                                        </p:attrNameLst>
                                      </p:cBhvr>
                                      <p:to>
                                        <p:strVal val="visible"/>
                                      </p:to>
                                    </p:set>
                                    <p:animEffect transition="in" filter="blinds(horizontal)">
                                      <p:cBhvr>
                                        <p:cTn id="47" dur="500"/>
                                        <p:tgtEl>
                                          <p:spTgt spid="819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95">
                                            <p:txEl>
                                              <p:pRg st="8" end="8"/>
                                            </p:txEl>
                                          </p:spTgt>
                                        </p:tgtEl>
                                        <p:attrNameLst>
                                          <p:attrName>style.visibility</p:attrName>
                                        </p:attrNameLst>
                                      </p:cBhvr>
                                      <p:to>
                                        <p:strVal val="visible"/>
                                      </p:to>
                                    </p:set>
                                    <p:animEffect transition="in" filter="blinds(horizontal)">
                                      <p:cBhvr>
                                        <p:cTn id="52" dur="500"/>
                                        <p:tgtEl>
                                          <p:spTgt spid="819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 to="" calcmode="lin" valueType="num">
                                      <p:cBhvr>
                                        <p:cTn id="57" dur="1" fill="hold"/>
                                        <p:tgtEl>
                                          <p:spTgt spid="8">
                                            <p:bg/>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 to="" calcmode="lin" valueType="num">
                                      <p:cBhvr>
                                        <p:cTn id="62" dur="1" fill="hold"/>
                                        <p:tgtEl>
                                          <p:spTgt spid="8">
                                            <p:txEl>
                                              <p:pRg st="0" end="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to="" calcmode="lin" valueType="num">
                                      <p:cBhvr>
                                        <p:cTn id="67" dur="1" fill="hold"/>
                                        <p:tgtEl>
                                          <p:spTgt spid="8">
                                            <p:txEl>
                                              <p:pRg st="1" end="1"/>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 to="" calcmode="lin" valueType="num">
                                      <p:cBhvr>
                                        <p:cTn id="72" dur="1" fill="hold"/>
                                        <p:tgtEl>
                                          <p:spTgt spid="8">
                                            <p:txEl>
                                              <p:pRg st="2" end="2"/>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 to="" calcmode="lin" valueType="num">
                                      <p:cBhvr>
                                        <p:cTn id="77" dur="1" fill="hold"/>
                                        <p:tgtEl>
                                          <p:spTgt spid="8">
                                            <p:txEl>
                                              <p:pRg st="3" end="3"/>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ppt_x"/>
                                          </p:val>
                                        </p:tav>
                                        <p:tav tm="100000">
                                          <p:val>
                                            <p:strVal val="#ppt_x"/>
                                          </p:val>
                                        </p:tav>
                                      </p:tavLst>
                                    </p:anim>
                                    <p:anim calcmode="lin" valueType="num">
                                      <p:cBhvr additive="base">
                                        <p:cTn id="8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P spid="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713" y="406400"/>
            <a:ext cx="27606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0" y="3365500"/>
            <a:ext cx="27511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927100" y="12700"/>
            <a:ext cx="206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Extremely Effective</a:t>
            </a:r>
          </a:p>
        </p:txBody>
      </p:sp>
      <p:sp>
        <p:nvSpPr>
          <p:cNvPr id="15365" name="Text Box 6"/>
          <p:cNvSpPr txBox="1">
            <a:spLocks noChangeArrowheads="1"/>
          </p:cNvSpPr>
          <p:nvPr/>
        </p:nvSpPr>
        <p:spPr bwMode="auto">
          <a:xfrm>
            <a:off x="927100" y="2879725"/>
            <a:ext cx="1709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Highly Effective</a:t>
            </a:r>
          </a:p>
        </p:txBody>
      </p:sp>
      <p:sp>
        <p:nvSpPr>
          <p:cNvPr id="15366" name="Text Box 7"/>
          <p:cNvSpPr txBox="1">
            <a:spLocks noChangeArrowheads="1"/>
          </p:cNvSpPr>
          <p:nvPr/>
        </p:nvSpPr>
        <p:spPr bwMode="auto">
          <a:xfrm>
            <a:off x="927100" y="415925"/>
            <a:ext cx="167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Total abstinence</a:t>
            </a:r>
          </a:p>
        </p:txBody>
      </p:sp>
      <p:sp>
        <p:nvSpPr>
          <p:cNvPr id="15367" name="Text Box 8"/>
          <p:cNvSpPr txBox="1">
            <a:spLocks noChangeArrowheads="1"/>
          </p:cNvSpPr>
          <p:nvPr/>
        </p:nvSpPr>
        <p:spPr bwMode="auto">
          <a:xfrm>
            <a:off x="927100" y="974725"/>
            <a:ext cx="1231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Sterilization</a:t>
            </a:r>
          </a:p>
        </p:txBody>
      </p:sp>
      <p:sp>
        <p:nvSpPr>
          <p:cNvPr id="15368" name="Text Box 9"/>
          <p:cNvSpPr txBox="1">
            <a:spLocks noChangeArrowheads="1"/>
          </p:cNvSpPr>
          <p:nvPr/>
        </p:nvSpPr>
        <p:spPr bwMode="auto">
          <a:xfrm>
            <a:off x="927100" y="1558925"/>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Vaginal ring</a:t>
            </a:r>
          </a:p>
        </p:txBody>
      </p:sp>
      <p:sp>
        <p:nvSpPr>
          <p:cNvPr id="15369" name="Text Box 10"/>
          <p:cNvSpPr txBox="1">
            <a:spLocks noChangeArrowheads="1"/>
          </p:cNvSpPr>
          <p:nvPr/>
        </p:nvSpPr>
        <p:spPr bwMode="auto">
          <a:xfrm>
            <a:off x="927100" y="1990725"/>
            <a:ext cx="1774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Hormonal implant</a:t>
            </a:r>
          </a:p>
          <a:p>
            <a:r>
              <a:rPr lang="en-US" altLang="en-US" sz="1600"/>
              <a:t>(Norplant)</a:t>
            </a:r>
          </a:p>
        </p:txBody>
      </p:sp>
      <p:sp>
        <p:nvSpPr>
          <p:cNvPr id="15370" name="Text Box 11"/>
          <p:cNvSpPr txBox="1">
            <a:spLocks noChangeArrowheads="1"/>
          </p:cNvSpPr>
          <p:nvPr/>
        </p:nvSpPr>
        <p:spPr bwMode="auto">
          <a:xfrm>
            <a:off x="927100" y="3286125"/>
            <a:ext cx="2146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IUD with slow-release</a:t>
            </a:r>
          </a:p>
          <a:p>
            <a:r>
              <a:rPr lang="en-US" altLang="en-US" sz="1600"/>
              <a:t>hormones</a:t>
            </a:r>
          </a:p>
        </p:txBody>
      </p:sp>
      <p:sp>
        <p:nvSpPr>
          <p:cNvPr id="15371" name="Text Box 12"/>
          <p:cNvSpPr txBox="1">
            <a:spLocks noChangeArrowheads="1"/>
          </p:cNvSpPr>
          <p:nvPr/>
        </p:nvSpPr>
        <p:spPr bwMode="auto">
          <a:xfrm>
            <a:off x="927100" y="3959225"/>
            <a:ext cx="2000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IUD plus spermicide</a:t>
            </a:r>
          </a:p>
        </p:txBody>
      </p:sp>
      <p:sp>
        <p:nvSpPr>
          <p:cNvPr id="15372" name="Text Box 13"/>
          <p:cNvSpPr txBox="1">
            <a:spLocks noChangeArrowheads="1"/>
          </p:cNvSpPr>
          <p:nvPr/>
        </p:nvSpPr>
        <p:spPr bwMode="auto">
          <a:xfrm>
            <a:off x="927100" y="4403725"/>
            <a:ext cx="184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Vaginal pouch</a:t>
            </a:r>
          </a:p>
          <a:p>
            <a:r>
              <a:rPr lang="en-US" altLang="en-US" sz="1600"/>
              <a:t>(“female condom”)</a:t>
            </a:r>
          </a:p>
        </p:txBody>
      </p:sp>
      <p:sp>
        <p:nvSpPr>
          <p:cNvPr id="15373" name="Text Box 14"/>
          <p:cNvSpPr txBox="1">
            <a:spLocks noChangeArrowheads="1"/>
          </p:cNvSpPr>
          <p:nvPr/>
        </p:nvSpPr>
        <p:spPr bwMode="auto">
          <a:xfrm>
            <a:off x="927100" y="50768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IUD</a:t>
            </a:r>
          </a:p>
        </p:txBody>
      </p:sp>
      <p:sp>
        <p:nvSpPr>
          <p:cNvPr id="15374" name="Text Box 15"/>
          <p:cNvSpPr txBox="1">
            <a:spLocks noChangeArrowheads="1"/>
          </p:cNvSpPr>
          <p:nvPr/>
        </p:nvSpPr>
        <p:spPr bwMode="auto">
          <a:xfrm>
            <a:off x="927100" y="5546725"/>
            <a:ext cx="2171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Condom (good brand)</a:t>
            </a:r>
          </a:p>
          <a:p>
            <a:r>
              <a:rPr lang="en-US" altLang="en-US" sz="1600"/>
              <a:t>plus spermicide</a:t>
            </a:r>
          </a:p>
        </p:txBody>
      </p:sp>
      <p:sp>
        <p:nvSpPr>
          <p:cNvPr id="15375" name="Text Box 16"/>
          <p:cNvSpPr txBox="1">
            <a:spLocks noChangeArrowheads="1"/>
          </p:cNvSpPr>
          <p:nvPr/>
        </p:nvSpPr>
        <p:spPr bwMode="auto">
          <a:xfrm>
            <a:off x="927100" y="6245225"/>
            <a:ext cx="1833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Oral contraceptive</a:t>
            </a:r>
          </a:p>
        </p:txBody>
      </p:sp>
      <p:sp>
        <p:nvSpPr>
          <p:cNvPr id="15376" name="Text Box 17"/>
          <p:cNvSpPr txBox="1">
            <a:spLocks noChangeArrowheads="1"/>
          </p:cNvSpPr>
          <p:nvPr/>
        </p:nvSpPr>
        <p:spPr bwMode="auto">
          <a:xfrm>
            <a:off x="6027738" y="619125"/>
            <a:ext cx="703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100%</a:t>
            </a:r>
          </a:p>
        </p:txBody>
      </p:sp>
      <p:sp>
        <p:nvSpPr>
          <p:cNvPr id="15377" name="Text Box 18"/>
          <p:cNvSpPr txBox="1">
            <a:spLocks noChangeArrowheads="1"/>
          </p:cNvSpPr>
          <p:nvPr/>
        </p:nvSpPr>
        <p:spPr bwMode="auto">
          <a:xfrm>
            <a:off x="6027738" y="1190625"/>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99.6%</a:t>
            </a:r>
          </a:p>
        </p:txBody>
      </p:sp>
      <p:sp>
        <p:nvSpPr>
          <p:cNvPr id="15378" name="Text Box 19"/>
          <p:cNvSpPr txBox="1">
            <a:spLocks noChangeArrowheads="1"/>
          </p:cNvSpPr>
          <p:nvPr/>
        </p:nvSpPr>
        <p:spPr bwMode="auto">
          <a:xfrm>
            <a:off x="5989638" y="1749425"/>
            <a:ext cx="884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98-99%</a:t>
            </a:r>
          </a:p>
        </p:txBody>
      </p:sp>
      <p:sp>
        <p:nvSpPr>
          <p:cNvPr id="15379" name="Text Box 20"/>
          <p:cNvSpPr txBox="1">
            <a:spLocks noChangeArrowheads="1"/>
          </p:cNvSpPr>
          <p:nvPr/>
        </p:nvSpPr>
        <p:spPr bwMode="auto">
          <a:xfrm>
            <a:off x="5976938" y="22574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96%</a:t>
            </a:r>
          </a:p>
        </p:txBody>
      </p:sp>
      <p:sp>
        <p:nvSpPr>
          <p:cNvPr id="15380" name="Text Box 21"/>
          <p:cNvSpPr txBox="1">
            <a:spLocks noChangeArrowheads="1"/>
          </p:cNvSpPr>
          <p:nvPr/>
        </p:nvSpPr>
        <p:spPr bwMode="auto">
          <a:xfrm>
            <a:off x="6042025" y="35274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98%</a:t>
            </a:r>
          </a:p>
        </p:txBody>
      </p:sp>
      <p:sp>
        <p:nvSpPr>
          <p:cNvPr id="15381" name="Text Box 22"/>
          <p:cNvSpPr txBox="1">
            <a:spLocks noChangeArrowheads="1"/>
          </p:cNvSpPr>
          <p:nvPr/>
        </p:nvSpPr>
        <p:spPr bwMode="auto">
          <a:xfrm>
            <a:off x="6054725" y="40862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98%</a:t>
            </a:r>
          </a:p>
        </p:txBody>
      </p:sp>
      <p:sp>
        <p:nvSpPr>
          <p:cNvPr id="15382" name="Text Box 23"/>
          <p:cNvSpPr txBox="1">
            <a:spLocks noChangeArrowheads="1"/>
          </p:cNvSpPr>
          <p:nvPr/>
        </p:nvSpPr>
        <p:spPr bwMode="auto">
          <a:xfrm>
            <a:off x="6016625" y="46450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97%</a:t>
            </a:r>
          </a:p>
        </p:txBody>
      </p:sp>
      <p:sp>
        <p:nvSpPr>
          <p:cNvPr id="15383" name="Text Box 24"/>
          <p:cNvSpPr txBox="1">
            <a:spLocks noChangeArrowheads="1"/>
          </p:cNvSpPr>
          <p:nvPr/>
        </p:nvSpPr>
        <p:spPr bwMode="auto">
          <a:xfrm>
            <a:off x="5978525" y="52292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95%</a:t>
            </a:r>
          </a:p>
        </p:txBody>
      </p:sp>
      <p:sp>
        <p:nvSpPr>
          <p:cNvPr id="15384" name="Text Box 25"/>
          <p:cNvSpPr txBox="1">
            <a:spLocks noChangeArrowheads="1"/>
          </p:cNvSpPr>
          <p:nvPr/>
        </p:nvSpPr>
        <p:spPr bwMode="auto">
          <a:xfrm>
            <a:off x="5978525" y="57880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95%</a:t>
            </a:r>
          </a:p>
        </p:txBody>
      </p:sp>
      <p:sp>
        <p:nvSpPr>
          <p:cNvPr id="15385" name="Text Box 26"/>
          <p:cNvSpPr txBox="1">
            <a:spLocks noChangeArrowheads="1"/>
          </p:cNvSpPr>
          <p:nvPr/>
        </p:nvSpPr>
        <p:spPr bwMode="auto">
          <a:xfrm>
            <a:off x="5915025" y="63468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93%</a:t>
            </a:r>
          </a:p>
        </p:txBody>
      </p:sp>
      <p:sp>
        <p:nvSpPr>
          <p:cNvPr id="15386" name="Text Box 27"/>
          <p:cNvSpPr txBox="1">
            <a:spLocks noChangeArrowheads="1"/>
          </p:cNvSpPr>
          <p:nvPr/>
        </p:nvSpPr>
        <p:spPr bwMode="auto">
          <a:xfrm>
            <a:off x="6156325" y="101600"/>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76200"/>
            <a:ext cx="5565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2270125" y="544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400"/>
          </a:p>
        </p:txBody>
      </p:sp>
      <p:sp>
        <p:nvSpPr>
          <p:cNvPr id="21508" name="Text Box 4"/>
          <p:cNvSpPr txBox="1">
            <a:spLocks noChangeArrowheads="1"/>
          </p:cNvSpPr>
          <p:nvPr/>
        </p:nvSpPr>
        <p:spPr bwMode="auto">
          <a:xfrm>
            <a:off x="2159000" y="638175"/>
            <a:ext cx="405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World Population Reached</a:t>
            </a:r>
          </a:p>
        </p:txBody>
      </p:sp>
      <p:sp>
        <p:nvSpPr>
          <p:cNvPr id="21509" name="Text Box 5"/>
          <p:cNvSpPr txBox="1">
            <a:spLocks noChangeArrowheads="1"/>
          </p:cNvSpPr>
          <p:nvPr/>
        </p:nvSpPr>
        <p:spPr bwMode="auto">
          <a:xfrm>
            <a:off x="1757363" y="1143000"/>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1 billion in 1804</a:t>
            </a:r>
          </a:p>
        </p:txBody>
      </p:sp>
      <p:sp>
        <p:nvSpPr>
          <p:cNvPr id="21510" name="Text Box 6"/>
          <p:cNvSpPr txBox="1">
            <a:spLocks noChangeArrowheads="1"/>
          </p:cNvSpPr>
          <p:nvPr/>
        </p:nvSpPr>
        <p:spPr bwMode="auto">
          <a:xfrm>
            <a:off x="1757363" y="1600200"/>
            <a:ext cx="485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2 billion in 1927 (123 years later)</a:t>
            </a:r>
          </a:p>
        </p:txBody>
      </p:sp>
      <p:sp>
        <p:nvSpPr>
          <p:cNvPr id="21511" name="Text Box 7"/>
          <p:cNvSpPr txBox="1">
            <a:spLocks noChangeArrowheads="1"/>
          </p:cNvSpPr>
          <p:nvPr/>
        </p:nvSpPr>
        <p:spPr bwMode="auto">
          <a:xfrm>
            <a:off x="1757363" y="20574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3 billion in 1960 (33 years later)</a:t>
            </a:r>
          </a:p>
        </p:txBody>
      </p:sp>
      <p:sp>
        <p:nvSpPr>
          <p:cNvPr id="21512" name="Text Box 8"/>
          <p:cNvSpPr txBox="1">
            <a:spLocks noChangeArrowheads="1"/>
          </p:cNvSpPr>
          <p:nvPr/>
        </p:nvSpPr>
        <p:spPr bwMode="auto">
          <a:xfrm>
            <a:off x="1757363" y="25146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4 billion in 1974 (14 years later)</a:t>
            </a:r>
          </a:p>
        </p:txBody>
      </p:sp>
      <p:sp>
        <p:nvSpPr>
          <p:cNvPr id="21513" name="Text Box 9"/>
          <p:cNvSpPr txBox="1">
            <a:spLocks noChangeArrowheads="1"/>
          </p:cNvSpPr>
          <p:nvPr/>
        </p:nvSpPr>
        <p:spPr bwMode="auto">
          <a:xfrm>
            <a:off x="1757363" y="29718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5 billion in 1987 (13 years later)</a:t>
            </a:r>
          </a:p>
        </p:txBody>
      </p:sp>
      <p:sp>
        <p:nvSpPr>
          <p:cNvPr id="21514" name="Text Box 10"/>
          <p:cNvSpPr txBox="1">
            <a:spLocks noChangeArrowheads="1"/>
          </p:cNvSpPr>
          <p:nvPr/>
        </p:nvSpPr>
        <p:spPr bwMode="auto">
          <a:xfrm>
            <a:off x="1757363" y="34290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6 billion in 1999 (12 years later)</a:t>
            </a:r>
          </a:p>
        </p:txBody>
      </p:sp>
      <p:sp>
        <p:nvSpPr>
          <p:cNvPr id="21515" name="Text Box 11"/>
          <p:cNvSpPr txBox="1">
            <a:spLocks noChangeArrowheads="1"/>
          </p:cNvSpPr>
          <p:nvPr/>
        </p:nvSpPr>
        <p:spPr bwMode="auto">
          <a:xfrm>
            <a:off x="1905000" y="4419600"/>
            <a:ext cx="437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World Population May Reach</a:t>
            </a:r>
          </a:p>
        </p:txBody>
      </p:sp>
      <p:sp>
        <p:nvSpPr>
          <p:cNvPr id="21516" name="Text Box 12"/>
          <p:cNvSpPr txBox="1">
            <a:spLocks noChangeArrowheads="1"/>
          </p:cNvSpPr>
          <p:nvPr/>
        </p:nvSpPr>
        <p:spPr bwMode="auto">
          <a:xfrm>
            <a:off x="1757363" y="48768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7 billion in 2013 (14 years later)</a:t>
            </a:r>
          </a:p>
        </p:txBody>
      </p:sp>
      <p:sp>
        <p:nvSpPr>
          <p:cNvPr id="21517" name="Text Box 13"/>
          <p:cNvSpPr txBox="1">
            <a:spLocks noChangeArrowheads="1"/>
          </p:cNvSpPr>
          <p:nvPr/>
        </p:nvSpPr>
        <p:spPr bwMode="auto">
          <a:xfrm>
            <a:off x="1757363" y="53340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8 billion in 2028 (15 years later)</a:t>
            </a:r>
          </a:p>
        </p:txBody>
      </p:sp>
      <p:sp>
        <p:nvSpPr>
          <p:cNvPr id="21518" name="Text Box 14"/>
          <p:cNvSpPr txBox="1">
            <a:spLocks noChangeArrowheads="1"/>
          </p:cNvSpPr>
          <p:nvPr/>
        </p:nvSpPr>
        <p:spPr bwMode="auto">
          <a:xfrm>
            <a:off x="1757363" y="5791200"/>
            <a:ext cx="468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9 billion in 2050 (22 years later)</a:t>
            </a:r>
          </a:p>
        </p:txBody>
      </p:sp>
    </p:spTree>
    <p:extLst>
      <p:ext uri="{BB962C8B-B14F-4D97-AF65-F5344CB8AC3E}">
        <p14:creationId xmlns:p14="http://schemas.microsoft.com/office/powerpoint/2010/main" val="1653440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700" y="1441450"/>
            <a:ext cx="2760663"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1282700" y="97472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Effective</a:t>
            </a:r>
          </a:p>
        </p:txBody>
      </p:sp>
      <p:sp>
        <p:nvSpPr>
          <p:cNvPr id="16388" name="Text Box 5"/>
          <p:cNvSpPr txBox="1">
            <a:spLocks noChangeArrowheads="1"/>
          </p:cNvSpPr>
          <p:nvPr/>
        </p:nvSpPr>
        <p:spPr bwMode="auto">
          <a:xfrm>
            <a:off x="1282700" y="1482725"/>
            <a:ext cx="1300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Cervical cap</a:t>
            </a:r>
          </a:p>
        </p:txBody>
      </p:sp>
      <p:sp>
        <p:nvSpPr>
          <p:cNvPr id="16389" name="Text Box 6"/>
          <p:cNvSpPr txBox="1">
            <a:spLocks noChangeArrowheads="1"/>
          </p:cNvSpPr>
          <p:nvPr/>
        </p:nvSpPr>
        <p:spPr bwMode="auto">
          <a:xfrm>
            <a:off x="1282700" y="2130425"/>
            <a:ext cx="217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Condom (good brand)</a:t>
            </a:r>
          </a:p>
        </p:txBody>
      </p:sp>
      <p:sp>
        <p:nvSpPr>
          <p:cNvPr id="16390" name="Text Box 7"/>
          <p:cNvSpPr txBox="1">
            <a:spLocks noChangeArrowheads="1"/>
          </p:cNvSpPr>
          <p:nvPr/>
        </p:nvSpPr>
        <p:spPr bwMode="auto">
          <a:xfrm>
            <a:off x="1282700" y="2625725"/>
            <a:ext cx="1604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Diaphragm plus</a:t>
            </a:r>
          </a:p>
          <a:p>
            <a:r>
              <a:rPr lang="en-US" altLang="en-US" sz="1600"/>
              <a:t>spermicide</a:t>
            </a:r>
          </a:p>
        </p:txBody>
      </p:sp>
      <p:sp>
        <p:nvSpPr>
          <p:cNvPr id="16391" name="Text Box 8"/>
          <p:cNvSpPr txBox="1">
            <a:spLocks noChangeArrowheads="1"/>
          </p:cNvSpPr>
          <p:nvPr/>
        </p:nvSpPr>
        <p:spPr bwMode="auto">
          <a:xfrm>
            <a:off x="1282700" y="3248025"/>
            <a:ext cx="2441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Rhythm method (Billings,</a:t>
            </a:r>
          </a:p>
          <a:p>
            <a:r>
              <a:rPr lang="en-US" altLang="en-US" sz="1600"/>
              <a:t>Sympto-Thermal)</a:t>
            </a:r>
          </a:p>
        </p:txBody>
      </p:sp>
      <p:sp>
        <p:nvSpPr>
          <p:cNvPr id="16392" name="Text Box 9"/>
          <p:cNvSpPr txBox="1">
            <a:spLocks noChangeArrowheads="1"/>
          </p:cNvSpPr>
          <p:nvPr/>
        </p:nvSpPr>
        <p:spPr bwMode="auto">
          <a:xfrm>
            <a:off x="1282700" y="3870325"/>
            <a:ext cx="2327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Vaginal sponge impreg-</a:t>
            </a:r>
          </a:p>
          <a:p>
            <a:r>
              <a:rPr lang="en-US" altLang="en-US" sz="1600"/>
              <a:t>nated with spermicide</a:t>
            </a:r>
          </a:p>
        </p:txBody>
      </p:sp>
      <p:sp>
        <p:nvSpPr>
          <p:cNvPr id="16393" name="Text Box 10"/>
          <p:cNvSpPr txBox="1">
            <a:spLocks noChangeArrowheads="1"/>
          </p:cNvSpPr>
          <p:nvPr/>
        </p:nvSpPr>
        <p:spPr bwMode="auto">
          <a:xfrm>
            <a:off x="1282700" y="4657725"/>
            <a:ext cx="184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Spermicide (foam)</a:t>
            </a:r>
          </a:p>
        </p:txBody>
      </p:sp>
      <p:sp>
        <p:nvSpPr>
          <p:cNvPr id="16394" name="Text Box 11"/>
          <p:cNvSpPr txBox="1">
            <a:spLocks noChangeArrowheads="1"/>
          </p:cNvSpPr>
          <p:nvPr/>
        </p:nvSpPr>
        <p:spPr bwMode="auto">
          <a:xfrm>
            <a:off x="6562725" y="16859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89%</a:t>
            </a:r>
          </a:p>
        </p:txBody>
      </p:sp>
      <p:sp>
        <p:nvSpPr>
          <p:cNvPr id="16395" name="Text Box 12"/>
          <p:cNvSpPr txBox="1">
            <a:spLocks noChangeArrowheads="1"/>
          </p:cNvSpPr>
          <p:nvPr/>
        </p:nvSpPr>
        <p:spPr bwMode="auto">
          <a:xfrm>
            <a:off x="6473825" y="23209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86%</a:t>
            </a:r>
          </a:p>
        </p:txBody>
      </p:sp>
      <p:sp>
        <p:nvSpPr>
          <p:cNvPr id="16396" name="Text Box 13"/>
          <p:cNvSpPr txBox="1">
            <a:spLocks noChangeArrowheads="1"/>
          </p:cNvSpPr>
          <p:nvPr/>
        </p:nvSpPr>
        <p:spPr bwMode="auto">
          <a:xfrm>
            <a:off x="6397625" y="29305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84%</a:t>
            </a:r>
          </a:p>
        </p:txBody>
      </p:sp>
      <p:sp>
        <p:nvSpPr>
          <p:cNvPr id="16397" name="Text Box 14"/>
          <p:cNvSpPr txBox="1">
            <a:spLocks noChangeArrowheads="1"/>
          </p:cNvSpPr>
          <p:nvPr/>
        </p:nvSpPr>
        <p:spPr bwMode="auto">
          <a:xfrm>
            <a:off x="6384925" y="35528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84%</a:t>
            </a:r>
          </a:p>
        </p:txBody>
      </p:sp>
      <p:sp>
        <p:nvSpPr>
          <p:cNvPr id="16398" name="Text Box 15"/>
          <p:cNvSpPr txBox="1">
            <a:spLocks noChangeArrowheads="1"/>
          </p:cNvSpPr>
          <p:nvPr/>
        </p:nvSpPr>
        <p:spPr bwMode="auto">
          <a:xfrm>
            <a:off x="6359525" y="41370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83%</a:t>
            </a:r>
          </a:p>
        </p:txBody>
      </p:sp>
      <p:sp>
        <p:nvSpPr>
          <p:cNvPr id="16399" name="Text Box 16"/>
          <p:cNvSpPr txBox="1">
            <a:spLocks noChangeArrowheads="1"/>
          </p:cNvSpPr>
          <p:nvPr/>
        </p:nvSpPr>
        <p:spPr bwMode="auto">
          <a:xfrm>
            <a:off x="6296025" y="48228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82%</a:t>
            </a:r>
          </a:p>
        </p:txBody>
      </p:sp>
      <p:sp>
        <p:nvSpPr>
          <p:cNvPr id="16400" name="Text Box 17"/>
          <p:cNvSpPr txBox="1">
            <a:spLocks noChangeArrowheads="1"/>
          </p:cNvSpPr>
          <p:nvPr/>
        </p:nvSpPr>
        <p:spPr bwMode="auto">
          <a:xfrm>
            <a:off x="6156325" y="101600"/>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1600" y="920750"/>
            <a:ext cx="276066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1600" y="4832350"/>
            <a:ext cx="16144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1422400" y="381000"/>
            <a:ext cx="216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Moderately Effective</a:t>
            </a:r>
          </a:p>
        </p:txBody>
      </p:sp>
      <p:sp>
        <p:nvSpPr>
          <p:cNvPr id="17413" name="Text Box 6"/>
          <p:cNvSpPr txBox="1">
            <a:spLocks noChangeArrowheads="1"/>
          </p:cNvSpPr>
          <p:nvPr/>
        </p:nvSpPr>
        <p:spPr bwMode="auto">
          <a:xfrm>
            <a:off x="1422400" y="4352925"/>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Unreliable</a:t>
            </a:r>
          </a:p>
        </p:txBody>
      </p:sp>
      <p:sp>
        <p:nvSpPr>
          <p:cNvPr id="17414" name="Text Box 7"/>
          <p:cNvSpPr txBox="1">
            <a:spLocks noChangeArrowheads="1"/>
          </p:cNvSpPr>
          <p:nvPr/>
        </p:nvSpPr>
        <p:spPr bwMode="auto">
          <a:xfrm>
            <a:off x="1422400" y="898525"/>
            <a:ext cx="2066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Spermicide (creams,</a:t>
            </a:r>
          </a:p>
          <a:p>
            <a:r>
              <a:rPr lang="en-US" altLang="en-US" sz="1600"/>
              <a:t>jellies, suppositories)</a:t>
            </a:r>
          </a:p>
        </p:txBody>
      </p:sp>
      <p:sp>
        <p:nvSpPr>
          <p:cNvPr id="17415" name="Text Box 8"/>
          <p:cNvSpPr txBox="1">
            <a:spLocks noChangeArrowheads="1"/>
          </p:cNvSpPr>
          <p:nvPr/>
        </p:nvSpPr>
        <p:spPr bwMode="auto">
          <a:xfrm>
            <a:off x="1422400" y="1724025"/>
            <a:ext cx="1187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Withdrawal</a:t>
            </a:r>
          </a:p>
        </p:txBody>
      </p:sp>
      <p:sp>
        <p:nvSpPr>
          <p:cNvPr id="17416" name="Text Box 9"/>
          <p:cNvSpPr txBox="1">
            <a:spLocks noChangeArrowheads="1"/>
          </p:cNvSpPr>
          <p:nvPr/>
        </p:nvSpPr>
        <p:spPr bwMode="auto">
          <a:xfrm>
            <a:off x="1422400" y="2346325"/>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Rhythm method (daily</a:t>
            </a:r>
          </a:p>
          <a:p>
            <a:r>
              <a:rPr lang="en-US" altLang="en-US" sz="1600"/>
              <a:t>temperature readings)</a:t>
            </a:r>
          </a:p>
        </p:txBody>
      </p:sp>
      <p:sp>
        <p:nvSpPr>
          <p:cNvPr id="17417" name="Text Box 10"/>
          <p:cNvSpPr txBox="1">
            <a:spLocks noChangeArrowheads="1"/>
          </p:cNvSpPr>
          <p:nvPr/>
        </p:nvSpPr>
        <p:spPr bwMode="auto">
          <a:xfrm>
            <a:off x="1422400" y="3171825"/>
            <a:ext cx="227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Condom (cheap brand)</a:t>
            </a:r>
          </a:p>
        </p:txBody>
      </p:sp>
      <p:sp>
        <p:nvSpPr>
          <p:cNvPr id="17418" name="Text Box 11"/>
          <p:cNvSpPr txBox="1">
            <a:spLocks noChangeArrowheads="1"/>
          </p:cNvSpPr>
          <p:nvPr/>
        </p:nvSpPr>
        <p:spPr bwMode="auto">
          <a:xfrm>
            <a:off x="1422400" y="4848225"/>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Douche</a:t>
            </a:r>
          </a:p>
        </p:txBody>
      </p:sp>
      <p:sp>
        <p:nvSpPr>
          <p:cNvPr id="17419" name="Text Box 12"/>
          <p:cNvSpPr txBox="1">
            <a:spLocks noChangeArrowheads="1"/>
          </p:cNvSpPr>
          <p:nvPr/>
        </p:nvSpPr>
        <p:spPr bwMode="auto">
          <a:xfrm>
            <a:off x="1422400" y="5648325"/>
            <a:ext cx="2036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Chance (no method)</a:t>
            </a:r>
          </a:p>
        </p:txBody>
      </p:sp>
      <p:sp>
        <p:nvSpPr>
          <p:cNvPr id="17420" name="Text Box 13"/>
          <p:cNvSpPr txBox="1">
            <a:spLocks noChangeArrowheads="1"/>
          </p:cNvSpPr>
          <p:nvPr/>
        </p:nvSpPr>
        <p:spPr bwMode="auto">
          <a:xfrm>
            <a:off x="6651625" y="12033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75%</a:t>
            </a:r>
          </a:p>
        </p:txBody>
      </p:sp>
      <p:sp>
        <p:nvSpPr>
          <p:cNvPr id="17421" name="Text Box 14"/>
          <p:cNvSpPr txBox="1">
            <a:spLocks noChangeArrowheads="1"/>
          </p:cNvSpPr>
          <p:nvPr/>
        </p:nvSpPr>
        <p:spPr bwMode="auto">
          <a:xfrm>
            <a:off x="6600825" y="19272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74%</a:t>
            </a:r>
          </a:p>
        </p:txBody>
      </p:sp>
      <p:sp>
        <p:nvSpPr>
          <p:cNvPr id="17422" name="Text Box 15"/>
          <p:cNvSpPr txBox="1">
            <a:spLocks noChangeArrowheads="1"/>
          </p:cNvSpPr>
          <p:nvPr/>
        </p:nvSpPr>
        <p:spPr bwMode="auto">
          <a:xfrm>
            <a:off x="6588125" y="26384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74%</a:t>
            </a:r>
          </a:p>
        </p:txBody>
      </p:sp>
      <p:sp>
        <p:nvSpPr>
          <p:cNvPr id="17423" name="Text Box 16"/>
          <p:cNvSpPr txBox="1">
            <a:spLocks noChangeArrowheads="1"/>
          </p:cNvSpPr>
          <p:nvPr/>
        </p:nvSpPr>
        <p:spPr bwMode="auto">
          <a:xfrm>
            <a:off x="6499225" y="33623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70%</a:t>
            </a:r>
          </a:p>
        </p:txBody>
      </p:sp>
      <p:sp>
        <p:nvSpPr>
          <p:cNvPr id="17424" name="Text Box 17"/>
          <p:cNvSpPr txBox="1">
            <a:spLocks noChangeArrowheads="1"/>
          </p:cNvSpPr>
          <p:nvPr/>
        </p:nvSpPr>
        <p:spPr bwMode="auto">
          <a:xfrm>
            <a:off x="5508625" y="51149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40%</a:t>
            </a:r>
          </a:p>
        </p:txBody>
      </p:sp>
      <p:sp>
        <p:nvSpPr>
          <p:cNvPr id="17425" name="Text Box 18"/>
          <p:cNvSpPr txBox="1">
            <a:spLocks noChangeArrowheads="1"/>
          </p:cNvSpPr>
          <p:nvPr/>
        </p:nvSpPr>
        <p:spPr bwMode="auto">
          <a:xfrm>
            <a:off x="4441825" y="58388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t>10%</a:t>
            </a:r>
          </a:p>
        </p:txBody>
      </p:sp>
      <p:sp>
        <p:nvSpPr>
          <p:cNvPr id="17426" name="Text Box 19"/>
          <p:cNvSpPr txBox="1">
            <a:spLocks noChangeArrowheads="1"/>
          </p:cNvSpPr>
          <p:nvPr/>
        </p:nvSpPr>
        <p:spPr bwMode="auto">
          <a:xfrm>
            <a:off x="6156325" y="101600"/>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u="sng" smtClean="0"/>
              <a:t>2 Indicators of Overall Health of Country</a:t>
            </a:r>
            <a:r>
              <a:rPr lang="en-US" sz="4000" smtClean="0"/>
              <a:t/>
            </a:r>
            <a:br>
              <a:rPr lang="en-US" sz="4000" smtClean="0"/>
            </a:br>
            <a:endParaRPr lang="en-US" sz="4000" smtClean="0"/>
          </a:p>
        </p:txBody>
      </p:sp>
      <p:sp>
        <p:nvSpPr>
          <p:cNvPr id="10243" name="Rectangle 3"/>
          <p:cNvSpPr>
            <a:spLocks noGrp="1" noChangeArrowheads="1"/>
          </p:cNvSpPr>
          <p:nvPr>
            <p:ph type="body" sz="half" idx="1"/>
          </p:nvPr>
        </p:nvSpPr>
        <p:spPr>
          <a:xfrm>
            <a:off x="457200" y="1143000"/>
            <a:ext cx="4038600" cy="5715000"/>
          </a:xfrm>
          <a:solidFill>
            <a:schemeClr val="bg1">
              <a:lumMod val="85000"/>
            </a:schemeClr>
          </a:solidFill>
        </p:spPr>
        <p:txBody>
          <a:bodyPr/>
          <a:lstStyle/>
          <a:p>
            <a:pPr eaLnBrk="1" hangingPunct="1">
              <a:lnSpc>
                <a:spcPct val="90000"/>
              </a:lnSpc>
              <a:buFontTx/>
              <a:buNone/>
            </a:pPr>
            <a:r>
              <a:rPr lang="en-US" sz="2000" dirty="0" smtClean="0"/>
              <a:t>1)Life Expectancy – average number of years we will live</a:t>
            </a:r>
          </a:p>
          <a:p>
            <a:pPr eaLnBrk="1" hangingPunct="1">
              <a:lnSpc>
                <a:spcPct val="90000"/>
              </a:lnSpc>
            </a:pPr>
            <a:r>
              <a:rPr lang="en-US" sz="2000" dirty="0" smtClean="0"/>
              <a:t>76 years – developed countries</a:t>
            </a:r>
          </a:p>
          <a:p>
            <a:pPr eaLnBrk="1" hangingPunct="1">
              <a:lnSpc>
                <a:spcPct val="90000"/>
              </a:lnSpc>
            </a:pPr>
            <a:r>
              <a:rPr lang="en-US" sz="2000" dirty="0" smtClean="0"/>
              <a:t>65 years – developing countries</a:t>
            </a:r>
          </a:p>
          <a:p>
            <a:pPr eaLnBrk="1" hangingPunct="1">
              <a:lnSpc>
                <a:spcPct val="90000"/>
              </a:lnSpc>
            </a:pPr>
            <a:r>
              <a:rPr lang="en-US" sz="2000" dirty="0" smtClean="0"/>
              <a:t>poorest countries – 55 years</a:t>
            </a:r>
          </a:p>
          <a:p>
            <a:pPr eaLnBrk="1" hangingPunct="1">
              <a:lnSpc>
                <a:spcPct val="90000"/>
              </a:lnSpc>
              <a:buFontTx/>
              <a:buNone/>
            </a:pPr>
            <a:r>
              <a:rPr lang="en-US" sz="2000" dirty="0" smtClean="0"/>
              <a:t>2)Infant mortality rate – number of babies out of 1000 that die before 1st Birthday</a:t>
            </a:r>
          </a:p>
          <a:p>
            <a:pPr eaLnBrk="1" hangingPunct="1">
              <a:lnSpc>
                <a:spcPct val="90000"/>
              </a:lnSpc>
            </a:pPr>
            <a:r>
              <a:rPr lang="en-US" sz="2000" dirty="0" smtClean="0"/>
              <a:t>**Is the single most important measure of a society’s quality of life</a:t>
            </a:r>
          </a:p>
          <a:p>
            <a:pPr eaLnBrk="1" hangingPunct="1">
              <a:lnSpc>
                <a:spcPct val="90000"/>
              </a:lnSpc>
            </a:pPr>
            <a:r>
              <a:rPr lang="en-US" sz="2000" dirty="0" smtClean="0"/>
              <a:t>reflects nutrition and health care</a:t>
            </a:r>
          </a:p>
          <a:p>
            <a:pPr eaLnBrk="1" hangingPunct="1">
              <a:lnSpc>
                <a:spcPct val="90000"/>
              </a:lnSpc>
            </a:pPr>
            <a:r>
              <a:rPr lang="en-US" sz="2000" dirty="0" smtClean="0"/>
              <a:t>7 deaths/1000 in developed countries</a:t>
            </a:r>
          </a:p>
          <a:p>
            <a:pPr eaLnBrk="1" hangingPunct="1">
              <a:lnSpc>
                <a:spcPct val="90000"/>
              </a:lnSpc>
            </a:pPr>
            <a:r>
              <a:rPr lang="en-US" sz="2000" dirty="0" smtClean="0"/>
              <a:t>61/1000  developing countries</a:t>
            </a:r>
            <a:endParaRPr lang="en-US" sz="2000" b="1" dirty="0" smtClean="0"/>
          </a:p>
          <a:p>
            <a:pPr eaLnBrk="1" hangingPunct="1">
              <a:lnSpc>
                <a:spcPct val="90000"/>
              </a:lnSpc>
            </a:pPr>
            <a:endParaRPr lang="en-US" sz="2000" dirty="0" smtClean="0"/>
          </a:p>
        </p:txBody>
      </p:sp>
      <p:pic>
        <p:nvPicPr>
          <p:cNvPr id="10245" name="Picture 5" descr="babybab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3657600"/>
            <a:ext cx="3330575" cy="2185988"/>
          </a:xfrm>
          <a:noFill/>
        </p:spPr>
      </p:pic>
      <p:pic>
        <p:nvPicPr>
          <p:cNvPr id="10248" name="Picture 8" descr="clocks-8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1029563"/>
            <a:ext cx="1716088" cy="2438400"/>
          </a:xfrm>
          <a:noFill/>
        </p:spPr>
      </p:pic>
      <p:sp>
        <p:nvSpPr>
          <p:cNvPr id="2" name="Rectangle 1"/>
          <p:cNvSpPr/>
          <p:nvPr/>
        </p:nvSpPr>
        <p:spPr>
          <a:xfrm>
            <a:off x="7239000" y="838200"/>
            <a:ext cx="1828800" cy="2308324"/>
          </a:xfrm>
          <a:prstGeom prst="rect">
            <a:avLst/>
          </a:prstGeom>
        </p:spPr>
        <p:txBody>
          <a:bodyPr wrap="square">
            <a:spAutoFit/>
          </a:bodyPr>
          <a:lstStyle/>
          <a:p>
            <a:r>
              <a:rPr lang="en-US" dirty="0">
                <a:hlinkClick r:id="rId4"/>
              </a:rPr>
              <a:t>http://</a:t>
            </a:r>
            <a:r>
              <a:rPr lang="en-US" dirty="0" smtClean="0">
                <a:hlinkClick r:id="rId4"/>
              </a:rPr>
              <a:t>en.wikipedia.org/wiki/List_of_countries_by_life_expectancy</a:t>
            </a:r>
            <a:endParaRPr lang="en-US" dirty="0" smtClean="0"/>
          </a:p>
          <a:p>
            <a:r>
              <a:rPr lang="en-US" dirty="0" smtClean="0"/>
              <a:t>Life Expectancy different countries</a:t>
            </a:r>
            <a:endParaRPr lang="en-US" dirty="0"/>
          </a:p>
        </p:txBody>
      </p:sp>
      <p:sp>
        <p:nvSpPr>
          <p:cNvPr id="3" name="Rectangle 2"/>
          <p:cNvSpPr/>
          <p:nvPr/>
        </p:nvSpPr>
        <p:spPr>
          <a:xfrm>
            <a:off x="4507282" y="5943600"/>
            <a:ext cx="4572000" cy="923330"/>
          </a:xfrm>
          <a:prstGeom prst="rect">
            <a:avLst/>
          </a:prstGeom>
        </p:spPr>
        <p:txBody>
          <a:bodyPr>
            <a:spAutoFit/>
          </a:bodyPr>
          <a:lstStyle/>
          <a:p>
            <a:r>
              <a:rPr lang="en-US" dirty="0">
                <a:hlinkClick r:id="rId5"/>
              </a:rPr>
              <a:t>https://</a:t>
            </a:r>
            <a:r>
              <a:rPr lang="en-US" dirty="0" smtClean="0">
                <a:hlinkClick r:id="rId5"/>
              </a:rPr>
              <a:t>www.cia.gov/library/publications/the-world-factbook/rankorder/2091rank.html</a:t>
            </a:r>
            <a:endParaRPr lang="en-US" dirty="0" smtClean="0"/>
          </a:p>
          <a:p>
            <a:r>
              <a:rPr lang="en-US" dirty="0" smtClean="0"/>
              <a:t>Infant mortality rates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blinds(horizontal)">
                                      <p:cBhvr>
                                        <p:cTn id="7" dur="500"/>
                                        <p:tgtEl>
                                          <p:spTgt spid="1024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7" dur="5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22" dur="5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7" dur="500"/>
                                        <p:tgtEl>
                                          <p:spTgt spid="10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248"/>
                                        </p:tgtEl>
                                        <p:attrNameLst>
                                          <p:attrName>style.visibility</p:attrName>
                                        </p:attrNameLst>
                                      </p:cBhvr>
                                      <p:to>
                                        <p:strVal val="visible"/>
                                      </p:to>
                                    </p:set>
                                    <p:anim calcmode="lin" valueType="num">
                                      <p:cBhvr additive="base">
                                        <p:cTn id="32" dur="500" fill="hold"/>
                                        <p:tgtEl>
                                          <p:spTgt spid="10248"/>
                                        </p:tgtEl>
                                        <p:attrNameLst>
                                          <p:attrName>ppt_x</p:attrName>
                                        </p:attrNameLst>
                                      </p:cBhvr>
                                      <p:tavLst>
                                        <p:tav tm="0">
                                          <p:val>
                                            <p:strVal val="#ppt_x"/>
                                          </p:val>
                                        </p:tav>
                                        <p:tav tm="100000">
                                          <p:val>
                                            <p:strVal val="#ppt_x"/>
                                          </p:val>
                                        </p:tav>
                                      </p:tavLst>
                                    </p:anim>
                                    <p:anim calcmode="lin" valueType="num">
                                      <p:cBhvr additive="base">
                                        <p:cTn id="3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38" dur="500"/>
                                        <p:tgtEl>
                                          <p:spTgt spid="10243">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43" dur="500"/>
                                        <p:tgtEl>
                                          <p:spTgt spid="10243">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48" dur="500"/>
                                        <p:tgtEl>
                                          <p:spTgt spid="10243">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53" dur="500"/>
                                        <p:tgtEl>
                                          <p:spTgt spid="10243">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58" dur="500"/>
                                        <p:tgtEl>
                                          <p:spTgt spid="10243">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0245"/>
                                        </p:tgtEl>
                                        <p:attrNameLst>
                                          <p:attrName>style.visibility</p:attrName>
                                        </p:attrNameLst>
                                      </p:cBhvr>
                                      <p:to>
                                        <p:strVal val="visible"/>
                                      </p:to>
                                    </p:set>
                                    <p:anim calcmode="lin" valueType="num">
                                      <p:cBhvr additive="base">
                                        <p:cTn id="63" dur="500" fill="hold"/>
                                        <p:tgtEl>
                                          <p:spTgt spid="10245"/>
                                        </p:tgtEl>
                                        <p:attrNameLst>
                                          <p:attrName>ppt_x</p:attrName>
                                        </p:attrNameLst>
                                      </p:cBhvr>
                                      <p:tavLst>
                                        <p:tav tm="0">
                                          <p:val>
                                            <p:strVal val="#ppt_x"/>
                                          </p:val>
                                        </p:tav>
                                        <p:tav tm="100000">
                                          <p:val>
                                            <p:strVal val="#ppt_x"/>
                                          </p:val>
                                        </p:tav>
                                      </p:tavLst>
                                    </p:anim>
                                    <p:anim calcmode="lin" valueType="num">
                                      <p:cBhvr additive="base">
                                        <p:cTn id="6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153400" cy="533400"/>
          </a:xfrm>
          <a:solidFill>
            <a:srgbClr val="0000FF"/>
          </a:solidFill>
        </p:spPr>
        <p:txBody>
          <a:bodyPr/>
          <a:lstStyle/>
          <a:p>
            <a:pPr eaLnBrk="1" hangingPunct="1"/>
            <a:r>
              <a:rPr lang="en-US" sz="3200" u="sng" smtClean="0"/>
              <a:t/>
            </a:r>
            <a:br>
              <a:rPr lang="en-US" sz="3200" u="sng" smtClean="0"/>
            </a:br>
            <a:r>
              <a:rPr lang="en-US" sz="3200" u="sng" smtClean="0"/>
              <a:t>Demographic Transition</a:t>
            </a:r>
            <a:r>
              <a:rPr lang="en-US" sz="4000" smtClean="0"/>
              <a:t>:</a:t>
            </a:r>
            <a:br>
              <a:rPr lang="en-US" sz="4000" smtClean="0"/>
            </a:br>
            <a:endParaRPr lang="en-US" sz="4000" smtClean="0"/>
          </a:p>
        </p:txBody>
      </p:sp>
      <p:sp>
        <p:nvSpPr>
          <p:cNvPr id="14339" name="Rectangle 3"/>
          <p:cNvSpPr>
            <a:spLocks noGrp="1" noChangeArrowheads="1"/>
          </p:cNvSpPr>
          <p:nvPr>
            <p:ph type="body" idx="1"/>
          </p:nvPr>
        </p:nvSpPr>
        <p:spPr>
          <a:xfrm>
            <a:off x="0" y="533400"/>
            <a:ext cx="6629400" cy="6324600"/>
          </a:xfrm>
          <a:solidFill>
            <a:srgbClr val="99CC00"/>
          </a:solidFill>
        </p:spPr>
        <p:txBody>
          <a:bodyPr/>
          <a:lstStyle/>
          <a:p>
            <a:pPr eaLnBrk="1" hangingPunct="1">
              <a:lnSpc>
                <a:spcPct val="80000"/>
              </a:lnSpc>
            </a:pPr>
            <a:r>
              <a:rPr lang="en-US" sz="2200" dirty="0" smtClean="0"/>
              <a:t>As industrialization takes place, 1st death rates and them birth rates decrease</a:t>
            </a:r>
          </a:p>
          <a:p>
            <a:pPr eaLnBrk="1" hangingPunct="1">
              <a:lnSpc>
                <a:spcPct val="80000"/>
              </a:lnSpc>
            </a:pPr>
            <a:r>
              <a:rPr lang="en-US" sz="2200" u="sng" dirty="0" smtClean="0"/>
              <a:t>Transition takes place in 4 stages:</a:t>
            </a:r>
          </a:p>
          <a:p>
            <a:pPr eaLnBrk="1" hangingPunct="1">
              <a:lnSpc>
                <a:spcPct val="80000"/>
              </a:lnSpc>
            </a:pPr>
            <a:r>
              <a:rPr lang="en-US" sz="2200" dirty="0" smtClean="0"/>
              <a:t>1)Preindustrial stage </a:t>
            </a:r>
            <a:endParaRPr lang="en-US" sz="2200" dirty="0"/>
          </a:p>
          <a:p>
            <a:pPr eaLnBrk="1" hangingPunct="1">
              <a:lnSpc>
                <a:spcPct val="80000"/>
              </a:lnSpc>
            </a:pPr>
            <a:r>
              <a:rPr lang="en-US" sz="2200" dirty="0" smtClean="0"/>
              <a:t>harsh living conditions, high birth rate, high death </a:t>
            </a:r>
          </a:p>
          <a:p>
            <a:pPr eaLnBrk="1" hangingPunct="1">
              <a:lnSpc>
                <a:spcPct val="80000"/>
              </a:lnSpc>
            </a:pPr>
            <a:r>
              <a:rPr lang="en-US" sz="2200" dirty="0" smtClean="0"/>
              <a:t>2)Transitional stage </a:t>
            </a:r>
            <a:endParaRPr lang="en-US" sz="2200" dirty="0"/>
          </a:p>
          <a:p>
            <a:pPr eaLnBrk="1" hangingPunct="1">
              <a:lnSpc>
                <a:spcPct val="80000"/>
              </a:lnSpc>
            </a:pPr>
            <a:r>
              <a:rPr lang="en-US" sz="2200" dirty="0" smtClean="0"/>
              <a:t>industrialization begins</a:t>
            </a:r>
          </a:p>
          <a:p>
            <a:pPr eaLnBrk="1" hangingPunct="1">
              <a:lnSpc>
                <a:spcPct val="80000"/>
              </a:lnSpc>
            </a:pPr>
            <a:r>
              <a:rPr lang="en-US" sz="2200" dirty="0" smtClean="0"/>
              <a:t>birth rate still high, death rate drops</a:t>
            </a:r>
          </a:p>
          <a:p>
            <a:pPr eaLnBrk="1" hangingPunct="1">
              <a:lnSpc>
                <a:spcPct val="80000"/>
              </a:lnSpc>
            </a:pPr>
            <a:r>
              <a:rPr lang="en-US" sz="2200" dirty="0" smtClean="0"/>
              <a:t>population growth still high</a:t>
            </a:r>
          </a:p>
          <a:p>
            <a:pPr eaLnBrk="1" hangingPunct="1">
              <a:lnSpc>
                <a:spcPct val="80000"/>
              </a:lnSpc>
            </a:pPr>
            <a:r>
              <a:rPr lang="en-US" sz="2200" dirty="0" smtClean="0"/>
              <a:t>developing countries still in Ex - Kenya</a:t>
            </a:r>
          </a:p>
          <a:p>
            <a:pPr eaLnBrk="1" hangingPunct="1">
              <a:lnSpc>
                <a:spcPct val="80000"/>
              </a:lnSpc>
            </a:pPr>
            <a:r>
              <a:rPr lang="en-US" sz="2200" dirty="0" smtClean="0"/>
              <a:t>3)Industrial stage </a:t>
            </a:r>
            <a:endParaRPr lang="en-US" sz="2200" dirty="0"/>
          </a:p>
          <a:p>
            <a:pPr eaLnBrk="1" hangingPunct="1">
              <a:lnSpc>
                <a:spcPct val="80000"/>
              </a:lnSpc>
            </a:pPr>
            <a:r>
              <a:rPr lang="en-US" sz="2200" dirty="0" smtClean="0"/>
              <a:t>population </a:t>
            </a:r>
            <a:r>
              <a:rPr lang="en-US" sz="2200" smtClean="0"/>
              <a:t>growth slowing down</a:t>
            </a:r>
            <a:endParaRPr lang="en-US" sz="2200" dirty="0" smtClean="0"/>
          </a:p>
          <a:p>
            <a:pPr eaLnBrk="1" hangingPunct="1">
              <a:lnSpc>
                <a:spcPct val="80000"/>
              </a:lnSpc>
            </a:pPr>
            <a:r>
              <a:rPr lang="en-US" sz="2200" dirty="0" smtClean="0"/>
              <a:t>birth rate drops and approaches death rate</a:t>
            </a:r>
          </a:p>
          <a:p>
            <a:pPr eaLnBrk="1" hangingPunct="1">
              <a:lnSpc>
                <a:spcPct val="80000"/>
              </a:lnSpc>
            </a:pPr>
            <a:r>
              <a:rPr lang="en-US" sz="2200" dirty="0" smtClean="0"/>
              <a:t>developed countries in this stage and some developing</a:t>
            </a:r>
          </a:p>
          <a:p>
            <a:pPr eaLnBrk="1" hangingPunct="1">
              <a:lnSpc>
                <a:spcPct val="80000"/>
              </a:lnSpc>
            </a:pPr>
            <a:r>
              <a:rPr lang="en-US" sz="2200" dirty="0" smtClean="0"/>
              <a:t>4)Postindustrial stage – birth rate = death rate →zero population growth.  </a:t>
            </a:r>
          </a:p>
          <a:p>
            <a:pPr eaLnBrk="1" hangingPunct="1">
              <a:lnSpc>
                <a:spcPct val="80000"/>
              </a:lnSpc>
            </a:pPr>
            <a:r>
              <a:rPr lang="en-US" sz="2200" dirty="0"/>
              <a:t>B</a:t>
            </a:r>
            <a:r>
              <a:rPr lang="en-US" sz="2200" dirty="0" smtClean="0"/>
              <a:t>irth rate below death, population decreases slowly – negative </a:t>
            </a:r>
          </a:p>
          <a:p>
            <a:pPr eaLnBrk="1" hangingPunct="1">
              <a:lnSpc>
                <a:spcPct val="80000"/>
              </a:lnSpc>
            </a:pPr>
            <a:r>
              <a:rPr lang="en-US" sz="2200" b="1" dirty="0" smtClean="0"/>
              <a:t>US – slow population (between 3 &amp; 4)</a:t>
            </a:r>
            <a:endParaRPr lang="en-US" sz="2200" dirty="0" smtClean="0"/>
          </a:p>
        </p:txBody>
      </p:sp>
      <p:sp>
        <p:nvSpPr>
          <p:cNvPr id="2" name="Rectangle 1"/>
          <p:cNvSpPr/>
          <p:nvPr/>
        </p:nvSpPr>
        <p:spPr>
          <a:xfrm>
            <a:off x="6858000" y="685800"/>
            <a:ext cx="1759907" cy="1015663"/>
          </a:xfrm>
          <a:prstGeom prst="rect">
            <a:avLst/>
          </a:prstGeom>
        </p:spPr>
        <p:txBody>
          <a:bodyPr wrap="square">
            <a:spAutoFit/>
          </a:bodyPr>
          <a:lstStyle/>
          <a:p>
            <a:r>
              <a:rPr lang="en-US" sz="1200" dirty="0">
                <a:hlinkClick r:id="rId2"/>
              </a:rPr>
              <a:t>http://</a:t>
            </a:r>
            <a:r>
              <a:rPr lang="en-US" sz="1200" dirty="0" smtClean="0">
                <a:hlinkClick r:id="rId2"/>
              </a:rPr>
              <a:t>geography.about.com/od/populationgeography/a/zero.htm</a:t>
            </a:r>
            <a:r>
              <a:rPr lang="en-US" sz="1200" dirty="0" smtClean="0"/>
              <a:t> 20 countries with zero or negative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blinds(horizontal)">
                                      <p:cBhvr>
                                        <p:cTn id="7" dur="500"/>
                                        <p:tgtEl>
                                          <p:spTgt spid="14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42" dur="5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47" dur="500"/>
                                        <p:tgtEl>
                                          <p:spTgt spid="143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339">
                                            <p:txEl>
                                              <p:pRg st="8" end="8"/>
                                            </p:txEl>
                                          </p:spTgt>
                                        </p:tgtEl>
                                        <p:attrNameLst>
                                          <p:attrName>style.visibility</p:attrName>
                                        </p:attrNameLst>
                                      </p:cBhvr>
                                      <p:to>
                                        <p:strVal val="visible"/>
                                      </p:to>
                                    </p:set>
                                    <p:animEffect transition="in" filter="blinds(horizontal)">
                                      <p:cBhvr>
                                        <p:cTn id="52" dur="500"/>
                                        <p:tgtEl>
                                          <p:spTgt spid="14339">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39">
                                            <p:txEl>
                                              <p:pRg st="9" end="9"/>
                                            </p:txEl>
                                          </p:spTgt>
                                        </p:tgtEl>
                                        <p:attrNameLst>
                                          <p:attrName>style.visibility</p:attrName>
                                        </p:attrNameLst>
                                      </p:cBhvr>
                                      <p:to>
                                        <p:strVal val="visible"/>
                                      </p:to>
                                    </p:set>
                                    <p:animEffect transition="in" filter="blinds(horizontal)">
                                      <p:cBhvr>
                                        <p:cTn id="57" dur="500"/>
                                        <p:tgtEl>
                                          <p:spTgt spid="1433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339">
                                            <p:txEl>
                                              <p:pRg st="10" end="10"/>
                                            </p:txEl>
                                          </p:spTgt>
                                        </p:tgtEl>
                                        <p:attrNameLst>
                                          <p:attrName>style.visibility</p:attrName>
                                        </p:attrNameLst>
                                      </p:cBhvr>
                                      <p:to>
                                        <p:strVal val="visible"/>
                                      </p:to>
                                    </p:set>
                                    <p:animEffect transition="in" filter="blinds(horizontal)">
                                      <p:cBhvr>
                                        <p:cTn id="62" dur="500"/>
                                        <p:tgtEl>
                                          <p:spTgt spid="1433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339">
                                            <p:txEl>
                                              <p:pRg st="11" end="11"/>
                                            </p:txEl>
                                          </p:spTgt>
                                        </p:tgtEl>
                                        <p:attrNameLst>
                                          <p:attrName>style.visibility</p:attrName>
                                        </p:attrNameLst>
                                      </p:cBhvr>
                                      <p:to>
                                        <p:strVal val="visible"/>
                                      </p:to>
                                    </p:set>
                                    <p:animEffect transition="in" filter="blinds(horizontal)">
                                      <p:cBhvr>
                                        <p:cTn id="67" dur="500"/>
                                        <p:tgtEl>
                                          <p:spTgt spid="1433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339">
                                            <p:txEl>
                                              <p:pRg st="12" end="12"/>
                                            </p:txEl>
                                          </p:spTgt>
                                        </p:tgtEl>
                                        <p:attrNameLst>
                                          <p:attrName>style.visibility</p:attrName>
                                        </p:attrNameLst>
                                      </p:cBhvr>
                                      <p:to>
                                        <p:strVal val="visible"/>
                                      </p:to>
                                    </p:set>
                                    <p:animEffect transition="in" filter="blinds(horizontal)">
                                      <p:cBhvr>
                                        <p:cTn id="72" dur="500"/>
                                        <p:tgtEl>
                                          <p:spTgt spid="14339">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339">
                                            <p:txEl>
                                              <p:pRg st="13" end="13"/>
                                            </p:txEl>
                                          </p:spTgt>
                                        </p:tgtEl>
                                        <p:attrNameLst>
                                          <p:attrName>style.visibility</p:attrName>
                                        </p:attrNameLst>
                                      </p:cBhvr>
                                      <p:to>
                                        <p:strVal val="visible"/>
                                      </p:to>
                                    </p:set>
                                    <p:animEffect transition="in" filter="blinds(horizontal)">
                                      <p:cBhvr>
                                        <p:cTn id="77" dur="500"/>
                                        <p:tgtEl>
                                          <p:spTgt spid="14339">
                                            <p:txEl>
                                              <p:pRg st="13" end="1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39">
                                            <p:txEl>
                                              <p:pRg st="14" end="14"/>
                                            </p:txEl>
                                          </p:spTgt>
                                        </p:tgtEl>
                                        <p:attrNameLst>
                                          <p:attrName>style.visibility</p:attrName>
                                        </p:attrNameLst>
                                      </p:cBhvr>
                                      <p:to>
                                        <p:strVal val="visible"/>
                                      </p:to>
                                    </p:set>
                                    <p:animEffect transition="in" filter="blinds(horizontal)">
                                      <p:cBhvr>
                                        <p:cTn id="82" dur="500"/>
                                        <p:tgtEl>
                                          <p:spTgt spid="14339">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39">
                                            <p:txEl>
                                              <p:pRg st="15" end="15"/>
                                            </p:txEl>
                                          </p:spTgt>
                                        </p:tgtEl>
                                        <p:attrNameLst>
                                          <p:attrName>style.visibility</p:attrName>
                                        </p:attrNameLst>
                                      </p:cBhvr>
                                      <p:to>
                                        <p:strVal val="visible"/>
                                      </p:to>
                                    </p:set>
                                    <p:animEffect transition="in" filter="blinds(horizontal)">
                                      <p:cBhvr>
                                        <p:cTn id="87" dur="500"/>
                                        <p:tgtEl>
                                          <p:spTgt spid="1433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Group 2"/>
          <p:cNvGrpSpPr>
            <a:grpSpLocks/>
          </p:cNvGrpSpPr>
          <p:nvPr/>
        </p:nvGrpSpPr>
        <p:grpSpPr bwMode="auto">
          <a:xfrm>
            <a:off x="1971675" y="685800"/>
            <a:ext cx="3895725" cy="4938713"/>
            <a:chOff x="1242" y="432"/>
            <a:chExt cx="2454" cy="3111"/>
          </a:xfrm>
        </p:grpSpPr>
        <p:pic>
          <p:nvPicPr>
            <p:cNvPr id="236547" name="Picture 3" descr="0612_E"/>
            <p:cNvPicPr>
              <a:picLocks noChangeAspect="1" noChangeArrowheads="1"/>
            </p:cNvPicPr>
            <p:nvPr/>
          </p:nvPicPr>
          <p:blipFill>
            <a:blip r:embed="rId3"/>
            <a:srcRect/>
            <a:stretch>
              <a:fillRect/>
            </a:stretch>
          </p:blipFill>
          <p:spPr bwMode="auto">
            <a:xfrm>
              <a:off x="1242" y="774"/>
              <a:ext cx="2352" cy="2769"/>
            </a:xfrm>
            <a:prstGeom prst="rect">
              <a:avLst/>
            </a:prstGeom>
            <a:noFill/>
          </p:spPr>
        </p:pic>
        <p:grpSp>
          <p:nvGrpSpPr>
            <p:cNvPr id="236548" name="Group 4"/>
            <p:cNvGrpSpPr>
              <a:grpSpLocks/>
            </p:cNvGrpSpPr>
            <p:nvPr/>
          </p:nvGrpSpPr>
          <p:grpSpPr bwMode="auto">
            <a:xfrm>
              <a:off x="1248" y="432"/>
              <a:ext cx="2448" cy="3048"/>
              <a:chOff x="1248" y="432"/>
              <a:chExt cx="2448" cy="3048"/>
            </a:xfrm>
          </p:grpSpPr>
          <p:sp>
            <p:nvSpPr>
              <p:cNvPr id="236549" name="Text Box 5"/>
              <p:cNvSpPr txBox="1">
                <a:spLocks noChangeArrowheads="1"/>
              </p:cNvSpPr>
              <p:nvPr/>
            </p:nvSpPr>
            <p:spPr bwMode="auto">
              <a:xfrm>
                <a:off x="2592" y="2736"/>
                <a:ext cx="816"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dirty="0">
                    <a:latin typeface="Arial" charset="0"/>
                  </a:rPr>
                  <a:t>Death rate</a:t>
                </a:r>
              </a:p>
            </p:txBody>
          </p:sp>
          <p:sp>
            <p:nvSpPr>
              <p:cNvPr id="236550" name="Rectangle 6"/>
              <p:cNvSpPr>
                <a:spLocks noChangeArrowheads="1"/>
              </p:cNvSpPr>
              <p:nvPr/>
            </p:nvSpPr>
            <p:spPr bwMode="auto">
              <a:xfrm>
                <a:off x="2352" y="1968"/>
                <a:ext cx="987"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Total population</a:t>
                </a:r>
              </a:p>
            </p:txBody>
          </p:sp>
          <p:sp>
            <p:nvSpPr>
              <p:cNvPr id="236551" name="Rectangle 7"/>
              <p:cNvSpPr>
                <a:spLocks noChangeArrowheads="1"/>
              </p:cNvSpPr>
              <p:nvPr/>
            </p:nvSpPr>
            <p:spPr bwMode="auto">
              <a:xfrm>
                <a:off x="1680" y="2160"/>
                <a:ext cx="614"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Birth rate</a:t>
                </a:r>
              </a:p>
            </p:txBody>
          </p:sp>
          <p:sp>
            <p:nvSpPr>
              <p:cNvPr id="236552" name="Rectangle 8"/>
              <p:cNvSpPr>
                <a:spLocks noChangeArrowheads="1"/>
              </p:cNvSpPr>
              <p:nvPr/>
            </p:nvSpPr>
            <p:spPr bwMode="auto">
              <a:xfrm>
                <a:off x="1536" y="752"/>
                <a:ext cx="1920" cy="728"/>
              </a:xfrm>
              <a:prstGeom prst="rect">
                <a:avLst/>
              </a:prstGeom>
              <a:noFill/>
              <a:ln w="9525">
                <a:noFill/>
                <a:miter lim="800000"/>
                <a:headEnd/>
                <a:tailEnd/>
              </a:ln>
              <a:effectLst/>
            </p:spPr>
            <p:txBody>
              <a:bodyPr>
                <a:prstTxWarp prst="textNoShape">
                  <a:avLst/>
                </a:prstTxWarp>
                <a:spAutoFit/>
              </a:bodyPr>
              <a:lstStyle/>
              <a:p>
                <a:r>
                  <a:rPr lang="en-US" sz="1400" b="1" dirty="0">
                    <a:latin typeface="Arial" charset="0"/>
                  </a:rPr>
                  <a:t>Population grows rapidly because birth rates are high and death rates drop because of improved food production and health</a:t>
                </a:r>
              </a:p>
            </p:txBody>
          </p:sp>
          <p:sp>
            <p:nvSpPr>
              <p:cNvPr id="236553" name="Text Box 9"/>
              <p:cNvSpPr txBox="1">
                <a:spLocks noChangeArrowheads="1"/>
              </p:cNvSpPr>
              <p:nvPr/>
            </p:nvSpPr>
            <p:spPr bwMode="auto">
              <a:xfrm>
                <a:off x="2880" y="3288"/>
                <a:ext cx="816" cy="192"/>
              </a:xfrm>
              <a:prstGeom prst="rect">
                <a:avLst/>
              </a:prstGeom>
              <a:noFill/>
              <a:ln w="9525">
                <a:noFill/>
                <a:miter lim="800000"/>
                <a:headEnd/>
                <a:tailEnd/>
              </a:ln>
              <a:effectLst/>
            </p:spPr>
            <p:txBody>
              <a:bodyPr>
                <a:prstTxWarp prst="textNoShape">
                  <a:avLst/>
                </a:prstTxWarp>
                <a:spAutoFit/>
              </a:bodyPr>
              <a:lstStyle/>
              <a:p>
                <a:r>
                  <a:rPr lang="en-US" sz="1400" b="1" dirty="0">
                    <a:latin typeface="Arial" charset="0"/>
                  </a:rPr>
                  <a:t>Decreasing</a:t>
                </a:r>
              </a:p>
            </p:txBody>
          </p:sp>
          <p:sp>
            <p:nvSpPr>
              <p:cNvPr id="236554" name="Rectangle 10"/>
              <p:cNvSpPr>
                <a:spLocks noChangeArrowheads="1"/>
              </p:cNvSpPr>
              <p:nvPr/>
            </p:nvSpPr>
            <p:spPr bwMode="auto">
              <a:xfrm>
                <a:off x="2016" y="432"/>
                <a:ext cx="751" cy="326"/>
              </a:xfrm>
              <a:prstGeom prst="rect">
                <a:avLst/>
              </a:prstGeom>
              <a:noFill/>
              <a:ln w="9525">
                <a:noFill/>
                <a:miter lim="800000"/>
                <a:headEnd/>
                <a:tailEnd/>
              </a:ln>
              <a:effectLst/>
            </p:spPr>
            <p:txBody>
              <a:bodyPr wrap="none">
                <a:prstTxWarp prst="textNoShape">
                  <a:avLst/>
                </a:prstTxWarp>
                <a:spAutoFit/>
              </a:bodyPr>
              <a:lstStyle/>
              <a:p>
                <a:pPr algn="ctr"/>
                <a:r>
                  <a:rPr lang="en-US" sz="1400" b="1" dirty="0">
                    <a:latin typeface="Arial" charset="0"/>
                  </a:rPr>
                  <a:t>Stage 2</a:t>
                </a:r>
              </a:p>
              <a:p>
                <a:pPr algn="ctr"/>
                <a:r>
                  <a:rPr lang="en-US" sz="1400" b="1" dirty="0">
                    <a:latin typeface="Arial" charset="0"/>
                  </a:rPr>
                  <a:t>Transitional</a:t>
                </a:r>
              </a:p>
            </p:txBody>
          </p:sp>
          <p:sp>
            <p:nvSpPr>
              <p:cNvPr id="236555" name="Rectangle 11"/>
              <p:cNvSpPr>
                <a:spLocks noChangeArrowheads="1"/>
              </p:cNvSpPr>
              <p:nvPr/>
            </p:nvSpPr>
            <p:spPr bwMode="auto">
              <a:xfrm>
                <a:off x="1248" y="3288"/>
                <a:ext cx="676"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Increasing</a:t>
                </a:r>
              </a:p>
            </p:txBody>
          </p:sp>
          <p:sp>
            <p:nvSpPr>
              <p:cNvPr id="236556" name="Rectangle 12"/>
              <p:cNvSpPr>
                <a:spLocks noChangeArrowheads="1"/>
              </p:cNvSpPr>
              <p:nvPr/>
            </p:nvSpPr>
            <p:spPr bwMode="auto">
              <a:xfrm>
                <a:off x="2016" y="3288"/>
                <a:ext cx="626"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Very high</a:t>
                </a:r>
              </a:p>
            </p:txBody>
          </p:sp>
        </p:grpSp>
      </p:grpSp>
      <p:sp>
        <p:nvSpPr>
          <p:cNvPr id="236557" name="Rectangle 13" hidden="1"/>
          <p:cNvSpPr>
            <a:spLocks noGrp="1" noChangeArrowheads="1"/>
          </p:cNvSpPr>
          <p:nvPr>
            <p:ph type="title"/>
          </p:nvPr>
        </p:nvSpPr>
        <p:spPr/>
        <p:txBody>
          <a:bodyPr/>
          <a:lstStyle/>
          <a:p>
            <a:endParaRPr lang="en-US" dirty="0"/>
          </a:p>
        </p:txBody>
      </p:sp>
      <p:sp>
        <p:nvSpPr>
          <p:cNvPr id="236558" name="Text Box 14"/>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grpSp>
        <p:nvGrpSpPr>
          <p:cNvPr id="236559" name="Group 15"/>
          <p:cNvGrpSpPr>
            <a:grpSpLocks/>
          </p:cNvGrpSpPr>
          <p:nvPr/>
        </p:nvGrpSpPr>
        <p:grpSpPr bwMode="auto">
          <a:xfrm>
            <a:off x="6791325" y="685800"/>
            <a:ext cx="2352675" cy="4938713"/>
            <a:chOff x="4278" y="432"/>
            <a:chExt cx="1482" cy="3111"/>
          </a:xfrm>
        </p:grpSpPr>
        <p:pic>
          <p:nvPicPr>
            <p:cNvPr id="236560" name="Picture 16" descr="0612_E copy 1"/>
            <p:cNvPicPr>
              <a:picLocks noChangeAspect="1" noChangeArrowheads="1"/>
            </p:cNvPicPr>
            <p:nvPr/>
          </p:nvPicPr>
          <p:blipFill>
            <a:blip r:embed="rId4"/>
            <a:srcRect/>
            <a:stretch>
              <a:fillRect/>
            </a:stretch>
          </p:blipFill>
          <p:spPr bwMode="auto">
            <a:xfrm>
              <a:off x="4278" y="774"/>
              <a:ext cx="1482" cy="2769"/>
            </a:xfrm>
            <a:prstGeom prst="rect">
              <a:avLst/>
            </a:prstGeom>
            <a:noFill/>
          </p:spPr>
        </p:pic>
        <p:sp>
          <p:nvSpPr>
            <p:cNvPr id="236561" name="Rectangle 17"/>
            <p:cNvSpPr>
              <a:spLocks noChangeArrowheads="1"/>
            </p:cNvSpPr>
            <p:nvPr/>
          </p:nvSpPr>
          <p:spPr bwMode="auto">
            <a:xfrm>
              <a:off x="4560" y="752"/>
              <a:ext cx="1104" cy="862"/>
            </a:xfrm>
            <a:prstGeom prst="rect">
              <a:avLst/>
            </a:prstGeom>
            <a:noFill/>
            <a:ln w="9525">
              <a:noFill/>
              <a:miter lim="800000"/>
              <a:headEnd/>
              <a:tailEnd/>
            </a:ln>
            <a:effectLst/>
          </p:spPr>
          <p:txBody>
            <a:bodyPr>
              <a:prstTxWarp prst="textNoShape">
                <a:avLst/>
              </a:prstTxWarp>
              <a:spAutoFit/>
            </a:bodyPr>
            <a:lstStyle/>
            <a:p>
              <a:r>
                <a:rPr lang="en-US" sz="1400" b="1" dirty="0">
                  <a:latin typeface="Arial" charset="0"/>
                </a:rPr>
                <a:t>Population growth levels off and then declines as birth rates equal and then fall below death rates</a:t>
              </a:r>
            </a:p>
          </p:txBody>
        </p:sp>
        <p:sp>
          <p:nvSpPr>
            <p:cNvPr id="236562" name="Text Box 18"/>
            <p:cNvSpPr txBox="1">
              <a:spLocks noChangeArrowheads="1"/>
            </p:cNvSpPr>
            <p:nvPr/>
          </p:nvSpPr>
          <p:spPr bwMode="auto">
            <a:xfrm>
              <a:off x="4656" y="432"/>
              <a:ext cx="863" cy="326"/>
            </a:xfrm>
            <a:prstGeom prst="rect">
              <a:avLst/>
            </a:prstGeom>
            <a:noFill/>
            <a:ln w="9525">
              <a:noFill/>
              <a:miter lim="800000"/>
              <a:headEnd/>
              <a:tailEnd/>
            </a:ln>
            <a:effectLst/>
          </p:spPr>
          <p:txBody>
            <a:bodyPr wrap="none">
              <a:prstTxWarp prst="textNoShape">
                <a:avLst/>
              </a:prstTxWarp>
              <a:spAutoFit/>
            </a:bodyPr>
            <a:lstStyle/>
            <a:p>
              <a:pPr algn="ctr"/>
              <a:r>
                <a:rPr lang="en-US" sz="1400" b="1" dirty="0">
                  <a:latin typeface="Arial" charset="0"/>
                </a:rPr>
                <a:t>Stage 4</a:t>
              </a:r>
            </a:p>
            <a:p>
              <a:pPr algn="ctr"/>
              <a:r>
                <a:rPr lang="en-US" sz="1400" b="1" dirty="0">
                  <a:latin typeface="Arial" charset="0"/>
                </a:rPr>
                <a:t>Postindustrial</a:t>
              </a:r>
            </a:p>
          </p:txBody>
        </p:sp>
        <p:sp>
          <p:nvSpPr>
            <p:cNvPr id="236563" name="Rectangle 19"/>
            <p:cNvSpPr>
              <a:spLocks noChangeArrowheads="1"/>
            </p:cNvSpPr>
            <p:nvPr/>
          </p:nvSpPr>
          <p:spPr bwMode="auto">
            <a:xfrm>
              <a:off x="5040" y="3288"/>
              <a:ext cx="583"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Negative</a:t>
              </a:r>
            </a:p>
          </p:txBody>
        </p:sp>
        <p:sp>
          <p:nvSpPr>
            <p:cNvPr id="236564" name="Rectangle 20"/>
            <p:cNvSpPr>
              <a:spLocks noChangeArrowheads="1"/>
            </p:cNvSpPr>
            <p:nvPr/>
          </p:nvSpPr>
          <p:spPr bwMode="auto">
            <a:xfrm>
              <a:off x="4320" y="3288"/>
              <a:ext cx="359"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Zero</a:t>
              </a:r>
            </a:p>
          </p:txBody>
        </p:sp>
      </p:grpSp>
      <p:grpSp>
        <p:nvGrpSpPr>
          <p:cNvPr id="236565" name="Group 21"/>
          <p:cNvGrpSpPr>
            <a:grpSpLocks/>
          </p:cNvGrpSpPr>
          <p:nvPr/>
        </p:nvGrpSpPr>
        <p:grpSpPr bwMode="auto">
          <a:xfrm>
            <a:off x="46038" y="685800"/>
            <a:ext cx="5284787" cy="5064125"/>
            <a:chOff x="29" y="432"/>
            <a:chExt cx="3329" cy="3190"/>
          </a:xfrm>
        </p:grpSpPr>
        <p:pic>
          <p:nvPicPr>
            <p:cNvPr id="236566" name="Picture 22" descr="0612_E copy 2"/>
            <p:cNvPicPr>
              <a:picLocks noChangeAspect="1" noChangeArrowheads="1"/>
            </p:cNvPicPr>
            <p:nvPr/>
          </p:nvPicPr>
          <p:blipFill>
            <a:blip r:embed="rId5"/>
            <a:srcRect/>
            <a:stretch>
              <a:fillRect/>
            </a:stretch>
          </p:blipFill>
          <p:spPr bwMode="auto">
            <a:xfrm>
              <a:off x="473" y="774"/>
              <a:ext cx="765" cy="2769"/>
            </a:xfrm>
            <a:prstGeom prst="rect">
              <a:avLst/>
            </a:prstGeom>
            <a:noFill/>
          </p:spPr>
        </p:pic>
        <p:sp>
          <p:nvSpPr>
            <p:cNvPr id="236567" name="Rectangle 23"/>
            <p:cNvSpPr>
              <a:spLocks noChangeArrowheads="1"/>
            </p:cNvSpPr>
            <p:nvPr/>
          </p:nvSpPr>
          <p:spPr bwMode="auto">
            <a:xfrm>
              <a:off x="523" y="752"/>
              <a:ext cx="1008" cy="1264"/>
            </a:xfrm>
            <a:prstGeom prst="rect">
              <a:avLst/>
            </a:prstGeom>
            <a:noFill/>
            <a:ln w="9525">
              <a:noFill/>
              <a:miter lim="800000"/>
              <a:headEnd/>
              <a:tailEnd/>
            </a:ln>
            <a:effectLst/>
          </p:spPr>
          <p:txBody>
            <a:bodyPr>
              <a:prstTxWarp prst="textNoShape">
                <a:avLst/>
              </a:prstTxWarp>
              <a:spAutoFit/>
            </a:bodyPr>
            <a:lstStyle/>
            <a:p>
              <a:r>
                <a:rPr lang="en-US" sz="1400" b="1" dirty="0">
                  <a:latin typeface="Arial" charset="0"/>
                </a:rPr>
                <a:t>Population</a:t>
              </a:r>
            </a:p>
            <a:p>
              <a:r>
                <a:rPr lang="en-US" sz="1400" b="1" dirty="0">
                  <a:latin typeface="Arial" charset="0"/>
                </a:rPr>
                <a:t>grows very</a:t>
              </a:r>
            </a:p>
            <a:p>
              <a:r>
                <a:rPr lang="en-US" sz="1400" b="1" dirty="0">
                  <a:latin typeface="Arial" charset="0"/>
                </a:rPr>
                <a:t>slowly because</a:t>
              </a:r>
            </a:p>
            <a:p>
              <a:r>
                <a:rPr lang="en-US" sz="1400" b="1" dirty="0">
                  <a:latin typeface="Arial" charset="0"/>
                </a:rPr>
                <a:t>of a high</a:t>
              </a:r>
            </a:p>
            <a:p>
              <a:r>
                <a:rPr lang="en-US" sz="1400" b="1" dirty="0">
                  <a:latin typeface="Arial" charset="0"/>
                </a:rPr>
                <a:t>birth rate</a:t>
              </a:r>
            </a:p>
            <a:p>
              <a:r>
                <a:rPr lang="en-US" sz="1400" b="1" dirty="0">
                  <a:latin typeface="Arial" charset="0"/>
                </a:rPr>
                <a:t>(to compensate</a:t>
              </a:r>
            </a:p>
            <a:p>
              <a:r>
                <a:rPr lang="en-US" sz="1400" b="1" dirty="0">
                  <a:latin typeface="Arial" charset="0"/>
                </a:rPr>
                <a:t>for high infant</a:t>
              </a:r>
            </a:p>
            <a:p>
              <a:r>
                <a:rPr lang="en-US" sz="1400" b="1" dirty="0">
                  <a:latin typeface="Arial" charset="0"/>
                </a:rPr>
                <a:t>mortality) and a</a:t>
              </a:r>
            </a:p>
            <a:p>
              <a:r>
                <a:rPr lang="en-US" sz="1400" b="1" dirty="0">
                  <a:latin typeface="Arial" charset="0"/>
                </a:rPr>
                <a:t>high death rate</a:t>
              </a:r>
            </a:p>
          </p:txBody>
        </p:sp>
        <p:sp>
          <p:nvSpPr>
            <p:cNvPr id="236568" name="Rectangle 24"/>
            <p:cNvSpPr>
              <a:spLocks noChangeArrowheads="1"/>
            </p:cNvSpPr>
            <p:nvPr/>
          </p:nvSpPr>
          <p:spPr bwMode="auto">
            <a:xfrm>
              <a:off x="480" y="432"/>
              <a:ext cx="801" cy="326"/>
            </a:xfrm>
            <a:prstGeom prst="rect">
              <a:avLst/>
            </a:prstGeom>
            <a:noFill/>
            <a:ln w="9525">
              <a:noFill/>
              <a:miter lim="800000"/>
              <a:headEnd/>
              <a:tailEnd/>
            </a:ln>
            <a:effectLst/>
          </p:spPr>
          <p:txBody>
            <a:bodyPr wrap="none">
              <a:prstTxWarp prst="textNoShape">
                <a:avLst/>
              </a:prstTxWarp>
              <a:spAutoFit/>
            </a:bodyPr>
            <a:lstStyle/>
            <a:p>
              <a:pPr algn="ctr"/>
              <a:r>
                <a:rPr lang="en-US" sz="1400" b="1" dirty="0">
                  <a:latin typeface="Arial" charset="0"/>
                </a:rPr>
                <a:t>Stage 1</a:t>
              </a:r>
            </a:p>
            <a:p>
              <a:pPr algn="ctr"/>
              <a:r>
                <a:rPr lang="en-US" sz="1400" b="1" dirty="0">
                  <a:latin typeface="Arial" charset="0"/>
                </a:rPr>
                <a:t>Preindustrial</a:t>
              </a:r>
            </a:p>
          </p:txBody>
        </p:sp>
        <p:sp>
          <p:nvSpPr>
            <p:cNvPr id="236569" name="Rectangle 25"/>
            <p:cNvSpPr>
              <a:spLocks noChangeArrowheads="1"/>
            </p:cNvSpPr>
            <p:nvPr/>
          </p:nvSpPr>
          <p:spPr bwMode="auto">
            <a:xfrm>
              <a:off x="2084" y="3430"/>
              <a:ext cx="1274"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Growth rate over time</a:t>
              </a:r>
            </a:p>
          </p:txBody>
        </p:sp>
        <p:sp>
          <p:nvSpPr>
            <p:cNvPr id="236570" name="Rectangle 26"/>
            <p:cNvSpPr>
              <a:spLocks noChangeArrowheads="1"/>
            </p:cNvSpPr>
            <p:nvPr/>
          </p:nvSpPr>
          <p:spPr bwMode="auto">
            <a:xfrm>
              <a:off x="323" y="1620"/>
              <a:ext cx="241" cy="1750"/>
            </a:xfrm>
            <a:prstGeom prst="rect">
              <a:avLst/>
            </a:prstGeom>
            <a:noFill/>
            <a:ln w="9525">
              <a:noFill/>
              <a:miter lim="800000"/>
              <a:headEnd/>
              <a:tailEnd/>
            </a:ln>
            <a:effectLst/>
          </p:spPr>
          <p:txBody>
            <a:bodyPr wrap="none">
              <a:prstTxWarp prst="textNoShape">
                <a:avLst/>
              </a:prstTxWarp>
              <a:spAutoFit/>
            </a:bodyPr>
            <a:lstStyle/>
            <a:p>
              <a:pPr algn="r">
                <a:lnSpc>
                  <a:spcPct val="140000"/>
                </a:lnSpc>
              </a:pPr>
              <a:r>
                <a:rPr lang="en-US" sz="1400" b="1" dirty="0">
                  <a:latin typeface="Arial" charset="0"/>
                </a:rPr>
                <a:t>80</a:t>
              </a:r>
            </a:p>
            <a:p>
              <a:pPr algn="r">
                <a:lnSpc>
                  <a:spcPct val="140000"/>
                </a:lnSpc>
              </a:pPr>
              <a:r>
                <a:rPr lang="en-US" sz="1400" b="1" dirty="0">
                  <a:latin typeface="Arial" charset="0"/>
                </a:rPr>
                <a:t>70</a:t>
              </a:r>
            </a:p>
            <a:p>
              <a:pPr algn="r">
                <a:lnSpc>
                  <a:spcPct val="140000"/>
                </a:lnSpc>
              </a:pPr>
              <a:r>
                <a:rPr lang="en-US" sz="1400" b="1" dirty="0">
                  <a:latin typeface="Arial" charset="0"/>
                </a:rPr>
                <a:t>60</a:t>
              </a:r>
            </a:p>
            <a:p>
              <a:pPr algn="r">
                <a:lnSpc>
                  <a:spcPct val="140000"/>
                </a:lnSpc>
              </a:pPr>
              <a:r>
                <a:rPr lang="en-US" sz="1400" b="1" dirty="0">
                  <a:latin typeface="Arial" charset="0"/>
                </a:rPr>
                <a:t>50</a:t>
              </a:r>
            </a:p>
            <a:p>
              <a:pPr algn="r">
                <a:lnSpc>
                  <a:spcPct val="140000"/>
                </a:lnSpc>
              </a:pPr>
              <a:r>
                <a:rPr lang="en-US" sz="1400" b="1" dirty="0">
                  <a:latin typeface="Arial" charset="0"/>
                </a:rPr>
                <a:t>40</a:t>
              </a:r>
            </a:p>
            <a:p>
              <a:pPr algn="r">
                <a:lnSpc>
                  <a:spcPct val="140000"/>
                </a:lnSpc>
              </a:pPr>
              <a:r>
                <a:rPr lang="en-US" sz="1400" b="1" dirty="0">
                  <a:latin typeface="Arial" charset="0"/>
                </a:rPr>
                <a:t>30</a:t>
              </a:r>
            </a:p>
            <a:p>
              <a:pPr algn="r">
                <a:lnSpc>
                  <a:spcPct val="140000"/>
                </a:lnSpc>
              </a:pPr>
              <a:r>
                <a:rPr lang="en-US" sz="1400" b="1" dirty="0">
                  <a:latin typeface="Arial" charset="0"/>
                </a:rPr>
                <a:t>20</a:t>
              </a:r>
            </a:p>
            <a:p>
              <a:pPr algn="r">
                <a:lnSpc>
                  <a:spcPct val="140000"/>
                </a:lnSpc>
              </a:pPr>
              <a:r>
                <a:rPr lang="en-US" sz="1400" b="1" dirty="0">
                  <a:latin typeface="Arial" charset="0"/>
                </a:rPr>
                <a:t>10</a:t>
              </a:r>
            </a:p>
            <a:p>
              <a:pPr algn="r">
                <a:lnSpc>
                  <a:spcPct val="140000"/>
                </a:lnSpc>
              </a:pPr>
              <a:r>
                <a:rPr lang="en-US" sz="1400" b="1" dirty="0">
                  <a:latin typeface="Arial" charset="0"/>
                </a:rPr>
                <a:t>0</a:t>
              </a:r>
            </a:p>
          </p:txBody>
        </p:sp>
        <p:sp>
          <p:nvSpPr>
            <p:cNvPr id="236571" name="Rectangle 27"/>
            <p:cNvSpPr>
              <a:spLocks noChangeArrowheads="1"/>
            </p:cNvSpPr>
            <p:nvPr/>
          </p:nvSpPr>
          <p:spPr bwMode="auto">
            <a:xfrm rot="16200000">
              <a:off x="-601" y="2160"/>
              <a:ext cx="1585" cy="326"/>
            </a:xfrm>
            <a:prstGeom prst="rect">
              <a:avLst/>
            </a:prstGeom>
            <a:noFill/>
            <a:ln w="9525">
              <a:noFill/>
              <a:miter lim="800000"/>
              <a:headEnd/>
              <a:tailEnd/>
            </a:ln>
            <a:effectLst/>
          </p:spPr>
          <p:txBody>
            <a:bodyPr wrap="none">
              <a:prstTxWarp prst="textNoShape">
                <a:avLst/>
              </a:prstTxWarp>
              <a:spAutoFit/>
            </a:bodyPr>
            <a:lstStyle/>
            <a:p>
              <a:pPr algn="ctr"/>
              <a:r>
                <a:rPr lang="en-US" sz="1400" b="1" dirty="0">
                  <a:latin typeface="Arial" charset="0"/>
                </a:rPr>
                <a:t>Birth rate and death rate</a:t>
              </a:r>
            </a:p>
            <a:p>
              <a:pPr algn="ctr"/>
              <a:r>
                <a:rPr lang="en-US" sz="1400" b="1" dirty="0">
                  <a:latin typeface="Arial" charset="0"/>
                </a:rPr>
                <a:t>(number per 1,000 per year)</a:t>
              </a:r>
            </a:p>
          </p:txBody>
        </p:sp>
        <p:sp>
          <p:nvSpPr>
            <p:cNvPr id="236572" name="Rectangle 28"/>
            <p:cNvSpPr>
              <a:spLocks noChangeArrowheads="1"/>
            </p:cNvSpPr>
            <p:nvPr/>
          </p:nvSpPr>
          <p:spPr bwMode="auto">
            <a:xfrm>
              <a:off x="672" y="3288"/>
              <a:ext cx="340"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Low</a:t>
              </a:r>
            </a:p>
          </p:txBody>
        </p:sp>
      </p:grpSp>
      <p:grpSp>
        <p:nvGrpSpPr>
          <p:cNvPr id="236573" name="Group 29"/>
          <p:cNvGrpSpPr>
            <a:grpSpLocks/>
          </p:cNvGrpSpPr>
          <p:nvPr/>
        </p:nvGrpSpPr>
        <p:grpSpPr bwMode="auto">
          <a:xfrm>
            <a:off x="5486400" y="685800"/>
            <a:ext cx="1905000" cy="4938713"/>
            <a:chOff x="3456" y="432"/>
            <a:chExt cx="1200" cy="3111"/>
          </a:xfrm>
        </p:grpSpPr>
        <p:pic>
          <p:nvPicPr>
            <p:cNvPr id="236574" name="Picture 30" descr="0612_E copy"/>
            <p:cNvPicPr>
              <a:picLocks noChangeAspect="1" noChangeArrowheads="1"/>
            </p:cNvPicPr>
            <p:nvPr/>
          </p:nvPicPr>
          <p:blipFill>
            <a:blip r:embed="rId6"/>
            <a:srcRect/>
            <a:stretch>
              <a:fillRect/>
            </a:stretch>
          </p:blipFill>
          <p:spPr bwMode="auto">
            <a:xfrm>
              <a:off x="3594" y="774"/>
              <a:ext cx="690" cy="2769"/>
            </a:xfrm>
            <a:prstGeom prst="rect">
              <a:avLst/>
            </a:prstGeom>
            <a:noFill/>
          </p:spPr>
        </p:pic>
        <p:sp>
          <p:nvSpPr>
            <p:cNvPr id="236575" name="Rectangle 31"/>
            <p:cNvSpPr>
              <a:spLocks noChangeArrowheads="1"/>
            </p:cNvSpPr>
            <p:nvPr/>
          </p:nvSpPr>
          <p:spPr bwMode="auto">
            <a:xfrm>
              <a:off x="3456" y="752"/>
              <a:ext cx="1200" cy="996"/>
            </a:xfrm>
            <a:prstGeom prst="rect">
              <a:avLst/>
            </a:prstGeom>
            <a:noFill/>
            <a:ln w="9525">
              <a:noFill/>
              <a:miter lim="800000"/>
              <a:headEnd/>
              <a:tailEnd/>
            </a:ln>
            <a:effectLst/>
          </p:spPr>
          <p:txBody>
            <a:bodyPr>
              <a:prstTxWarp prst="textNoShape">
                <a:avLst/>
              </a:prstTxWarp>
              <a:spAutoFit/>
            </a:bodyPr>
            <a:lstStyle/>
            <a:p>
              <a:r>
                <a:rPr lang="en-US" sz="1400" b="1" dirty="0">
                  <a:latin typeface="Arial" charset="0"/>
                </a:rPr>
                <a:t>Population growth slows as both birth</a:t>
              </a:r>
            </a:p>
            <a:p>
              <a:r>
                <a:rPr lang="en-US" sz="1400" b="1" dirty="0">
                  <a:latin typeface="Arial" charset="0"/>
                </a:rPr>
                <a:t>and death rates drop because of improved food production, health, and education</a:t>
              </a:r>
            </a:p>
          </p:txBody>
        </p:sp>
        <p:sp>
          <p:nvSpPr>
            <p:cNvPr id="236576" name="Rectangle 32"/>
            <p:cNvSpPr>
              <a:spLocks noChangeArrowheads="1"/>
            </p:cNvSpPr>
            <p:nvPr/>
          </p:nvSpPr>
          <p:spPr bwMode="auto">
            <a:xfrm>
              <a:off x="3600" y="432"/>
              <a:ext cx="620" cy="326"/>
            </a:xfrm>
            <a:prstGeom prst="rect">
              <a:avLst/>
            </a:prstGeom>
            <a:noFill/>
            <a:ln w="9525">
              <a:noFill/>
              <a:miter lim="800000"/>
              <a:headEnd/>
              <a:tailEnd/>
            </a:ln>
            <a:effectLst/>
          </p:spPr>
          <p:txBody>
            <a:bodyPr wrap="none">
              <a:prstTxWarp prst="textNoShape">
                <a:avLst/>
              </a:prstTxWarp>
              <a:spAutoFit/>
            </a:bodyPr>
            <a:lstStyle/>
            <a:p>
              <a:pPr algn="ctr"/>
              <a:r>
                <a:rPr lang="en-US" sz="1400" b="1" dirty="0">
                  <a:latin typeface="Arial" charset="0"/>
                </a:rPr>
                <a:t>Stage 3</a:t>
              </a:r>
            </a:p>
            <a:p>
              <a:pPr algn="ctr"/>
              <a:r>
                <a:rPr lang="en-US" sz="1400" b="1" dirty="0">
                  <a:latin typeface="Arial" charset="0"/>
                </a:rPr>
                <a:t>Industrial</a:t>
              </a:r>
            </a:p>
          </p:txBody>
        </p:sp>
        <p:sp>
          <p:nvSpPr>
            <p:cNvPr id="236577" name="Rectangle 33"/>
            <p:cNvSpPr>
              <a:spLocks noChangeArrowheads="1"/>
            </p:cNvSpPr>
            <p:nvPr/>
          </p:nvSpPr>
          <p:spPr bwMode="auto">
            <a:xfrm>
              <a:off x="3788" y="3288"/>
              <a:ext cx="340" cy="192"/>
            </a:xfrm>
            <a:prstGeom prst="rect">
              <a:avLst/>
            </a:prstGeom>
            <a:noFill/>
            <a:ln w="9525">
              <a:noFill/>
              <a:miter lim="800000"/>
              <a:headEnd/>
              <a:tailEnd/>
            </a:ln>
            <a:effectLst/>
          </p:spPr>
          <p:txBody>
            <a:bodyPr wrap="none">
              <a:prstTxWarp prst="textNoShape">
                <a:avLst/>
              </a:prstTxWarp>
              <a:spAutoFit/>
            </a:bodyPr>
            <a:lstStyle/>
            <a:p>
              <a:r>
                <a:rPr lang="en-US" sz="1400" b="1" dirty="0">
                  <a:latin typeface="Arial" charset="0"/>
                </a:rPr>
                <a:t>Low</a:t>
              </a:r>
            </a:p>
          </p:txBody>
        </p:sp>
      </p:grpSp>
      <p:sp>
        <p:nvSpPr>
          <p:cNvPr id="236578" name="Rectangle 34"/>
          <p:cNvSpPr>
            <a:spLocks noChangeArrowheads="1"/>
          </p:cNvSpPr>
          <p:nvPr/>
        </p:nvSpPr>
        <p:spPr bwMode="auto">
          <a:xfrm>
            <a:off x="7830531" y="6584950"/>
            <a:ext cx="1313469" cy="267525"/>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latin typeface="Arial" charset="0"/>
                <a:ea typeface="Arial" charset="0"/>
                <a:cs typeface="Arial" charset="0"/>
              </a:rPr>
              <a:t>Fig. </a:t>
            </a:r>
            <a:r>
              <a:rPr lang="en-US" sz="1200" b="1" dirty="0" smtClean="0">
                <a:latin typeface="Arial" charset="0"/>
                <a:ea typeface="Arial" charset="0"/>
                <a:cs typeface="Arial" charset="0"/>
              </a:rPr>
              <a:t>6-16, </a:t>
            </a:r>
            <a:r>
              <a:rPr lang="en-US" sz="1200" b="1" dirty="0">
                <a:latin typeface="Arial" charset="0"/>
                <a:ea typeface="Arial" charset="0"/>
                <a:cs typeface="Arial" charset="0"/>
              </a:rPr>
              <a:t>p. </a:t>
            </a:r>
            <a:r>
              <a:rPr lang="en-US" sz="1200" b="1" dirty="0" smtClean="0">
                <a:latin typeface="Arial" charset="0"/>
                <a:ea typeface="Arial" charset="0"/>
                <a:cs typeface="Arial" charset="0"/>
              </a:rPr>
              <a:t>135</a:t>
            </a:r>
            <a:endParaRPr lang="en-US" sz="1200" b="1" dirty="0">
              <a:latin typeface="Arial" charset="0"/>
              <a:ea typeface="Arial" charset="0"/>
              <a:cs typeface="Arial" charset="0"/>
            </a:endParaRPr>
          </a:p>
        </p:txBody>
      </p:sp>
      <p:pic>
        <p:nvPicPr>
          <p:cNvPr id="35" name="Picture 1" descr="c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4572000" cy="944562"/>
          </a:xfrm>
        </p:spPr>
        <p:txBody>
          <a:bodyPr/>
          <a:lstStyle/>
          <a:p>
            <a:pPr algn="l" eaLnBrk="1" hangingPunct="1"/>
            <a:r>
              <a:rPr lang="en-US" sz="4000" b="1" u="sng" smtClean="0"/>
              <a:t>Solutions</a:t>
            </a:r>
            <a:r>
              <a:rPr lang="en-US" sz="4000" smtClean="0"/>
              <a:t/>
            </a:r>
            <a:br>
              <a:rPr lang="en-US" sz="4000" smtClean="0"/>
            </a:br>
            <a:endParaRPr lang="en-US" sz="4000" smtClean="0"/>
          </a:p>
        </p:txBody>
      </p:sp>
      <p:sp>
        <p:nvSpPr>
          <p:cNvPr id="28675" name="Rectangle 3"/>
          <p:cNvSpPr>
            <a:spLocks noGrp="1" noChangeArrowheads="1"/>
          </p:cNvSpPr>
          <p:nvPr>
            <p:ph type="body" idx="1"/>
          </p:nvPr>
        </p:nvSpPr>
        <p:spPr>
          <a:xfrm>
            <a:off x="457200" y="914400"/>
            <a:ext cx="4267200" cy="5562600"/>
          </a:xfrm>
          <a:solidFill>
            <a:schemeClr val="accent1"/>
          </a:solidFill>
        </p:spPr>
        <p:txBody>
          <a:bodyPr/>
          <a:lstStyle/>
          <a:p>
            <a:pPr eaLnBrk="1" hangingPunct="1">
              <a:lnSpc>
                <a:spcPct val="90000"/>
              </a:lnSpc>
            </a:pPr>
            <a:r>
              <a:rPr lang="en-US" sz="2400" dirty="0" smtClean="0"/>
              <a:t>“optimum sustainable population”  </a:t>
            </a:r>
          </a:p>
          <a:p>
            <a:pPr eaLnBrk="1" hangingPunct="1">
              <a:lnSpc>
                <a:spcPct val="90000"/>
              </a:lnSpc>
            </a:pPr>
            <a:r>
              <a:rPr lang="en-US" sz="2400" dirty="0" smtClean="0"/>
              <a:t>What is the planet’s cultural carrying capacity?</a:t>
            </a:r>
          </a:p>
          <a:p>
            <a:pPr eaLnBrk="1" hangingPunct="1">
              <a:lnSpc>
                <a:spcPct val="90000"/>
              </a:lnSpc>
            </a:pPr>
            <a:r>
              <a:rPr lang="en-US" sz="2400" dirty="0" smtClean="0"/>
              <a:t>Is our earth overpopulated?  What do you think??  </a:t>
            </a:r>
          </a:p>
          <a:p>
            <a:pPr eaLnBrk="1" hangingPunct="1">
              <a:lnSpc>
                <a:spcPct val="90000"/>
              </a:lnSpc>
            </a:pPr>
            <a:r>
              <a:rPr lang="en-US" sz="2400" dirty="0" smtClean="0"/>
              <a:t>Should we limit # of children?  What about freedom?</a:t>
            </a:r>
          </a:p>
          <a:p>
            <a:pPr eaLnBrk="1" hangingPunct="1">
              <a:lnSpc>
                <a:spcPct val="90000"/>
              </a:lnSpc>
            </a:pPr>
            <a:r>
              <a:rPr lang="en-US" sz="2400" dirty="0" smtClean="0"/>
              <a:t>Economic Rewards and Penalties (Ex-China)</a:t>
            </a:r>
          </a:p>
          <a:p>
            <a:pPr eaLnBrk="1" hangingPunct="1">
              <a:lnSpc>
                <a:spcPct val="90000"/>
              </a:lnSpc>
            </a:pPr>
            <a:r>
              <a:rPr lang="en-US" sz="2400" dirty="0" smtClean="0"/>
              <a:t>1 out of 6 people on earth today don’t have what they need - Poverty!!</a:t>
            </a:r>
          </a:p>
          <a:p>
            <a:pPr eaLnBrk="1" hangingPunct="1">
              <a:lnSpc>
                <a:spcPct val="90000"/>
              </a:lnSpc>
            </a:pPr>
            <a:endParaRPr lang="en-US" sz="2400" dirty="0" smtClean="0"/>
          </a:p>
        </p:txBody>
      </p:sp>
      <p:pic>
        <p:nvPicPr>
          <p:cNvPr id="28676" name="Picture 5" descr="Bangkok%20cong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18462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p:cNvSpPr txBox="1">
            <a:spLocks noChangeArrowheads="1"/>
          </p:cNvSpPr>
          <p:nvPr/>
        </p:nvSpPr>
        <p:spPr bwMode="auto">
          <a:xfrm>
            <a:off x="4953000" y="5105400"/>
            <a:ext cx="2987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4"/>
              </a:rPr>
              <a:t>http://www.youtube.com/watch?v=YJ8wdHWv6kA</a:t>
            </a:r>
            <a:endParaRPr lang="en-US" dirty="0"/>
          </a:p>
          <a:p>
            <a:pPr eaLnBrk="1" hangingPunct="1"/>
            <a:r>
              <a:rPr lang="en-US" dirty="0"/>
              <a:t>China Population Control</a:t>
            </a:r>
          </a:p>
        </p:txBody>
      </p:sp>
      <p:pic>
        <p:nvPicPr>
          <p:cNvPr id="28678" name="Picture 8" descr="people_china_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124200"/>
            <a:ext cx="2667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3562"/>
          </a:xfrm>
          <a:solidFill>
            <a:schemeClr val="accent1"/>
          </a:solidFill>
        </p:spPr>
        <p:txBody>
          <a:bodyPr/>
          <a:lstStyle/>
          <a:p>
            <a:pPr eaLnBrk="1" hangingPunct="1"/>
            <a:r>
              <a:rPr lang="en-US" sz="4000" b="1" dirty="0" smtClean="0"/>
              <a:t/>
            </a:r>
            <a:br>
              <a:rPr lang="en-US" sz="4000" b="1" dirty="0" smtClean="0"/>
            </a:br>
            <a:r>
              <a:rPr lang="en-US" sz="4000" b="1" dirty="0" smtClean="0"/>
              <a:t>Population Age Structure</a:t>
            </a:r>
            <a:r>
              <a:rPr lang="en-US" sz="4000" dirty="0" smtClean="0"/>
              <a:t/>
            </a:r>
            <a:br>
              <a:rPr lang="en-US" sz="4000" dirty="0" smtClean="0"/>
            </a:br>
            <a:endParaRPr lang="en-US" sz="4000" dirty="0" smtClean="0"/>
          </a:p>
        </p:txBody>
      </p:sp>
      <p:sp>
        <p:nvSpPr>
          <p:cNvPr id="12291" name="Rectangle 3"/>
          <p:cNvSpPr>
            <a:spLocks noGrp="1" noChangeArrowheads="1"/>
          </p:cNvSpPr>
          <p:nvPr>
            <p:ph type="body" idx="1"/>
          </p:nvPr>
        </p:nvSpPr>
        <p:spPr>
          <a:xfrm>
            <a:off x="381000" y="1104900"/>
            <a:ext cx="3962400" cy="5295900"/>
          </a:xfrm>
          <a:solidFill>
            <a:schemeClr val="accent1">
              <a:alpha val="50000"/>
            </a:schemeClr>
          </a:solidFill>
        </p:spPr>
        <p:txBody>
          <a:bodyPr/>
          <a:lstStyle/>
          <a:p>
            <a:pPr eaLnBrk="1" hangingPunct="1">
              <a:lnSpc>
                <a:spcPct val="90000"/>
              </a:lnSpc>
            </a:pPr>
            <a:r>
              <a:rPr lang="en-US" sz="2800" dirty="0" smtClean="0">
                <a:solidFill>
                  <a:srgbClr val="FF6600"/>
                </a:solidFill>
              </a:rPr>
              <a:t>different age groups</a:t>
            </a:r>
          </a:p>
          <a:p>
            <a:pPr eaLnBrk="1" hangingPunct="1">
              <a:lnSpc>
                <a:spcPct val="90000"/>
              </a:lnSpc>
            </a:pPr>
            <a:r>
              <a:rPr lang="en-US" sz="2800" dirty="0" err="1" smtClean="0">
                <a:solidFill>
                  <a:srgbClr val="FFFF66"/>
                </a:solidFill>
              </a:rPr>
              <a:t>prereproductive</a:t>
            </a:r>
            <a:r>
              <a:rPr lang="en-US" sz="2800" dirty="0" smtClean="0">
                <a:solidFill>
                  <a:srgbClr val="FFFF66"/>
                </a:solidFill>
              </a:rPr>
              <a:t>, reproductive, and </a:t>
            </a:r>
            <a:r>
              <a:rPr lang="en-US" sz="2800" dirty="0" err="1" smtClean="0">
                <a:solidFill>
                  <a:srgbClr val="FFFF66"/>
                </a:solidFill>
              </a:rPr>
              <a:t>postreproductive</a:t>
            </a:r>
            <a:r>
              <a:rPr lang="en-US" sz="2800" dirty="0" smtClean="0">
                <a:solidFill>
                  <a:srgbClr val="FFFF66"/>
                </a:solidFill>
              </a:rPr>
              <a:t>  </a:t>
            </a:r>
            <a:endParaRPr lang="en-US" sz="2800" dirty="0" smtClean="0">
              <a:solidFill>
                <a:schemeClr val="accent2"/>
              </a:solidFill>
            </a:endParaRPr>
          </a:p>
          <a:p>
            <a:pPr eaLnBrk="1" hangingPunct="1">
              <a:lnSpc>
                <a:spcPct val="90000"/>
              </a:lnSpc>
            </a:pPr>
            <a:r>
              <a:rPr lang="en-US" sz="2800" u="sng" dirty="0" smtClean="0"/>
              <a:t>Population momentum </a:t>
            </a:r>
          </a:p>
          <a:p>
            <a:pPr eaLnBrk="1" hangingPunct="1">
              <a:lnSpc>
                <a:spcPct val="90000"/>
              </a:lnSpc>
            </a:pPr>
            <a:r>
              <a:rPr lang="en-US" sz="2800" dirty="0" smtClean="0"/>
              <a:t>Continued growth of a population after fertility drops to RL</a:t>
            </a:r>
          </a:p>
          <a:p>
            <a:pPr eaLnBrk="1" hangingPunct="1">
              <a:lnSpc>
                <a:spcPct val="90000"/>
              </a:lnSpc>
            </a:pPr>
            <a:r>
              <a:rPr lang="en-US" sz="2800" dirty="0" smtClean="0"/>
              <a:t>Due to Large portion of population in reproductive years</a:t>
            </a:r>
          </a:p>
          <a:p>
            <a:pPr eaLnBrk="1" hangingPunct="1">
              <a:lnSpc>
                <a:spcPct val="90000"/>
              </a:lnSpc>
            </a:pPr>
            <a:endParaRPr lang="en-US" sz="2800" dirty="0" smtClean="0"/>
          </a:p>
        </p:txBody>
      </p:sp>
      <p:pic>
        <p:nvPicPr>
          <p:cNvPr id="1026" name="Picture 2" descr="http://catholicexchange.com/wp-content/uploads/2013/07/population-momentum-438x3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884234"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200" y="5029200"/>
            <a:ext cx="4267200" cy="1421928"/>
          </a:xfrm>
          <a:prstGeom prst="rect">
            <a:avLst/>
          </a:prstGeom>
          <a:solidFill>
            <a:srgbClr val="FF9966"/>
          </a:solidFill>
        </p:spPr>
        <p:txBody>
          <a:bodyPr wrap="square">
            <a:spAutoFit/>
          </a:bodyPr>
          <a:lstStyle/>
          <a:p>
            <a:pPr eaLnBrk="1" hangingPunct="1">
              <a:lnSpc>
                <a:spcPct val="90000"/>
              </a:lnSpc>
            </a:pPr>
            <a:r>
              <a:rPr lang="en-US" sz="2400" b="1" dirty="0" smtClean="0"/>
              <a:t>“Today's </a:t>
            </a:r>
            <a:r>
              <a:rPr lang="en-US" sz="2400" b="1" dirty="0"/>
              <a:t>fertility generates tomorrow's population in the absence of high mortality”.</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to="" calcmode="lin" valueType="num">
                                      <p:cBhvr>
                                        <p:cTn id="7" dur="1" fill="hold"/>
                                        <p:tgtEl>
                                          <p:spTgt spid="1229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to="" calcmode="lin" valueType="num">
                                      <p:cBhvr>
                                        <p:cTn id="12" dur="1" fill="hold"/>
                                        <p:tgtEl>
                                          <p:spTgt spid="1229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to="" calcmode="lin" valueType="num">
                                      <p:cBhvr>
                                        <p:cTn id="17" dur="1" fill="hold"/>
                                        <p:tgtEl>
                                          <p:spTgt spid="1229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 to="" calcmode="lin" valueType="num">
                                      <p:cBhvr>
                                        <p:cTn id="22" dur="1" fill="hold"/>
                                        <p:tgtEl>
                                          <p:spTgt spid="1229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 to="" calcmode="lin" valueType="num">
                                      <p:cBhvr>
                                        <p:cTn id="27" dur="1" fill="hold"/>
                                        <p:tgtEl>
                                          <p:spTgt spid="1229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 to="" calcmode="lin" valueType="num">
                                      <p:cBhvr>
                                        <p:cTn id="32" dur="1" fill="hold"/>
                                        <p:tgtEl>
                                          <p:spTgt spid="122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34925" y="1457325"/>
            <a:ext cx="9224963" cy="5238750"/>
            <a:chOff x="0" y="720"/>
            <a:chExt cx="5811" cy="3300"/>
          </a:xfrm>
        </p:grpSpPr>
        <p:grpSp>
          <p:nvGrpSpPr>
            <p:cNvPr id="22534" name="Group 3"/>
            <p:cNvGrpSpPr>
              <a:grpSpLocks/>
            </p:cNvGrpSpPr>
            <p:nvPr/>
          </p:nvGrpSpPr>
          <p:grpSpPr bwMode="auto">
            <a:xfrm>
              <a:off x="1022" y="3808"/>
              <a:ext cx="3767" cy="212"/>
              <a:chOff x="504" y="3962"/>
              <a:chExt cx="3767" cy="212"/>
            </a:xfrm>
          </p:grpSpPr>
          <p:grpSp>
            <p:nvGrpSpPr>
              <p:cNvPr id="22547" name="Group 4"/>
              <p:cNvGrpSpPr>
                <a:grpSpLocks/>
              </p:cNvGrpSpPr>
              <p:nvPr/>
            </p:nvGrpSpPr>
            <p:grpSpPr bwMode="auto">
              <a:xfrm>
                <a:off x="504" y="4004"/>
                <a:ext cx="2905" cy="139"/>
                <a:chOff x="504" y="4004"/>
                <a:chExt cx="2905" cy="139"/>
              </a:xfrm>
            </p:grpSpPr>
            <p:pic>
              <p:nvPicPr>
                <p:cNvPr id="22551" name="Picture 5"/>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513" y="4004"/>
                  <a:ext cx="289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2" name="Rectangle 6"/>
                <p:cNvSpPr>
                  <a:spLocks noChangeArrowheads="1"/>
                </p:cNvSpPr>
                <p:nvPr/>
              </p:nvSpPr>
              <p:spPr bwMode="auto">
                <a:xfrm>
                  <a:off x="504" y="4008"/>
                  <a:ext cx="256" cy="128"/>
                </a:xfrm>
                <a:prstGeom prst="rect">
                  <a:avLst/>
                </a:prstGeom>
                <a:noFill/>
                <a:ln w="127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3" name="Rectangle 7"/>
                <p:cNvSpPr>
                  <a:spLocks noChangeArrowheads="1"/>
                </p:cNvSpPr>
                <p:nvPr/>
              </p:nvSpPr>
              <p:spPr bwMode="auto">
                <a:xfrm>
                  <a:off x="1776" y="4008"/>
                  <a:ext cx="256" cy="128"/>
                </a:xfrm>
                <a:prstGeom prst="rect">
                  <a:avLst/>
                </a:prstGeom>
                <a:noFill/>
                <a:ln w="127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4" name="Rectangle 8"/>
                <p:cNvSpPr>
                  <a:spLocks noChangeArrowheads="1"/>
                </p:cNvSpPr>
                <p:nvPr/>
              </p:nvSpPr>
              <p:spPr bwMode="auto">
                <a:xfrm>
                  <a:off x="3144" y="4008"/>
                  <a:ext cx="256" cy="128"/>
                </a:xfrm>
                <a:prstGeom prst="rect">
                  <a:avLst/>
                </a:prstGeom>
                <a:noFill/>
                <a:ln w="12700">
                  <a:solidFill>
                    <a:srgbClr val="000000"/>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48" name="Text Box 9"/>
              <p:cNvSpPr txBox="1">
                <a:spLocks noChangeArrowheads="1"/>
              </p:cNvSpPr>
              <p:nvPr/>
            </p:nvSpPr>
            <p:spPr bwMode="auto">
              <a:xfrm>
                <a:off x="766" y="3962"/>
                <a:ext cx="720"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Ages 0-14</a:t>
                </a:r>
              </a:p>
            </p:txBody>
          </p:sp>
          <p:sp>
            <p:nvSpPr>
              <p:cNvPr id="22549" name="Text Box 10"/>
              <p:cNvSpPr txBox="1">
                <a:spLocks noChangeArrowheads="1"/>
              </p:cNvSpPr>
              <p:nvPr/>
            </p:nvSpPr>
            <p:spPr bwMode="auto">
              <a:xfrm>
                <a:off x="2054" y="3962"/>
                <a:ext cx="791"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Ages 15-44</a:t>
                </a:r>
              </a:p>
            </p:txBody>
          </p:sp>
          <p:sp>
            <p:nvSpPr>
              <p:cNvPr id="22550" name="Text Box 11"/>
              <p:cNvSpPr txBox="1">
                <a:spLocks noChangeArrowheads="1"/>
              </p:cNvSpPr>
              <p:nvPr/>
            </p:nvSpPr>
            <p:spPr bwMode="auto">
              <a:xfrm>
                <a:off x="3405" y="3962"/>
                <a:ext cx="866"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Ages 45-85+</a:t>
                </a:r>
              </a:p>
            </p:txBody>
          </p:sp>
        </p:grpSp>
        <p:grpSp>
          <p:nvGrpSpPr>
            <p:cNvPr id="22535" name="Group 12"/>
            <p:cNvGrpSpPr>
              <a:grpSpLocks/>
            </p:cNvGrpSpPr>
            <p:nvPr/>
          </p:nvGrpSpPr>
          <p:grpSpPr bwMode="auto">
            <a:xfrm>
              <a:off x="0" y="720"/>
              <a:ext cx="5811" cy="2988"/>
              <a:chOff x="0" y="720"/>
              <a:chExt cx="5811" cy="2988"/>
            </a:xfrm>
          </p:grpSpPr>
          <p:pic>
            <p:nvPicPr>
              <p:cNvPr id="22536" name="Picture 13"/>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l="11140" r="10355"/>
              <a:stretch>
                <a:fillRect/>
              </a:stretch>
            </p:blipFill>
            <p:spPr bwMode="auto">
              <a:xfrm>
                <a:off x="3390" y="721"/>
                <a:ext cx="1198"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4"/>
              <p:cNvSpPr txBox="1">
                <a:spLocks noChangeArrowheads="1"/>
              </p:cNvSpPr>
              <p:nvPr/>
            </p:nvSpPr>
            <p:spPr bwMode="auto">
              <a:xfrm>
                <a:off x="668" y="3034"/>
                <a:ext cx="956" cy="6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Rapid Growth</a:t>
                </a:r>
              </a:p>
              <a:p>
                <a:pPr algn="ctr"/>
                <a:r>
                  <a:rPr lang="en-US" altLang="en-US" sz="1600">
                    <a:solidFill>
                      <a:schemeClr val="bg1"/>
                    </a:solidFill>
                  </a:rPr>
                  <a:t>Guatemala</a:t>
                </a:r>
              </a:p>
              <a:p>
                <a:pPr algn="ctr"/>
                <a:r>
                  <a:rPr lang="en-US" altLang="en-US" sz="1600">
                    <a:solidFill>
                      <a:schemeClr val="bg1"/>
                    </a:solidFill>
                  </a:rPr>
                  <a:t>Nigeria</a:t>
                </a:r>
              </a:p>
              <a:p>
                <a:pPr algn="ctr"/>
                <a:r>
                  <a:rPr lang="en-US" altLang="en-US" sz="1600">
                    <a:solidFill>
                      <a:schemeClr val="bg1"/>
                    </a:solidFill>
                  </a:rPr>
                  <a:t>Saudi Arabia</a:t>
                </a:r>
                <a:endParaRPr lang="en-US" altLang="en-US" sz="1600" b="1">
                  <a:solidFill>
                    <a:schemeClr val="bg1"/>
                  </a:solidFill>
                </a:endParaRPr>
              </a:p>
            </p:txBody>
          </p:sp>
          <p:pic>
            <p:nvPicPr>
              <p:cNvPr id="22538" name="Picture 15"/>
              <p:cNvPicPr>
                <a:picLocks noChangeAspect="1" noChangeArrowheads="1"/>
              </p:cNvPicPr>
              <p:nvPr/>
            </p:nvPicPr>
            <p:blipFill>
              <a:blip r:embed="rId4" cstate="print">
                <a:lum contrast="24000"/>
                <a:extLst>
                  <a:ext uri="{28A0092B-C50C-407E-A947-70E740481C1C}">
                    <a14:useLocalDpi xmlns:a14="http://schemas.microsoft.com/office/drawing/2010/main" val="0"/>
                  </a:ext>
                </a:extLst>
              </a:blip>
              <a:srcRect l="11118" r="13086"/>
              <a:stretch>
                <a:fillRect/>
              </a:stretch>
            </p:blipFill>
            <p:spPr bwMode="auto">
              <a:xfrm>
                <a:off x="4502" y="725"/>
                <a:ext cx="1309" cy="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6"/>
              <p:cNvSpPr txBox="1">
                <a:spLocks noChangeArrowheads="1"/>
              </p:cNvSpPr>
              <p:nvPr/>
            </p:nvSpPr>
            <p:spPr bwMode="auto">
              <a:xfrm>
                <a:off x="2392" y="3034"/>
                <a:ext cx="900" cy="6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Slow Growth</a:t>
                </a:r>
              </a:p>
              <a:p>
                <a:pPr algn="ctr"/>
                <a:r>
                  <a:rPr lang="en-US" altLang="en-US" sz="1600">
                    <a:solidFill>
                      <a:schemeClr val="bg1"/>
                    </a:solidFill>
                  </a:rPr>
                  <a:t>United States</a:t>
                </a:r>
              </a:p>
              <a:p>
                <a:pPr algn="ctr"/>
                <a:r>
                  <a:rPr lang="en-US" altLang="en-US" sz="1600">
                    <a:solidFill>
                      <a:schemeClr val="bg1"/>
                    </a:solidFill>
                  </a:rPr>
                  <a:t>Australia</a:t>
                </a:r>
              </a:p>
              <a:p>
                <a:pPr algn="ctr"/>
                <a:r>
                  <a:rPr lang="en-US" altLang="en-US" sz="1600">
                    <a:solidFill>
                      <a:schemeClr val="bg1"/>
                    </a:solidFill>
                  </a:rPr>
                  <a:t>Canada</a:t>
                </a:r>
                <a:endParaRPr lang="en-US" altLang="en-US" sz="1600" b="1">
                  <a:solidFill>
                    <a:schemeClr val="bg1"/>
                  </a:solidFill>
                </a:endParaRPr>
              </a:p>
            </p:txBody>
          </p:sp>
          <p:sp>
            <p:nvSpPr>
              <p:cNvPr id="22540" name="Text Box 17"/>
              <p:cNvSpPr txBox="1">
                <a:spLocks noChangeArrowheads="1"/>
              </p:cNvSpPr>
              <p:nvPr/>
            </p:nvSpPr>
            <p:spPr bwMode="auto">
              <a:xfrm>
                <a:off x="527" y="984"/>
                <a:ext cx="401"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Male</a:t>
                </a:r>
              </a:p>
            </p:txBody>
          </p:sp>
          <p:sp>
            <p:nvSpPr>
              <p:cNvPr id="22541" name="Text Box 18"/>
              <p:cNvSpPr txBox="1">
                <a:spLocks noChangeArrowheads="1"/>
              </p:cNvSpPr>
              <p:nvPr/>
            </p:nvSpPr>
            <p:spPr bwMode="auto">
              <a:xfrm>
                <a:off x="1385" y="984"/>
                <a:ext cx="557"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Female</a:t>
                </a:r>
              </a:p>
            </p:txBody>
          </p:sp>
          <p:grpSp>
            <p:nvGrpSpPr>
              <p:cNvPr id="22542" name="Group 19"/>
              <p:cNvGrpSpPr>
                <a:grpSpLocks/>
              </p:cNvGrpSpPr>
              <p:nvPr/>
            </p:nvGrpSpPr>
            <p:grpSpPr bwMode="auto">
              <a:xfrm>
                <a:off x="0" y="720"/>
                <a:ext cx="5724" cy="2988"/>
                <a:chOff x="0" y="720"/>
                <a:chExt cx="5724" cy="2988"/>
              </a:xfrm>
            </p:grpSpPr>
            <p:pic>
              <p:nvPicPr>
                <p:cNvPr id="22543" name="Picture 20"/>
                <p:cNvPicPr>
                  <a:picLocks noChangeAspect="1" noChangeArrowheads="1"/>
                </p:cNvPicPr>
                <p:nvPr/>
              </p:nvPicPr>
              <p:blipFill>
                <a:blip r:embed="rId5" cstate="print">
                  <a:lum contrast="24000"/>
                  <a:extLst>
                    <a:ext uri="{28A0092B-C50C-407E-A947-70E740481C1C}">
                      <a14:useLocalDpi xmlns:a14="http://schemas.microsoft.com/office/drawing/2010/main" val="0"/>
                    </a:ext>
                  </a:extLst>
                </a:blip>
                <a:srcRect/>
                <a:stretch>
                  <a:fillRect/>
                </a:stretch>
              </p:blipFill>
              <p:spPr bwMode="auto">
                <a:xfrm>
                  <a:off x="0" y="747"/>
                  <a:ext cx="2293"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1"/>
                <p:cNvPicPr>
                  <a:picLocks noChangeAspect="1" noChangeArrowheads="1"/>
                </p:cNvPicPr>
                <p:nvPr/>
              </p:nvPicPr>
              <p:blipFill>
                <a:blip r:embed="rId6" cstate="print">
                  <a:lum contrast="24000"/>
                  <a:extLst>
                    <a:ext uri="{28A0092B-C50C-407E-A947-70E740481C1C}">
                      <a14:useLocalDpi xmlns:a14="http://schemas.microsoft.com/office/drawing/2010/main" val="0"/>
                    </a:ext>
                  </a:extLst>
                </a:blip>
                <a:srcRect/>
                <a:stretch>
                  <a:fillRect/>
                </a:stretch>
              </p:blipFill>
              <p:spPr bwMode="auto">
                <a:xfrm>
                  <a:off x="2140" y="720"/>
                  <a:ext cx="1404" cy="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Text Box 22"/>
                <p:cNvSpPr txBox="1">
                  <a:spLocks noChangeArrowheads="1"/>
                </p:cNvSpPr>
                <p:nvPr/>
              </p:nvSpPr>
              <p:spPr bwMode="auto">
                <a:xfrm>
                  <a:off x="3550" y="3034"/>
                  <a:ext cx="878" cy="6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Zero Growth</a:t>
                  </a:r>
                </a:p>
                <a:p>
                  <a:pPr algn="ctr"/>
                  <a:r>
                    <a:rPr lang="en-US" altLang="en-US" sz="1600">
                      <a:solidFill>
                        <a:schemeClr val="bg1"/>
                      </a:solidFill>
                    </a:rPr>
                    <a:t>Spain</a:t>
                  </a:r>
                </a:p>
                <a:p>
                  <a:pPr algn="ctr"/>
                  <a:r>
                    <a:rPr lang="en-US" altLang="en-US" sz="1600">
                      <a:solidFill>
                        <a:schemeClr val="bg1"/>
                      </a:solidFill>
                    </a:rPr>
                    <a:t>Austria</a:t>
                  </a:r>
                </a:p>
                <a:p>
                  <a:pPr algn="ctr"/>
                  <a:r>
                    <a:rPr lang="en-US" altLang="en-US" sz="1600">
                      <a:solidFill>
                        <a:schemeClr val="bg1"/>
                      </a:solidFill>
                    </a:rPr>
                    <a:t>Greece</a:t>
                  </a:r>
                  <a:endParaRPr lang="en-US" altLang="en-US" sz="1600" b="1">
                    <a:solidFill>
                      <a:schemeClr val="bg1"/>
                    </a:solidFill>
                  </a:endParaRPr>
                </a:p>
              </p:txBody>
            </p:sp>
            <p:sp>
              <p:nvSpPr>
                <p:cNvPr id="22546" name="Text Box 23"/>
                <p:cNvSpPr txBox="1">
                  <a:spLocks noChangeArrowheads="1"/>
                </p:cNvSpPr>
                <p:nvPr/>
              </p:nvSpPr>
              <p:spPr bwMode="auto">
                <a:xfrm>
                  <a:off x="4590" y="3034"/>
                  <a:ext cx="1134" cy="6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solidFill>
                        <a:schemeClr val="bg1"/>
                      </a:solidFill>
                    </a:rPr>
                    <a:t>Negative Growth</a:t>
                  </a:r>
                </a:p>
                <a:p>
                  <a:pPr algn="ctr"/>
                  <a:r>
                    <a:rPr lang="en-US" altLang="en-US" sz="1600">
                      <a:solidFill>
                        <a:schemeClr val="bg1"/>
                      </a:solidFill>
                    </a:rPr>
                    <a:t>Germany</a:t>
                  </a:r>
                </a:p>
                <a:p>
                  <a:pPr algn="ctr"/>
                  <a:r>
                    <a:rPr lang="en-US" altLang="en-US" sz="1600">
                      <a:solidFill>
                        <a:schemeClr val="bg1"/>
                      </a:solidFill>
                    </a:rPr>
                    <a:t>Bulgaria</a:t>
                  </a:r>
                </a:p>
                <a:p>
                  <a:pPr algn="ctr"/>
                  <a:r>
                    <a:rPr lang="en-US" altLang="en-US" sz="1600">
                      <a:solidFill>
                        <a:schemeClr val="bg1"/>
                      </a:solidFill>
                    </a:rPr>
                    <a:t>Sweden</a:t>
                  </a:r>
                  <a:endParaRPr lang="en-US" altLang="en-US" sz="1600" b="1">
                    <a:solidFill>
                      <a:schemeClr val="bg1"/>
                    </a:solidFill>
                  </a:endParaRPr>
                </a:p>
              </p:txBody>
            </p:sp>
          </p:grpSp>
        </p:grpSp>
      </p:grpSp>
      <p:sp>
        <p:nvSpPr>
          <p:cNvPr id="22531" name="Rectangle 24"/>
          <p:cNvSpPr>
            <a:spLocks noGrp="1" noChangeArrowheads="1"/>
          </p:cNvSpPr>
          <p:nvPr>
            <p:ph type="title"/>
          </p:nvPr>
        </p:nvSpPr>
        <p:spPr>
          <a:effectLst>
            <a:outerShdw dist="35921" dir="2700000" algn="ctr" rotWithShape="0">
              <a:schemeClr val="tx1"/>
            </a:outerShdw>
          </a:effectLst>
        </p:spPr>
        <p:txBody>
          <a:bodyPr/>
          <a:lstStyle/>
          <a:p>
            <a:pPr eaLnBrk="1" hangingPunct="1"/>
            <a:r>
              <a:rPr lang="en-US" sz="4000" smtClean="0"/>
              <a:t>Population Age Structure</a:t>
            </a:r>
          </a:p>
        </p:txBody>
      </p:sp>
      <p:sp>
        <p:nvSpPr>
          <p:cNvPr id="22532" name="Line 25"/>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33" name="Text Box 26"/>
          <p:cNvSpPr txBox="1">
            <a:spLocks noChangeArrowheads="1"/>
          </p:cNvSpPr>
          <p:nvPr/>
        </p:nvSpPr>
        <p:spPr bwMode="auto">
          <a:xfrm>
            <a:off x="7458075" y="246063"/>
            <a:ext cx="1589088"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i="1">
                <a:solidFill>
                  <a:schemeClr val="bg1"/>
                </a:solidFill>
              </a:rPr>
              <a:t>Fig. 12-19</a:t>
            </a:r>
          </a:p>
          <a:p>
            <a:r>
              <a:rPr lang="en-US" sz="2400" b="1" i="1">
                <a:solidFill>
                  <a:schemeClr val="bg1"/>
                </a:solidFill>
              </a:rPr>
              <a:t>p. 263</a:t>
            </a:r>
          </a:p>
        </p:txBody>
      </p:sp>
      <p:sp>
        <p:nvSpPr>
          <p:cNvPr id="2" name="Rectangle 1"/>
          <p:cNvSpPr/>
          <p:nvPr/>
        </p:nvSpPr>
        <p:spPr>
          <a:xfrm>
            <a:off x="2014907" y="46008"/>
            <a:ext cx="4572000" cy="400110"/>
          </a:xfrm>
          <a:prstGeom prst="rect">
            <a:avLst/>
          </a:prstGeom>
        </p:spPr>
        <p:txBody>
          <a:bodyPr>
            <a:spAutoFit/>
          </a:bodyPr>
          <a:lstStyle/>
          <a:p>
            <a:r>
              <a:rPr lang="en-US" sz="1000" dirty="0">
                <a:hlinkClick r:id="rId7"/>
              </a:rPr>
              <a:t>http://</a:t>
            </a:r>
            <a:r>
              <a:rPr lang="en-US" sz="1000" dirty="0" smtClean="0">
                <a:hlinkClick r:id="rId7"/>
              </a:rPr>
              <a:t>www.prb.org/Educators/TeachersGuides/HumanPopulation/Change.aspx</a:t>
            </a:r>
            <a:endParaRPr lang="en-US" sz="10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744538"/>
            <a:ext cx="4662488"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7335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300</a:t>
            </a:r>
            <a:endParaRPr lang="en-US" altLang="en-US" sz="1400" b="1"/>
          </a:p>
        </p:txBody>
      </p:sp>
      <p:sp>
        <p:nvSpPr>
          <p:cNvPr id="23556" name="Text Box 4"/>
          <p:cNvSpPr txBox="1">
            <a:spLocks noChangeArrowheads="1"/>
          </p:cNvSpPr>
          <p:nvPr/>
        </p:nvSpPr>
        <p:spPr bwMode="auto">
          <a:xfrm>
            <a:off x="25082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a:t>
            </a:r>
            <a:endParaRPr lang="en-US" altLang="en-US" sz="1400" b="1"/>
          </a:p>
        </p:txBody>
      </p:sp>
      <p:sp>
        <p:nvSpPr>
          <p:cNvPr id="23557" name="Text Box 5"/>
          <p:cNvSpPr txBox="1">
            <a:spLocks noChangeArrowheads="1"/>
          </p:cNvSpPr>
          <p:nvPr/>
        </p:nvSpPr>
        <p:spPr bwMode="auto">
          <a:xfrm>
            <a:off x="32829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100</a:t>
            </a:r>
            <a:endParaRPr lang="en-US" altLang="en-US" sz="1400" b="1"/>
          </a:p>
        </p:txBody>
      </p:sp>
      <p:sp>
        <p:nvSpPr>
          <p:cNvPr id="23558" name="Text Box 6"/>
          <p:cNvSpPr txBox="1">
            <a:spLocks noChangeArrowheads="1"/>
          </p:cNvSpPr>
          <p:nvPr/>
        </p:nvSpPr>
        <p:spPr bwMode="auto">
          <a:xfrm>
            <a:off x="4144963" y="595312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a:t>
            </a:r>
            <a:endParaRPr lang="en-US" altLang="en-US" sz="1400" b="1"/>
          </a:p>
        </p:txBody>
      </p:sp>
      <p:sp>
        <p:nvSpPr>
          <p:cNvPr id="23559" name="Text Box 7"/>
          <p:cNvSpPr txBox="1">
            <a:spLocks noChangeArrowheads="1"/>
          </p:cNvSpPr>
          <p:nvPr/>
        </p:nvSpPr>
        <p:spPr bwMode="auto">
          <a:xfrm>
            <a:off x="48323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100</a:t>
            </a:r>
            <a:endParaRPr lang="en-US" altLang="en-US" sz="1400" b="1"/>
          </a:p>
        </p:txBody>
      </p:sp>
      <p:sp>
        <p:nvSpPr>
          <p:cNvPr id="23560" name="Text Box 8"/>
          <p:cNvSpPr txBox="1">
            <a:spLocks noChangeArrowheads="1"/>
          </p:cNvSpPr>
          <p:nvPr/>
        </p:nvSpPr>
        <p:spPr bwMode="auto">
          <a:xfrm>
            <a:off x="56070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a:t>
            </a:r>
            <a:endParaRPr lang="en-US" altLang="en-US" sz="1400" b="1"/>
          </a:p>
        </p:txBody>
      </p:sp>
      <p:sp>
        <p:nvSpPr>
          <p:cNvPr id="23561" name="Text Box 9"/>
          <p:cNvSpPr txBox="1">
            <a:spLocks noChangeArrowheads="1"/>
          </p:cNvSpPr>
          <p:nvPr/>
        </p:nvSpPr>
        <p:spPr bwMode="auto">
          <a:xfrm>
            <a:off x="6381750" y="59531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300</a:t>
            </a:r>
            <a:endParaRPr lang="en-US" altLang="en-US" sz="1400" b="1"/>
          </a:p>
        </p:txBody>
      </p:sp>
      <p:sp>
        <p:nvSpPr>
          <p:cNvPr id="23562" name="Text Box 10"/>
          <p:cNvSpPr txBox="1">
            <a:spLocks noChangeArrowheads="1"/>
          </p:cNvSpPr>
          <p:nvPr/>
        </p:nvSpPr>
        <p:spPr bwMode="auto">
          <a:xfrm>
            <a:off x="1231900" y="822325"/>
            <a:ext cx="636588"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pPr>
            <a:r>
              <a:rPr lang="en-US" altLang="en-US" sz="1400" b="1"/>
              <a:t>85+</a:t>
            </a:r>
          </a:p>
          <a:p>
            <a:pPr algn="ctr">
              <a:lnSpc>
                <a:spcPct val="130000"/>
              </a:lnSpc>
            </a:pPr>
            <a:r>
              <a:rPr lang="en-US" altLang="en-US" sz="1400" b="1"/>
              <a:t>80-85</a:t>
            </a:r>
          </a:p>
          <a:p>
            <a:pPr algn="ctr">
              <a:lnSpc>
                <a:spcPct val="130000"/>
              </a:lnSpc>
            </a:pPr>
            <a:r>
              <a:rPr lang="en-US" altLang="en-US" sz="1400" b="1"/>
              <a:t>75-79</a:t>
            </a:r>
          </a:p>
          <a:p>
            <a:pPr algn="ctr">
              <a:lnSpc>
                <a:spcPct val="130000"/>
              </a:lnSpc>
            </a:pPr>
            <a:r>
              <a:rPr lang="en-US" altLang="en-US" sz="1400" b="1"/>
              <a:t>70-74</a:t>
            </a:r>
          </a:p>
          <a:p>
            <a:pPr algn="ctr">
              <a:lnSpc>
                <a:spcPct val="130000"/>
              </a:lnSpc>
            </a:pPr>
            <a:r>
              <a:rPr lang="en-US" altLang="en-US" sz="1400" b="1"/>
              <a:t>65-69</a:t>
            </a:r>
          </a:p>
          <a:p>
            <a:pPr algn="ctr">
              <a:lnSpc>
                <a:spcPct val="130000"/>
              </a:lnSpc>
            </a:pPr>
            <a:r>
              <a:rPr lang="en-US" altLang="en-US" sz="1400" b="1"/>
              <a:t>60-64</a:t>
            </a:r>
          </a:p>
          <a:p>
            <a:pPr algn="ctr">
              <a:lnSpc>
                <a:spcPct val="130000"/>
              </a:lnSpc>
            </a:pPr>
            <a:r>
              <a:rPr lang="en-US" altLang="en-US" sz="1400" b="1"/>
              <a:t>55-59</a:t>
            </a:r>
          </a:p>
          <a:p>
            <a:pPr algn="ctr">
              <a:lnSpc>
                <a:spcPct val="130000"/>
              </a:lnSpc>
            </a:pPr>
            <a:r>
              <a:rPr lang="en-US" altLang="en-US" sz="1400" b="1"/>
              <a:t>50-54</a:t>
            </a:r>
          </a:p>
          <a:p>
            <a:pPr algn="ctr">
              <a:lnSpc>
                <a:spcPct val="130000"/>
              </a:lnSpc>
            </a:pPr>
            <a:r>
              <a:rPr lang="en-US" altLang="en-US" sz="1400" b="1"/>
              <a:t>45-49</a:t>
            </a:r>
          </a:p>
          <a:p>
            <a:pPr algn="ctr">
              <a:lnSpc>
                <a:spcPct val="130000"/>
              </a:lnSpc>
            </a:pPr>
            <a:r>
              <a:rPr lang="en-US" altLang="en-US" sz="1400" b="1"/>
              <a:t>40-44</a:t>
            </a:r>
          </a:p>
          <a:p>
            <a:pPr algn="ctr">
              <a:lnSpc>
                <a:spcPct val="130000"/>
              </a:lnSpc>
            </a:pPr>
            <a:r>
              <a:rPr lang="en-US" altLang="en-US" sz="1400" b="1"/>
              <a:t>35-39</a:t>
            </a:r>
          </a:p>
          <a:p>
            <a:pPr algn="ctr">
              <a:lnSpc>
                <a:spcPct val="130000"/>
              </a:lnSpc>
            </a:pPr>
            <a:r>
              <a:rPr lang="en-US" altLang="en-US" sz="1400" b="1"/>
              <a:t>30-34</a:t>
            </a:r>
          </a:p>
          <a:p>
            <a:pPr algn="ctr">
              <a:lnSpc>
                <a:spcPct val="130000"/>
              </a:lnSpc>
            </a:pPr>
            <a:r>
              <a:rPr lang="en-US" altLang="en-US" sz="1400" b="1"/>
              <a:t>25-29</a:t>
            </a:r>
          </a:p>
          <a:p>
            <a:pPr algn="ctr">
              <a:lnSpc>
                <a:spcPct val="130000"/>
              </a:lnSpc>
            </a:pPr>
            <a:r>
              <a:rPr lang="en-US" altLang="en-US" sz="1400" b="1"/>
              <a:t>20-24</a:t>
            </a:r>
          </a:p>
          <a:p>
            <a:pPr algn="ctr">
              <a:lnSpc>
                <a:spcPct val="130000"/>
              </a:lnSpc>
            </a:pPr>
            <a:r>
              <a:rPr lang="en-US" altLang="en-US" sz="1400" b="1"/>
              <a:t>15-19</a:t>
            </a:r>
          </a:p>
          <a:p>
            <a:pPr algn="ctr">
              <a:lnSpc>
                <a:spcPct val="130000"/>
              </a:lnSpc>
            </a:pPr>
            <a:r>
              <a:rPr lang="en-US" altLang="en-US" sz="1400" b="1"/>
              <a:t>10-14</a:t>
            </a:r>
          </a:p>
          <a:p>
            <a:pPr algn="ctr">
              <a:lnSpc>
                <a:spcPct val="130000"/>
              </a:lnSpc>
            </a:pPr>
            <a:r>
              <a:rPr lang="en-US" altLang="en-US" sz="1400" b="1"/>
              <a:t>5-9</a:t>
            </a:r>
          </a:p>
          <a:p>
            <a:pPr algn="ctr">
              <a:lnSpc>
                <a:spcPct val="130000"/>
              </a:lnSpc>
            </a:pPr>
            <a:r>
              <a:rPr lang="en-US" altLang="en-US" sz="1400" b="1"/>
              <a:t>0-4</a:t>
            </a:r>
          </a:p>
        </p:txBody>
      </p:sp>
      <p:sp>
        <p:nvSpPr>
          <p:cNvPr id="23563" name="Text Box 11"/>
          <p:cNvSpPr txBox="1">
            <a:spLocks noChangeArrowheads="1"/>
          </p:cNvSpPr>
          <p:nvPr/>
        </p:nvSpPr>
        <p:spPr bwMode="auto">
          <a:xfrm>
            <a:off x="3468688" y="1304925"/>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Male</a:t>
            </a:r>
          </a:p>
        </p:txBody>
      </p:sp>
      <p:sp>
        <p:nvSpPr>
          <p:cNvPr id="23564" name="Text Box 12"/>
          <p:cNvSpPr txBox="1">
            <a:spLocks noChangeArrowheads="1"/>
          </p:cNvSpPr>
          <p:nvPr/>
        </p:nvSpPr>
        <p:spPr bwMode="auto">
          <a:xfrm>
            <a:off x="4564063" y="1304925"/>
            <a:ext cx="884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Female</a:t>
            </a:r>
          </a:p>
        </p:txBody>
      </p:sp>
      <p:sp>
        <p:nvSpPr>
          <p:cNvPr id="23565" name="Text Box 13"/>
          <p:cNvSpPr txBox="1">
            <a:spLocks noChangeArrowheads="1"/>
          </p:cNvSpPr>
          <p:nvPr/>
        </p:nvSpPr>
        <p:spPr bwMode="auto">
          <a:xfrm>
            <a:off x="3221038" y="628332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Population (millions)</a:t>
            </a:r>
          </a:p>
        </p:txBody>
      </p:sp>
      <p:sp>
        <p:nvSpPr>
          <p:cNvPr id="23566" name="Text Box 14"/>
          <p:cNvSpPr txBox="1">
            <a:spLocks noChangeArrowheads="1"/>
          </p:cNvSpPr>
          <p:nvPr/>
        </p:nvSpPr>
        <p:spPr bwMode="auto">
          <a:xfrm rot="-5400000">
            <a:off x="785019" y="3186907"/>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Age</a:t>
            </a:r>
            <a:endParaRPr lang="en-US" altLang="en-US" sz="1400" b="1"/>
          </a:p>
        </p:txBody>
      </p:sp>
      <p:sp>
        <p:nvSpPr>
          <p:cNvPr id="23567" name="Text Box 15"/>
          <p:cNvSpPr txBox="1">
            <a:spLocks noChangeArrowheads="1"/>
          </p:cNvSpPr>
          <p:nvPr/>
        </p:nvSpPr>
        <p:spPr bwMode="auto">
          <a:xfrm>
            <a:off x="3228975" y="225425"/>
            <a:ext cx="221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Developed Countries</a:t>
            </a:r>
          </a:p>
        </p:txBody>
      </p:sp>
      <p:sp>
        <p:nvSpPr>
          <p:cNvPr id="23568" name="Text Box 17"/>
          <p:cNvSpPr txBox="1">
            <a:spLocks noChangeArrowheads="1"/>
          </p:cNvSpPr>
          <p:nvPr/>
        </p:nvSpPr>
        <p:spPr bwMode="auto">
          <a:xfrm>
            <a:off x="3175" y="6554788"/>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762000"/>
            <a:ext cx="464343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7335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300</a:t>
            </a:r>
            <a:endParaRPr lang="en-US" altLang="en-US" sz="1400" b="1"/>
          </a:p>
        </p:txBody>
      </p:sp>
      <p:sp>
        <p:nvSpPr>
          <p:cNvPr id="24580" name="Text Box 4"/>
          <p:cNvSpPr txBox="1">
            <a:spLocks noChangeArrowheads="1"/>
          </p:cNvSpPr>
          <p:nvPr/>
        </p:nvSpPr>
        <p:spPr bwMode="auto">
          <a:xfrm>
            <a:off x="25082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a:t>
            </a:r>
            <a:endParaRPr lang="en-US" altLang="en-US" sz="1400" b="1"/>
          </a:p>
        </p:txBody>
      </p:sp>
      <p:sp>
        <p:nvSpPr>
          <p:cNvPr id="24581" name="Text Box 5"/>
          <p:cNvSpPr txBox="1">
            <a:spLocks noChangeArrowheads="1"/>
          </p:cNvSpPr>
          <p:nvPr/>
        </p:nvSpPr>
        <p:spPr bwMode="auto">
          <a:xfrm>
            <a:off x="32829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100</a:t>
            </a:r>
            <a:endParaRPr lang="en-US" altLang="en-US" sz="1400" b="1"/>
          </a:p>
        </p:txBody>
      </p:sp>
      <p:sp>
        <p:nvSpPr>
          <p:cNvPr id="24582" name="Text Box 6"/>
          <p:cNvSpPr txBox="1">
            <a:spLocks noChangeArrowheads="1"/>
          </p:cNvSpPr>
          <p:nvPr/>
        </p:nvSpPr>
        <p:spPr bwMode="auto">
          <a:xfrm>
            <a:off x="4144963" y="601662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a:t>
            </a:r>
            <a:endParaRPr lang="en-US" altLang="en-US" sz="1400" b="1"/>
          </a:p>
        </p:txBody>
      </p:sp>
      <p:sp>
        <p:nvSpPr>
          <p:cNvPr id="24583" name="Text Box 7"/>
          <p:cNvSpPr txBox="1">
            <a:spLocks noChangeArrowheads="1"/>
          </p:cNvSpPr>
          <p:nvPr/>
        </p:nvSpPr>
        <p:spPr bwMode="auto">
          <a:xfrm>
            <a:off x="48323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100</a:t>
            </a:r>
            <a:endParaRPr lang="en-US" altLang="en-US" sz="1400" b="1"/>
          </a:p>
        </p:txBody>
      </p:sp>
      <p:sp>
        <p:nvSpPr>
          <p:cNvPr id="24584" name="Text Box 8"/>
          <p:cNvSpPr txBox="1">
            <a:spLocks noChangeArrowheads="1"/>
          </p:cNvSpPr>
          <p:nvPr/>
        </p:nvSpPr>
        <p:spPr bwMode="auto">
          <a:xfrm>
            <a:off x="56070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a:t>
            </a:r>
            <a:endParaRPr lang="en-US" altLang="en-US" sz="1400" b="1"/>
          </a:p>
        </p:txBody>
      </p:sp>
      <p:sp>
        <p:nvSpPr>
          <p:cNvPr id="24585" name="Text Box 9"/>
          <p:cNvSpPr txBox="1">
            <a:spLocks noChangeArrowheads="1"/>
          </p:cNvSpPr>
          <p:nvPr/>
        </p:nvSpPr>
        <p:spPr bwMode="auto">
          <a:xfrm>
            <a:off x="6381750" y="6016625"/>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300</a:t>
            </a:r>
            <a:endParaRPr lang="en-US" altLang="en-US" sz="1400" b="1"/>
          </a:p>
        </p:txBody>
      </p:sp>
      <p:sp>
        <p:nvSpPr>
          <p:cNvPr id="24586" name="Text Box 10"/>
          <p:cNvSpPr txBox="1">
            <a:spLocks noChangeArrowheads="1"/>
          </p:cNvSpPr>
          <p:nvPr/>
        </p:nvSpPr>
        <p:spPr bwMode="auto">
          <a:xfrm>
            <a:off x="1308100" y="885825"/>
            <a:ext cx="636588"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pPr>
            <a:r>
              <a:rPr lang="en-US" altLang="en-US" sz="1400" b="1"/>
              <a:t>85+</a:t>
            </a:r>
          </a:p>
          <a:p>
            <a:pPr algn="ctr">
              <a:lnSpc>
                <a:spcPct val="130000"/>
              </a:lnSpc>
            </a:pPr>
            <a:r>
              <a:rPr lang="en-US" altLang="en-US" sz="1400" b="1"/>
              <a:t>80-85</a:t>
            </a:r>
          </a:p>
          <a:p>
            <a:pPr algn="ctr">
              <a:lnSpc>
                <a:spcPct val="130000"/>
              </a:lnSpc>
            </a:pPr>
            <a:r>
              <a:rPr lang="en-US" altLang="en-US" sz="1400" b="1"/>
              <a:t>75-79</a:t>
            </a:r>
          </a:p>
          <a:p>
            <a:pPr algn="ctr">
              <a:lnSpc>
                <a:spcPct val="130000"/>
              </a:lnSpc>
            </a:pPr>
            <a:r>
              <a:rPr lang="en-US" altLang="en-US" sz="1400" b="1"/>
              <a:t>70-74</a:t>
            </a:r>
          </a:p>
          <a:p>
            <a:pPr algn="ctr">
              <a:lnSpc>
                <a:spcPct val="130000"/>
              </a:lnSpc>
            </a:pPr>
            <a:r>
              <a:rPr lang="en-US" altLang="en-US" sz="1400" b="1"/>
              <a:t>65-69</a:t>
            </a:r>
          </a:p>
          <a:p>
            <a:pPr algn="ctr">
              <a:lnSpc>
                <a:spcPct val="130000"/>
              </a:lnSpc>
            </a:pPr>
            <a:r>
              <a:rPr lang="en-US" altLang="en-US" sz="1400" b="1"/>
              <a:t>60-64</a:t>
            </a:r>
          </a:p>
          <a:p>
            <a:pPr algn="ctr">
              <a:lnSpc>
                <a:spcPct val="130000"/>
              </a:lnSpc>
            </a:pPr>
            <a:r>
              <a:rPr lang="en-US" altLang="en-US" sz="1400" b="1"/>
              <a:t>55-59</a:t>
            </a:r>
          </a:p>
          <a:p>
            <a:pPr algn="ctr">
              <a:lnSpc>
                <a:spcPct val="130000"/>
              </a:lnSpc>
            </a:pPr>
            <a:r>
              <a:rPr lang="en-US" altLang="en-US" sz="1400" b="1"/>
              <a:t>50-54</a:t>
            </a:r>
          </a:p>
          <a:p>
            <a:pPr algn="ctr">
              <a:lnSpc>
                <a:spcPct val="130000"/>
              </a:lnSpc>
            </a:pPr>
            <a:r>
              <a:rPr lang="en-US" altLang="en-US" sz="1400" b="1"/>
              <a:t>45-49</a:t>
            </a:r>
          </a:p>
          <a:p>
            <a:pPr algn="ctr">
              <a:lnSpc>
                <a:spcPct val="130000"/>
              </a:lnSpc>
            </a:pPr>
            <a:r>
              <a:rPr lang="en-US" altLang="en-US" sz="1400" b="1"/>
              <a:t>40-44</a:t>
            </a:r>
          </a:p>
          <a:p>
            <a:pPr algn="ctr">
              <a:lnSpc>
                <a:spcPct val="130000"/>
              </a:lnSpc>
            </a:pPr>
            <a:r>
              <a:rPr lang="en-US" altLang="en-US" sz="1400" b="1"/>
              <a:t>35-39</a:t>
            </a:r>
          </a:p>
          <a:p>
            <a:pPr algn="ctr">
              <a:lnSpc>
                <a:spcPct val="130000"/>
              </a:lnSpc>
            </a:pPr>
            <a:r>
              <a:rPr lang="en-US" altLang="en-US" sz="1400" b="1"/>
              <a:t>30-34</a:t>
            </a:r>
          </a:p>
          <a:p>
            <a:pPr algn="ctr">
              <a:lnSpc>
                <a:spcPct val="130000"/>
              </a:lnSpc>
            </a:pPr>
            <a:r>
              <a:rPr lang="en-US" altLang="en-US" sz="1400" b="1"/>
              <a:t>25-29</a:t>
            </a:r>
          </a:p>
          <a:p>
            <a:pPr algn="ctr">
              <a:lnSpc>
                <a:spcPct val="130000"/>
              </a:lnSpc>
            </a:pPr>
            <a:r>
              <a:rPr lang="en-US" altLang="en-US" sz="1400" b="1"/>
              <a:t>20-24</a:t>
            </a:r>
          </a:p>
          <a:p>
            <a:pPr algn="ctr">
              <a:lnSpc>
                <a:spcPct val="130000"/>
              </a:lnSpc>
            </a:pPr>
            <a:r>
              <a:rPr lang="en-US" altLang="en-US" sz="1400" b="1"/>
              <a:t>15-19</a:t>
            </a:r>
          </a:p>
          <a:p>
            <a:pPr algn="ctr">
              <a:lnSpc>
                <a:spcPct val="130000"/>
              </a:lnSpc>
            </a:pPr>
            <a:r>
              <a:rPr lang="en-US" altLang="en-US" sz="1400" b="1"/>
              <a:t>10-14</a:t>
            </a:r>
          </a:p>
          <a:p>
            <a:pPr algn="ctr">
              <a:lnSpc>
                <a:spcPct val="130000"/>
              </a:lnSpc>
            </a:pPr>
            <a:r>
              <a:rPr lang="en-US" altLang="en-US" sz="1400" b="1"/>
              <a:t>5-9</a:t>
            </a:r>
          </a:p>
          <a:p>
            <a:pPr algn="ctr">
              <a:lnSpc>
                <a:spcPct val="130000"/>
              </a:lnSpc>
            </a:pPr>
            <a:r>
              <a:rPr lang="en-US" altLang="en-US" sz="1400" b="1"/>
              <a:t>0-4</a:t>
            </a:r>
          </a:p>
        </p:txBody>
      </p:sp>
      <p:sp>
        <p:nvSpPr>
          <p:cNvPr id="24587" name="Text Box 11"/>
          <p:cNvSpPr txBox="1">
            <a:spLocks noChangeArrowheads="1"/>
          </p:cNvSpPr>
          <p:nvPr/>
        </p:nvSpPr>
        <p:spPr bwMode="auto">
          <a:xfrm>
            <a:off x="3468688" y="1304925"/>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Male</a:t>
            </a:r>
          </a:p>
        </p:txBody>
      </p:sp>
      <p:sp>
        <p:nvSpPr>
          <p:cNvPr id="24588" name="Text Box 12"/>
          <p:cNvSpPr txBox="1">
            <a:spLocks noChangeArrowheads="1"/>
          </p:cNvSpPr>
          <p:nvPr/>
        </p:nvSpPr>
        <p:spPr bwMode="auto">
          <a:xfrm>
            <a:off x="4551363" y="1304925"/>
            <a:ext cx="884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Female</a:t>
            </a:r>
          </a:p>
        </p:txBody>
      </p:sp>
      <p:sp>
        <p:nvSpPr>
          <p:cNvPr id="24589" name="Text Box 13"/>
          <p:cNvSpPr txBox="1">
            <a:spLocks noChangeArrowheads="1"/>
          </p:cNvSpPr>
          <p:nvPr/>
        </p:nvSpPr>
        <p:spPr bwMode="auto">
          <a:xfrm>
            <a:off x="3224213" y="634682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Population (millions)</a:t>
            </a:r>
          </a:p>
        </p:txBody>
      </p:sp>
      <p:sp>
        <p:nvSpPr>
          <p:cNvPr id="24590" name="Text Box 14"/>
          <p:cNvSpPr txBox="1">
            <a:spLocks noChangeArrowheads="1"/>
          </p:cNvSpPr>
          <p:nvPr/>
        </p:nvSpPr>
        <p:spPr bwMode="auto">
          <a:xfrm rot="-5400000">
            <a:off x="835819" y="3250407"/>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Age</a:t>
            </a:r>
            <a:endParaRPr lang="en-US" altLang="en-US" sz="1400" b="1"/>
          </a:p>
        </p:txBody>
      </p:sp>
      <p:sp>
        <p:nvSpPr>
          <p:cNvPr id="24591" name="Text Box 15"/>
          <p:cNvSpPr txBox="1">
            <a:spLocks noChangeArrowheads="1"/>
          </p:cNvSpPr>
          <p:nvPr/>
        </p:nvSpPr>
        <p:spPr bwMode="auto">
          <a:xfrm>
            <a:off x="3144838" y="225425"/>
            <a:ext cx="2282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Developing Countries</a:t>
            </a:r>
          </a:p>
        </p:txBody>
      </p:sp>
      <p:sp>
        <p:nvSpPr>
          <p:cNvPr id="24592" name="Text Box 17"/>
          <p:cNvSpPr txBox="1">
            <a:spLocks noChangeArrowheads="1"/>
          </p:cNvSpPr>
          <p:nvPr/>
        </p:nvSpPr>
        <p:spPr bwMode="auto">
          <a:xfrm>
            <a:off x="3175" y="6554788"/>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hidden="1"/>
          <p:cNvSpPr>
            <a:spLocks noGrp="1" noChangeArrowheads="1"/>
          </p:cNvSpPr>
          <p:nvPr>
            <p:ph type="title"/>
          </p:nvPr>
        </p:nvSpPr>
        <p:spPr/>
        <p:txBody>
          <a:bodyPr/>
          <a:lstStyle/>
          <a:p>
            <a:pPr eaLnBrk="1" hangingPunct="1">
              <a:defRPr/>
            </a:pPr>
            <a:endParaRPr lang="en-US" smtClean="0"/>
          </a:p>
        </p:txBody>
      </p:sp>
      <p:sp>
        <p:nvSpPr>
          <p:cNvPr id="2051" name="Rectangle 3"/>
          <p:cNvSpPr>
            <a:spLocks noChangeArrowheads="1"/>
          </p:cNvSpPr>
          <p:nvPr/>
        </p:nvSpPr>
        <p:spPr bwMode="auto">
          <a:xfrm>
            <a:off x="7932738"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6-1, p. 122</a:t>
            </a:r>
          </a:p>
        </p:txBody>
      </p:sp>
      <p:pic>
        <p:nvPicPr>
          <p:cNvPr id="18435" name="Picture 4" descr="06p122_f0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5075"/>
            <a:ext cx="872013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260350" y="5715000"/>
            <a:ext cx="167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Hunting and gathering </a:t>
            </a:r>
          </a:p>
          <a:p>
            <a:pPr algn="ctr" eaLnBrk="1" hangingPunct="1"/>
            <a:endParaRPr lang="en-US" sz="1800" b="1"/>
          </a:p>
        </p:txBody>
      </p:sp>
      <p:sp>
        <p:nvSpPr>
          <p:cNvPr id="18437" name="TextBox 3"/>
          <p:cNvSpPr txBox="1">
            <a:spLocks noChangeArrowheads="1"/>
          </p:cNvSpPr>
          <p:nvPr/>
        </p:nvSpPr>
        <p:spPr bwMode="auto">
          <a:xfrm>
            <a:off x="3994150" y="57912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Agricultural revolution </a:t>
            </a:r>
          </a:p>
        </p:txBody>
      </p:sp>
      <p:sp>
        <p:nvSpPr>
          <p:cNvPr id="18438" name="TextBox 5"/>
          <p:cNvSpPr txBox="1">
            <a:spLocks noChangeArrowheads="1"/>
          </p:cNvSpPr>
          <p:nvPr/>
        </p:nvSpPr>
        <p:spPr bwMode="auto">
          <a:xfrm>
            <a:off x="7343775" y="5791200"/>
            <a:ext cx="160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Industrial revolution </a:t>
            </a:r>
          </a:p>
        </p:txBody>
      </p:sp>
      <p:sp>
        <p:nvSpPr>
          <p:cNvPr id="18439" name="TextBox 6"/>
          <p:cNvSpPr txBox="1">
            <a:spLocks noChangeArrowheads="1"/>
          </p:cNvSpPr>
          <p:nvPr/>
        </p:nvSpPr>
        <p:spPr bwMode="auto">
          <a:xfrm rot="5400000">
            <a:off x="7817644" y="3240881"/>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Billions of people </a:t>
            </a:r>
            <a:endParaRPr lang="en-US" sz="1800"/>
          </a:p>
        </p:txBody>
      </p:sp>
      <p:sp>
        <p:nvSpPr>
          <p:cNvPr id="18440" name="TextBox 8"/>
          <p:cNvSpPr txBox="1">
            <a:spLocks noChangeArrowheads="1"/>
          </p:cNvSpPr>
          <p:nvPr/>
        </p:nvSpPr>
        <p:spPr bwMode="auto">
          <a:xfrm>
            <a:off x="4905375" y="4724400"/>
            <a:ext cx="1647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1800 (</a:t>
            </a:r>
            <a:r>
              <a:rPr lang="da-DK" sz="1600" b="1" i="1"/>
              <a:t>1</a:t>
            </a:r>
            <a:r>
              <a:rPr lang="da-DK" sz="1600" b="1"/>
              <a:t> </a:t>
            </a:r>
            <a:r>
              <a:rPr lang="da-DK" sz="1600" b="1" i="1"/>
              <a:t>billion) </a:t>
            </a:r>
            <a:endParaRPr lang="da-DK" sz="1600" b="1"/>
          </a:p>
        </p:txBody>
      </p:sp>
      <p:sp>
        <p:nvSpPr>
          <p:cNvPr id="18441" name="TextBox 9"/>
          <p:cNvSpPr txBox="1">
            <a:spLocks noChangeArrowheads="1"/>
          </p:cNvSpPr>
          <p:nvPr/>
        </p:nvSpPr>
        <p:spPr bwMode="auto">
          <a:xfrm>
            <a:off x="5105400" y="3294063"/>
            <a:ext cx="1636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2011 (</a:t>
            </a:r>
            <a:r>
              <a:rPr lang="da-DK" sz="1600" b="1" i="1"/>
              <a:t>7</a:t>
            </a:r>
            <a:r>
              <a:rPr lang="da-DK" sz="1600" b="1"/>
              <a:t> </a:t>
            </a:r>
            <a:r>
              <a:rPr lang="da-DK" sz="1600" b="1" i="1"/>
              <a:t>billion) </a:t>
            </a:r>
            <a:endParaRPr lang="en-US" sz="1600" b="1"/>
          </a:p>
        </p:txBody>
      </p:sp>
      <p:sp>
        <p:nvSpPr>
          <p:cNvPr id="18442" name="TextBox 10"/>
          <p:cNvSpPr txBox="1">
            <a:spLocks noChangeArrowheads="1"/>
          </p:cNvSpPr>
          <p:nvPr/>
        </p:nvSpPr>
        <p:spPr bwMode="auto">
          <a:xfrm>
            <a:off x="5057775" y="3505200"/>
            <a:ext cx="1647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1999 (</a:t>
            </a:r>
            <a:r>
              <a:rPr lang="da-DK" sz="1600" b="1" i="1"/>
              <a:t>6</a:t>
            </a:r>
            <a:r>
              <a:rPr lang="da-DK" sz="1600" b="1"/>
              <a:t> </a:t>
            </a:r>
            <a:r>
              <a:rPr lang="da-DK" sz="1600" b="1" i="1"/>
              <a:t>billion) </a:t>
            </a:r>
            <a:endParaRPr lang="en-US" sz="1600" b="1"/>
          </a:p>
        </p:txBody>
      </p:sp>
      <p:sp>
        <p:nvSpPr>
          <p:cNvPr id="18443" name="TextBox 11"/>
          <p:cNvSpPr txBox="1">
            <a:spLocks noChangeArrowheads="1"/>
          </p:cNvSpPr>
          <p:nvPr/>
        </p:nvSpPr>
        <p:spPr bwMode="auto">
          <a:xfrm>
            <a:off x="5029200" y="3733800"/>
            <a:ext cx="1647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1987 (</a:t>
            </a:r>
            <a:r>
              <a:rPr lang="da-DK" sz="1600" b="1" i="1"/>
              <a:t>5</a:t>
            </a:r>
            <a:r>
              <a:rPr lang="da-DK" sz="1600" b="1"/>
              <a:t> </a:t>
            </a:r>
            <a:r>
              <a:rPr lang="da-DK" sz="1600" b="1" i="1"/>
              <a:t>billion) </a:t>
            </a:r>
            <a:endParaRPr lang="da-DK" sz="1600" b="1"/>
          </a:p>
        </p:txBody>
      </p:sp>
      <p:sp>
        <p:nvSpPr>
          <p:cNvPr id="18444" name="TextBox 12"/>
          <p:cNvSpPr txBox="1">
            <a:spLocks noChangeArrowheads="1"/>
          </p:cNvSpPr>
          <p:nvPr/>
        </p:nvSpPr>
        <p:spPr bwMode="auto">
          <a:xfrm>
            <a:off x="4995863" y="3992563"/>
            <a:ext cx="164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1974 (</a:t>
            </a:r>
            <a:r>
              <a:rPr lang="da-DK" sz="1600" b="1" i="1"/>
              <a:t>4</a:t>
            </a:r>
            <a:r>
              <a:rPr lang="da-DK" sz="1600" b="1"/>
              <a:t> </a:t>
            </a:r>
            <a:r>
              <a:rPr lang="da-DK" sz="1600" b="1" i="1"/>
              <a:t>billion) </a:t>
            </a:r>
            <a:endParaRPr lang="en-US" sz="1600" b="1"/>
          </a:p>
        </p:txBody>
      </p:sp>
      <p:sp>
        <p:nvSpPr>
          <p:cNvPr id="18445" name="TextBox 13"/>
          <p:cNvSpPr txBox="1">
            <a:spLocks noChangeArrowheads="1"/>
          </p:cNvSpPr>
          <p:nvPr/>
        </p:nvSpPr>
        <p:spPr bwMode="auto">
          <a:xfrm>
            <a:off x="4981575" y="4244975"/>
            <a:ext cx="1647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1960 (</a:t>
            </a:r>
            <a:r>
              <a:rPr lang="da-DK" sz="1600" b="1" i="1"/>
              <a:t>3</a:t>
            </a:r>
            <a:r>
              <a:rPr lang="da-DK" sz="1600" b="1"/>
              <a:t> </a:t>
            </a:r>
            <a:r>
              <a:rPr lang="da-DK" sz="1600" b="1" i="1"/>
              <a:t>billion) </a:t>
            </a:r>
            <a:endParaRPr lang="en-US" sz="1600" b="1"/>
          </a:p>
        </p:txBody>
      </p:sp>
      <p:sp>
        <p:nvSpPr>
          <p:cNvPr id="18446" name="TextBox 14"/>
          <p:cNvSpPr txBox="1">
            <a:spLocks noChangeArrowheads="1"/>
          </p:cNvSpPr>
          <p:nvPr/>
        </p:nvSpPr>
        <p:spPr bwMode="auto">
          <a:xfrm>
            <a:off x="4967288" y="4495800"/>
            <a:ext cx="1647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600" b="1"/>
              <a:t>1930 (</a:t>
            </a:r>
            <a:r>
              <a:rPr lang="da-DK" sz="1600" b="1" i="1"/>
              <a:t>2</a:t>
            </a:r>
            <a:r>
              <a:rPr lang="da-DK" sz="1600" b="1"/>
              <a:t> </a:t>
            </a:r>
            <a:r>
              <a:rPr lang="da-DK" sz="1600" b="1" i="1"/>
              <a:t>billion) </a:t>
            </a:r>
            <a:endParaRPr lang="da-DK" sz="1600" b="1"/>
          </a:p>
        </p:txBody>
      </p:sp>
      <p:sp>
        <p:nvSpPr>
          <p:cNvPr id="16" name="Title 1"/>
          <p:cNvSpPr txBox="1">
            <a:spLocks/>
          </p:cNvSpPr>
          <p:nvPr/>
        </p:nvSpPr>
        <p:spPr bwMode="auto">
          <a:xfrm>
            <a:off x="0" y="0"/>
            <a:ext cx="9144000" cy="609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Core Case Study: Planet Earth: Population 7 Billion</a:t>
            </a:r>
            <a:endParaRPr lang="en-US"/>
          </a:p>
        </p:txBody>
      </p:sp>
      <p:sp>
        <p:nvSpPr>
          <p:cNvPr id="17" name="TextBox 3"/>
          <p:cNvSpPr txBox="1">
            <a:spLocks noChangeArrowheads="1"/>
          </p:cNvSpPr>
          <p:nvPr/>
        </p:nvSpPr>
        <p:spPr bwMode="auto">
          <a:xfrm>
            <a:off x="4338191" y="5311344"/>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t>Time</a:t>
            </a:r>
            <a:endParaRPr lang="en-US" sz="1800" b="1" dirty="0"/>
          </a:p>
        </p:txBody>
      </p:sp>
    </p:spTree>
    <p:extLst>
      <p:ext uri="{BB962C8B-B14F-4D97-AF65-F5344CB8AC3E}">
        <p14:creationId xmlns:p14="http://schemas.microsoft.com/office/powerpoint/2010/main" val="1664667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06p133_f1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96850"/>
            <a:ext cx="7250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84701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6-14, p. 133</a:t>
            </a:r>
          </a:p>
        </p:txBody>
      </p:sp>
      <p:sp>
        <p:nvSpPr>
          <p:cNvPr id="8" name="Text Box 5"/>
          <p:cNvSpPr txBox="1">
            <a:spLocks noChangeArrowheads="1"/>
          </p:cNvSpPr>
          <p:nvPr/>
        </p:nvSpPr>
        <p:spPr bwMode="auto">
          <a:xfrm>
            <a:off x="1905000" y="265113"/>
            <a:ext cx="41259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Some Problems with Rapid Population Decline</a:t>
            </a:r>
          </a:p>
        </p:txBody>
      </p:sp>
      <p:sp>
        <p:nvSpPr>
          <p:cNvPr id="9" name="Text Box 6"/>
          <p:cNvSpPr txBox="1">
            <a:spLocks noChangeArrowheads="1"/>
          </p:cNvSpPr>
          <p:nvPr/>
        </p:nvSpPr>
        <p:spPr bwMode="auto">
          <a:xfrm>
            <a:off x="1147763" y="1165225"/>
            <a:ext cx="4554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Can threaten economic growth</a:t>
            </a:r>
          </a:p>
        </p:txBody>
      </p:sp>
      <p:sp>
        <p:nvSpPr>
          <p:cNvPr id="10" name="Text Box 7"/>
          <p:cNvSpPr txBox="1">
            <a:spLocks noChangeArrowheads="1"/>
          </p:cNvSpPr>
          <p:nvPr/>
        </p:nvSpPr>
        <p:spPr bwMode="auto">
          <a:xfrm>
            <a:off x="1147763" y="1720850"/>
            <a:ext cx="4338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Labor shortages</a:t>
            </a:r>
          </a:p>
        </p:txBody>
      </p:sp>
      <p:sp>
        <p:nvSpPr>
          <p:cNvPr id="11" name="Text Box 8"/>
          <p:cNvSpPr txBox="1">
            <a:spLocks noChangeArrowheads="1"/>
          </p:cNvSpPr>
          <p:nvPr/>
        </p:nvSpPr>
        <p:spPr bwMode="auto">
          <a:xfrm>
            <a:off x="1147763" y="2384425"/>
            <a:ext cx="5176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Less government revenues with fewer workers</a:t>
            </a:r>
          </a:p>
        </p:txBody>
      </p:sp>
      <p:sp>
        <p:nvSpPr>
          <p:cNvPr id="12" name="Text Box 9"/>
          <p:cNvSpPr txBox="1">
            <a:spLocks noChangeArrowheads="1"/>
          </p:cNvSpPr>
          <p:nvPr/>
        </p:nvSpPr>
        <p:spPr bwMode="auto">
          <a:xfrm>
            <a:off x="1143000" y="3290888"/>
            <a:ext cx="447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Less entrepreneurship and new business formation</a:t>
            </a:r>
          </a:p>
        </p:txBody>
      </p:sp>
      <p:sp>
        <p:nvSpPr>
          <p:cNvPr id="13" name="Text Box 10"/>
          <p:cNvSpPr txBox="1">
            <a:spLocks noChangeArrowheads="1"/>
          </p:cNvSpPr>
          <p:nvPr/>
        </p:nvSpPr>
        <p:spPr bwMode="auto">
          <a:xfrm>
            <a:off x="1147763" y="4181475"/>
            <a:ext cx="4824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Less likelihood for new technology development</a:t>
            </a:r>
          </a:p>
        </p:txBody>
      </p:sp>
      <p:sp>
        <p:nvSpPr>
          <p:cNvPr id="14" name="Text Box 11"/>
          <p:cNvSpPr txBox="1">
            <a:spLocks noChangeArrowheads="1"/>
          </p:cNvSpPr>
          <p:nvPr/>
        </p:nvSpPr>
        <p:spPr bwMode="auto">
          <a:xfrm>
            <a:off x="1147763" y="5019675"/>
            <a:ext cx="5013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Increasing public deficits to fund higher pension and health-care costs</a:t>
            </a:r>
          </a:p>
        </p:txBody>
      </p:sp>
      <p:sp>
        <p:nvSpPr>
          <p:cNvPr id="15" name="Text Box 12"/>
          <p:cNvSpPr txBox="1">
            <a:spLocks noChangeArrowheads="1"/>
          </p:cNvSpPr>
          <p:nvPr/>
        </p:nvSpPr>
        <p:spPr bwMode="auto">
          <a:xfrm>
            <a:off x="1143000" y="5965825"/>
            <a:ext cx="536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Pensions may be cut and retirement age increased</a:t>
            </a:r>
          </a:p>
        </p:txBody>
      </p:sp>
    </p:spTree>
    <p:extLst>
      <p:ext uri="{BB962C8B-B14F-4D97-AF65-F5344CB8AC3E}">
        <p14:creationId xmlns:p14="http://schemas.microsoft.com/office/powerpoint/2010/main" val="212285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Annual Growth Rate of World Population, 1950-2010</a:t>
            </a:r>
            <a:endParaRPr lang="en-US" dirty="0"/>
          </a:p>
        </p:txBody>
      </p:sp>
      <p:pic>
        <p:nvPicPr>
          <p:cNvPr id="5" name="Picture 1" descr="06p123_f02.jpg"/>
          <p:cNvPicPr>
            <a:picLocks noGrp="1" noChangeAspect="1"/>
          </p:cNvPicPr>
          <p:nvPr>
            <p:ph idx="1"/>
          </p:nvPr>
        </p:nvPicPr>
        <p:blipFill>
          <a:blip r:embed="rId3">
            <a:extLst>
              <a:ext uri="{28A0092B-C50C-407E-A947-70E740481C1C}">
                <a14:useLocalDpi xmlns:a14="http://schemas.microsoft.com/office/drawing/2010/main" val="0"/>
              </a:ext>
            </a:extLst>
          </a:blip>
          <a:srcRect t="-8452" b="-845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37500"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6-2, p. 123</a:t>
            </a:r>
          </a:p>
        </p:txBody>
      </p:sp>
    </p:spTree>
    <p:extLst>
      <p:ext uri="{BB962C8B-B14F-4D97-AF65-F5344CB8AC3E}">
        <p14:creationId xmlns:p14="http://schemas.microsoft.com/office/powerpoint/2010/main" val="624985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43450"/>
            <a:ext cx="5476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327025" y="6191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2.5</a:t>
            </a:r>
          </a:p>
        </p:txBody>
      </p:sp>
      <p:sp>
        <p:nvSpPr>
          <p:cNvPr id="4100" name="Text Box 5"/>
          <p:cNvSpPr txBox="1">
            <a:spLocks noChangeArrowheads="1"/>
          </p:cNvSpPr>
          <p:nvPr/>
        </p:nvSpPr>
        <p:spPr bwMode="auto">
          <a:xfrm>
            <a:off x="327025" y="11525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2.0</a:t>
            </a:r>
          </a:p>
        </p:txBody>
      </p:sp>
      <p:sp>
        <p:nvSpPr>
          <p:cNvPr id="4101" name="Text Box 6"/>
          <p:cNvSpPr txBox="1">
            <a:spLocks noChangeArrowheads="1"/>
          </p:cNvSpPr>
          <p:nvPr/>
        </p:nvSpPr>
        <p:spPr bwMode="auto">
          <a:xfrm>
            <a:off x="327025" y="17367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1.5</a:t>
            </a:r>
          </a:p>
        </p:txBody>
      </p:sp>
      <p:sp>
        <p:nvSpPr>
          <p:cNvPr id="4102" name="Text Box 7"/>
          <p:cNvSpPr txBox="1">
            <a:spLocks noChangeArrowheads="1"/>
          </p:cNvSpPr>
          <p:nvPr/>
        </p:nvSpPr>
        <p:spPr bwMode="auto">
          <a:xfrm>
            <a:off x="327025" y="23336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1.0</a:t>
            </a:r>
          </a:p>
        </p:txBody>
      </p:sp>
      <p:sp>
        <p:nvSpPr>
          <p:cNvPr id="4103" name="Text Box 8"/>
          <p:cNvSpPr txBox="1">
            <a:spLocks noChangeArrowheads="1"/>
          </p:cNvSpPr>
          <p:nvPr/>
        </p:nvSpPr>
        <p:spPr bwMode="auto">
          <a:xfrm>
            <a:off x="327025" y="29178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0.5</a:t>
            </a:r>
          </a:p>
        </p:txBody>
      </p:sp>
      <p:sp>
        <p:nvSpPr>
          <p:cNvPr id="4104" name="Text Box 9"/>
          <p:cNvSpPr txBox="1">
            <a:spLocks noChangeArrowheads="1"/>
          </p:cNvSpPr>
          <p:nvPr/>
        </p:nvSpPr>
        <p:spPr bwMode="auto">
          <a:xfrm>
            <a:off x="327025" y="34639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0.0</a:t>
            </a:r>
          </a:p>
        </p:txBody>
      </p:sp>
      <p:sp>
        <p:nvSpPr>
          <p:cNvPr id="4105" name="Text Box 10"/>
          <p:cNvSpPr txBox="1">
            <a:spLocks noChangeArrowheads="1"/>
          </p:cNvSpPr>
          <p:nvPr/>
        </p:nvSpPr>
        <p:spPr bwMode="auto">
          <a:xfrm>
            <a:off x="788988"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1950</a:t>
            </a:r>
          </a:p>
        </p:txBody>
      </p:sp>
      <p:sp>
        <p:nvSpPr>
          <p:cNvPr id="4106" name="Text Box 11"/>
          <p:cNvSpPr txBox="1">
            <a:spLocks noChangeArrowheads="1"/>
          </p:cNvSpPr>
          <p:nvPr/>
        </p:nvSpPr>
        <p:spPr bwMode="auto">
          <a:xfrm>
            <a:off x="14890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1960</a:t>
            </a:r>
          </a:p>
        </p:txBody>
      </p:sp>
      <p:sp>
        <p:nvSpPr>
          <p:cNvPr id="4107" name="Text Box 12"/>
          <p:cNvSpPr txBox="1">
            <a:spLocks noChangeArrowheads="1"/>
          </p:cNvSpPr>
          <p:nvPr/>
        </p:nvSpPr>
        <p:spPr bwMode="auto">
          <a:xfrm>
            <a:off x="21748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1970</a:t>
            </a:r>
          </a:p>
        </p:txBody>
      </p:sp>
      <p:sp>
        <p:nvSpPr>
          <p:cNvPr id="4108" name="Text Box 13"/>
          <p:cNvSpPr txBox="1">
            <a:spLocks noChangeArrowheads="1"/>
          </p:cNvSpPr>
          <p:nvPr/>
        </p:nvSpPr>
        <p:spPr bwMode="auto">
          <a:xfrm>
            <a:off x="28733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1980</a:t>
            </a:r>
          </a:p>
        </p:txBody>
      </p:sp>
      <p:sp>
        <p:nvSpPr>
          <p:cNvPr id="4109" name="Text Box 14"/>
          <p:cNvSpPr txBox="1">
            <a:spLocks noChangeArrowheads="1"/>
          </p:cNvSpPr>
          <p:nvPr/>
        </p:nvSpPr>
        <p:spPr bwMode="auto">
          <a:xfrm>
            <a:off x="35591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1990</a:t>
            </a:r>
          </a:p>
        </p:txBody>
      </p:sp>
      <p:sp>
        <p:nvSpPr>
          <p:cNvPr id="4110" name="Text Box 15"/>
          <p:cNvSpPr txBox="1">
            <a:spLocks noChangeArrowheads="1"/>
          </p:cNvSpPr>
          <p:nvPr/>
        </p:nvSpPr>
        <p:spPr bwMode="auto">
          <a:xfrm>
            <a:off x="42449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2000</a:t>
            </a:r>
          </a:p>
        </p:txBody>
      </p:sp>
      <p:sp>
        <p:nvSpPr>
          <p:cNvPr id="4111" name="Text Box 16"/>
          <p:cNvSpPr txBox="1">
            <a:spLocks noChangeArrowheads="1"/>
          </p:cNvSpPr>
          <p:nvPr/>
        </p:nvSpPr>
        <p:spPr bwMode="auto">
          <a:xfrm>
            <a:off x="49307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2010</a:t>
            </a:r>
          </a:p>
        </p:txBody>
      </p:sp>
      <p:sp>
        <p:nvSpPr>
          <p:cNvPr id="4112" name="Text Box 17"/>
          <p:cNvSpPr txBox="1">
            <a:spLocks noChangeArrowheads="1"/>
          </p:cNvSpPr>
          <p:nvPr/>
        </p:nvSpPr>
        <p:spPr bwMode="auto">
          <a:xfrm>
            <a:off x="56292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2020</a:t>
            </a:r>
          </a:p>
        </p:txBody>
      </p:sp>
      <p:sp>
        <p:nvSpPr>
          <p:cNvPr id="4113" name="Text Box 18"/>
          <p:cNvSpPr txBox="1">
            <a:spLocks noChangeArrowheads="1"/>
          </p:cNvSpPr>
          <p:nvPr/>
        </p:nvSpPr>
        <p:spPr bwMode="auto">
          <a:xfrm>
            <a:off x="63150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2030</a:t>
            </a:r>
          </a:p>
        </p:txBody>
      </p:sp>
      <p:sp>
        <p:nvSpPr>
          <p:cNvPr id="4114" name="Text Box 19"/>
          <p:cNvSpPr txBox="1">
            <a:spLocks noChangeArrowheads="1"/>
          </p:cNvSpPr>
          <p:nvPr/>
        </p:nvSpPr>
        <p:spPr bwMode="auto">
          <a:xfrm>
            <a:off x="70008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2040</a:t>
            </a:r>
          </a:p>
        </p:txBody>
      </p:sp>
      <p:sp>
        <p:nvSpPr>
          <p:cNvPr id="4115" name="Text Box 20"/>
          <p:cNvSpPr txBox="1">
            <a:spLocks noChangeArrowheads="1"/>
          </p:cNvSpPr>
          <p:nvPr/>
        </p:nvSpPr>
        <p:spPr bwMode="auto">
          <a:xfrm>
            <a:off x="7686675" y="369252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2050</a:t>
            </a:r>
          </a:p>
        </p:txBody>
      </p:sp>
      <p:sp>
        <p:nvSpPr>
          <p:cNvPr id="4116" name="Text Box 21"/>
          <p:cNvSpPr txBox="1">
            <a:spLocks noChangeArrowheads="1"/>
          </p:cNvSpPr>
          <p:nvPr/>
        </p:nvSpPr>
        <p:spPr bwMode="auto">
          <a:xfrm>
            <a:off x="8518525" y="34639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0</a:t>
            </a:r>
          </a:p>
        </p:txBody>
      </p:sp>
      <p:sp>
        <p:nvSpPr>
          <p:cNvPr id="4117" name="Text Box 22"/>
          <p:cNvSpPr txBox="1">
            <a:spLocks noChangeArrowheads="1"/>
          </p:cNvSpPr>
          <p:nvPr/>
        </p:nvSpPr>
        <p:spPr bwMode="auto">
          <a:xfrm>
            <a:off x="8518525" y="29178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2</a:t>
            </a:r>
          </a:p>
        </p:txBody>
      </p:sp>
      <p:sp>
        <p:nvSpPr>
          <p:cNvPr id="4118" name="Text Box 23"/>
          <p:cNvSpPr txBox="1">
            <a:spLocks noChangeArrowheads="1"/>
          </p:cNvSpPr>
          <p:nvPr/>
        </p:nvSpPr>
        <p:spPr bwMode="auto">
          <a:xfrm>
            <a:off x="8518525" y="23336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4</a:t>
            </a:r>
          </a:p>
        </p:txBody>
      </p:sp>
      <p:sp>
        <p:nvSpPr>
          <p:cNvPr id="4119" name="Text Box 24"/>
          <p:cNvSpPr txBox="1">
            <a:spLocks noChangeArrowheads="1"/>
          </p:cNvSpPr>
          <p:nvPr/>
        </p:nvSpPr>
        <p:spPr bwMode="auto">
          <a:xfrm>
            <a:off x="8518525" y="17367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6</a:t>
            </a:r>
          </a:p>
        </p:txBody>
      </p:sp>
      <p:sp>
        <p:nvSpPr>
          <p:cNvPr id="4120" name="Text Box 25"/>
          <p:cNvSpPr txBox="1">
            <a:spLocks noChangeArrowheads="1"/>
          </p:cNvSpPr>
          <p:nvPr/>
        </p:nvSpPr>
        <p:spPr bwMode="auto">
          <a:xfrm>
            <a:off x="8518525" y="11525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8</a:t>
            </a:r>
          </a:p>
        </p:txBody>
      </p:sp>
      <p:sp>
        <p:nvSpPr>
          <p:cNvPr id="4121" name="Text Box 26"/>
          <p:cNvSpPr txBox="1">
            <a:spLocks noChangeArrowheads="1"/>
          </p:cNvSpPr>
          <p:nvPr/>
        </p:nvSpPr>
        <p:spPr bwMode="auto">
          <a:xfrm>
            <a:off x="8518525" y="6191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10</a:t>
            </a:r>
          </a:p>
        </p:txBody>
      </p:sp>
      <p:pic>
        <p:nvPicPr>
          <p:cNvPr id="412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526462"/>
            <a:ext cx="780573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 Box 28"/>
          <p:cNvSpPr txBox="1">
            <a:spLocks noChangeArrowheads="1"/>
          </p:cNvSpPr>
          <p:nvPr/>
        </p:nvSpPr>
        <p:spPr bwMode="auto">
          <a:xfrm rot="-5400000">
            <a:off x="-984250" y="2166938"/>
            <a:ext cx="225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Growth rate (percent)</a:t>
            </a:r>
          </a:p>
        </p:txBody>
      </p:sp>
      <p:sp>
        <p:nvSpPr>
          <p:cNvPr id="4124" name="Text Box 29"/>
          <p:cNvSpPr txBox="1">
            <a:spLocks noChangeArrowheads="1"/>
          </p:cNvSpPr>
          <p:nvPr/>
        </p:nvSpPr>
        <p:spPr bwMode="auto">
          <a:xfrm rot="5400000">
            <a:off x="7853363" y="2092325"/>
            <a:ext cx="2241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Population in billions</a:t>
            </a:r>
          </a:p>
        </p:txBody>
      </p:sp>
      <p:sp>
        <p:nvSpPr>
          <p:cNvPr id="4125" name="Text Box 30"/>
          <p:cNvSpPr txBox="1">
            <a:spLocks noChangeArrowheads="1"/>
          </p:cNvSpPr>
          <p:nvPr/>
        </p:nvSpPr>
        <p:spPr bwMode="auto">
          <a:xfrm>
            <a:off x="3935413" y="4022725"/>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Year</a:t>
            </a:r>
          </a:p>
        </p:txBody>
      </p:sp>
      <p:sp>
        <p:nvSpPr>
          <p:cNvPr id="4126" name="Text Box 31"/>
          <p:cNvSpPr txBox="1">
            <a:spLocks noChangeArrowheads="1"/>
          </p:cNvSpPr>
          <p:nvPr/>
        </p:nvSpPr>
        <p:spPr bwMode="auto">
          <a:xfrm>
            <a:off x="1381125" y="4848225"/>
            <a:ext cx="2678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Less developed countries</a:t>
            </a:r>
          </a:p>
        </p:txBody>
      </p:sp>
      <p:sp>
        <p:nvSpPr>
          <p:cNvPr id="4127" name="Text Box 32"/>
          <p:cNvSpPr txBox="1">
            <a:spLocks noChangeArrowheads="1"/>
          </p:cNvSpPr>
          <p:nvPr/>
        </p:nvSpPr>
        <p:spPr bwMode="auto">
          <a:xfrm>
            <a:off x="1381125" y="5648325"/>
            <a:ext cx="270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t>More developed countries</a:t>
            </a:r>
          </a:p>
        </p:txBody>
      </p:sp>
      <p:sp>
        <p:nvSpPr>
          <p:cNvPr id="2" name="Rectangle 1"/>
          <p:cNvSpPr/>
          <p:nvPr/>
        </p:nvSpPr>
        <p:spPr>
          <a:xfrm>
            <a:off x="4346575" y="5744477"/>
            <a:ext cx="4572000" cy="1200329"/>
          </a:xfrm>
          <a:prstGeom prst="rect">
            <a:avLst/>
          </a:prstGeom>
        </p:spPr>
        <p:txBody>
          <a:bodyPr>
            <a:spAutoFit/>
          </a:bodyPr>
          <a:lstStyle/>
          <a:p>
            <a:r>
              <a:rPr lang="en-US" dirty="0">
                <a:hlinkClick r:id="rId5"/>
              </a:rPr>
              <a:t>http://</a:t>
            </a:r>
            <a:r>
              <a:rPr lang="en-US" dirty="0" smtClean="0">
                <a:hlinkClick r:id="rId5"/>
              </a:rPr>
              <a:t>www.nationsonline.org/oneworld/world_population.htm</a:t>
            </a:r>
            <a:endParaRPr lang="en-US" dirty="0" smtClean="0"/>
          </a:p>
          <a:p>
            <a:r>
              <a:rPr lang="en-US" dirty="0" smtClean="0"/>
              <a:t>World Population Stats</a:t>
            </a:r>
          </a:p>
          <a:p>
            <a:endParaRPr lang="en-US" dirty="0"/>
          </a:p>
        </p:txBody>
      </p:sp>
      <p:sp>
        <p:nvSpPr>
          <p:cNvPr id="33" name="Rectangle 32"/>
          <p:cNvSpPr/>
          <p:nvPr/>
        </p:nvSpPr>
        <p:spPr>
          <a:xfrm>
            <a:off x="4414664" y="4370169"/>
            <a:ext cx="4572000" cy="646331"/>
          </a:xfrm>
          <a:prstGeom prst="rect">
            <a:avLst/>
          </a:prstGeom>
        </p:spPr>
        <p:txBody>
          <a:bodyPr>
            <a:spAutoFit/>
          </a:bodyPr>
          <a:lstStyle/>
          <a:p>
            <a:r>
              <a:rPr lang="en-US" dirty="0">
                <a:hlinkClick r:id="rId6"/>
              </a:rPr>
              <a:t>http://</a:t>
            </a:r>
            <a:r>
              <a:rPr lang="en-US" dirty="0" smtClean="0">
                <a:hlinkClick r:id="rId6"/>
              </a:rPr>
              <a:t>www.youtube.com/watch?v=EIZWX_AypNg</a:t>
            </a:r>
            <a:r>
              <a:rPr lang="en-US" dirty="0" smtClean="0"/>
              <a:t> 10 Most populous countries</a:t>
            </a:r>
            <a:endParaRPr lang="en-US" dirty="0"/>
          </a:p>
        </p:txBody>
      </p:sp>
      <p:sp>
        <p:nvSpPr>
          <p:cNvPr id="3" name="Rectangle 2"/>
          <p:cNvSpPr/>
          <p:nvPr/>
        </p:nvSpPr>
        <p:spPr>
          <a:xfrm>
            <a:off x="4415469" y="5098146"/>
            <a:ext cx="4572000" cy="646331"/>
          </a:xfrm>
          <a:prstGeom prst="rect">
            <a:avLst/>
          </a:prstGeom>
        </p:spPr>
        <p:txBody>
          <a:bodyPr>
            <a:spAutoFit/>
          </a:bodyPr>
          <a:lstStyle/>
          <a:p>
            <a:r>
              <a:rPr lang="en-US" dirty="0">
                <a:hlinkClick r:id="rId7"/>
              </a:rPr>
              <a:t>http://</a:t>
            </a:r>
            <a:r>
              <a:rPr lang="en-US" dirty="0" smtClean="0">
                <a:hlinkClick r:id="rId7"/>
              </a:rPr>
              <a:t>www.youtube.com/watch?v=oiIEz1D3It0</a:t>
            </a:r>
            <a:r>
              <a:rPr lang="en-US" dirty="0" smtClean="0"/>
              <a:t> 10 Least populated</a:t>
            </a:r>
            <a:endParaRPr lang="en-US" dirty="0"/>
          </a:p>
        </p:txBody>
      </p:sp>
      <p:sp>
        <p:nvSpPr>
          <p:cNvPr id="35" name="Rectangle 34"/>
          <p:cNvSpPr/>
          <p:nvPr/>
        </p:nvSpPr>
        <p:spPr>
          <a:xfrm>
            <a:off x="350468" y="6173824"/>
            <a:ext cx="3526207" cy="466281"/>
          </a:xfrm>
          <a:prstGeom prst="rect">
            <a:avLst/>
          </a:prstGeom>
        </p:spPr>
        <p:txBody>
          <a:bodyPr wrap="square">
            <a:spAutoFit/>
          </a:bodyPr>
          <a:lstStyle/>
          <a:p>
            <a:pPr eaLnBrk="1" hangingPunct="1">
              <a:lnSpc>
                <a:spcPct val="90000"/>
              </a:lnSpc>
              <a:buFontTx/>
              <a:buNone/>
            </a:pPr>
            <a:r>
              <a:rPr lang="en-US" sz="900" u="sng" dirty="0">
                <a:hlinkClick r:id="rId8"/>
              </a:rPr>
              <a:t>http://www.census.gov/population/international/data/idb/worldpoptotal.php</a:t>
            </a:r>
            <a:endParaRPr lang="en-US" sz="900" u="sng" dirty="0"/>
          </a:p>
          <a:p>
            <a:pPr eaLnBrk="1" hangingPunct="1">
              <a:lnSpc>
                <a:spcPct val="90000"/>
              </a:lnSpc>
              <a:buFontTx/>
              <a:buNone/>
            </a:pPr>
            <a:r>
              <a:rPr lang="en-US" sz="900" u="sng" dirty="0"/>
              <a:t>Population Growth Rates and People Added per year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Where Population Growth Occurred, 1950-2010</a:t>
            </a:r>
            <a:endParaRPr lang="en-US" dirty="0"/>
          </a:p>
        </p:txBody>
      </p:sp>
      <p:pic>
        <p:nvPicPr>
          <p:cNvPr id="5" name="Picture 1" descr="06p123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098675"/>
            <a:ext cx="87868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4067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6-3, p. 123</a:t>
            </a:r>
          </a:p>
        </p:txBody>
      </p:sp>
      <p:sp>
        <p:nvSpPr>
          <p:cNvPr id="8" name="Text Box 13"/>
          <p:cNvSpPr txBox="1">
            <a:spLocks noChangeArrowheads="1"/>
          </p:cNvSpPr>
          <p:nvPr/>
        </p:nvSpPr>
        <p:spPr bwMode="auto">
          <a:xfrm>
            <a:off x="4217988" y="4303713"/>
            <a:ext cx="446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Population in less-developed countries</a:t>
            </a:r>
          </a:p>
        </p:txBody>
      </p:sp>
      <p:sp>
        <p:nvSpPr>
          <p:cNvPr id="9" name="Text Box 14"/>
          <p:cNvSpPr txBox="1">
            <a:spLocks noChangeArrowheads="1"/>
          </p:cNvSpPr>
          <p:nvPr/>
        </p:nvSpPr>
        <p:spPr bwMode="auto">
          <a:xfrm rot="16200000">
            <a:off x="-1773237" y="3453091"/>
            <a:ext cx="3849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World population (in billions)</a:t>
            </a:r>
          </a:p>
        </p:txBody>
      </p:sp>
      <p:sp>
        <p:nvSpPr>
          <p:cNvPr id="10" name="Text Box 17"/>
          <p:cNvSpPr txBox="1">
            <a:spLocks noChangeArrowheads="1"/>
          </p:cNvSpPr>
          <p:nvPr/>
        </p:nvSpPr>
        <p:spPr bwMode="auto">
          <a:xfrm>
            <a:off x="4217988" y="5065713"/>
            <a:ext cx="469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Population in more-developed countries</a:t>
            </a:r>
          </a:p>
        </p:txBody>
      </p:sp>
      <p:sp>
        <p:nvSpPr>
          <p:cNvPr id="11" name="Rectangle 31"/>
          <p:cNvSpPr>
            <a:spLocks noChangeArrowheads="1"/>
          </p:cNvSpPr>
          <p:nvPr/>
        </p:nvSpPr>
        <p:spPr bwMode="auto">
          <a:xfrm>
            <a:off x="4487863" y="58054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rgbClr val="000000"/>
                </a:solidFill>
                <a:latin typeface="Arial"/>
                <a:cs typeface="Arial" charset="0"/>
              </a:rPr>
              <a:t>Year</a:t>
            </a:r>
          </a:p>
        </p:txBody>
      </p:sp>
    </p:spTree>
    <p:extLst>
      <p:ext uri="{BB962C8B-B14F-4D97-AF65-F5344CB8AC3E}">
        <p14:creationId xmlns:p14="http://schemas.microsoft.com/office/powerpoint/2010/main" val="50654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50813"/>
            <a:ext cx="9226550" cy="6707187"/>
            <a:chOff x="0" y="95"/>
            <a:chExt cx="5812" cy="4225"/>
          </a:xfrm>
        </p:grpSpPr>
        <p:grpSp>
          <p:nvGrpSpPr>
            <p:cNvPr id="5123" name="Group 3"/>
            <p:cNvGrpSpPr>
              <a:grpSpLocks/>
            </p:cNvGrpSpPr>
            <p:nvPr/>
          </p:nvGrpSpPr>
          <p:grpSpPr bwMode="auto">
            <a:xfrm>
              <a:off x="6" y="95"/>
              <a:ext cx="5806" cy="3595"/>
              <a:chOff x="6" y="95"/>
              <a:chExt cx="5806" cy="3595"/>
            </a:xfrm>
          </p:grpSpPr>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100"/>
                <a:ext cx="5562" cy="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5"/>
              <p:cNvSpPr txBox="1">
                <a:spLocks noChangeArrowheads="1"/>
              </p:cNvSpPr>
              <p:nvPr/>
            </p:nvSpPr>
            <p:spPr bwMode="auto">
              <a:xfrm>
                <a:off x="356" y="95"/>
                <a:ext cx="1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Average crude birth rate</a:t>
                </a:r>
              </a:p>
            </p:txBody>
          </p:sp>
          <p:sp>
            <p:nvSpPr>
              <p:cNvPr id="5127" name="Text Box 6"/>
              <p:cNvSpPr txBox="1">
                <a:spLocks noChangeArrowheads="1"/>
              </p:cNvSpPr>
              <p:nvPr/>
            </p:nvSpPr>
            <p:spPr bwMode="auto">
              <a:xfrm>
                <a:off x="4188" y="95"/>
                <a:ext cx="14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Average crude death rate</a:t>
                </a:r>
              </a:p>
            </p:txBody>
          </p:sp>
          <p:sp>
            <p:nvSpPr>
              <p:cNvPr id="5128" name="Text Box 7"/>
              <p:cNvSpPr txBox="1">
                <a:spLocks noChangeArrowheads="1"/>
              </p:cNvSpPr>
              <p:nvPr/>
            </p:nvSpPr>
            <p:spPr bwMode="auto">
              <a:xfrm>
                <a:off x="1383" y="606"/>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World </a:t>
                </a:r>
                <a:endParaRPr lang="en-US" altLang="en-US" sz="1400" b="1"/>
              </a:p>
            </p:txBody>
          </p:sp>
          <p:sp>
            <p:nvSpPr>
              <p:cNvPr id="5129" name="Text Box 8"/>
              <p:cNvSpPr txBox="1">
                <a:spLocks noChangeArrowheads="1"/>
              </p:cNvSpPr>
              <p:nvPr/>
            </p:nvSpPr>
            <p:spPr bwMode="auto">
              <a:xfrm>
                <a:off x="950" y="1406"/>
                <a:ext cx="9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All developed</a:t>
                </a:r>
              </a:p>
              <a:p>
                <a:pPr algn="r"/>
                <a:r>
                  <a:rPr lang="en-US" altLang="en-US" sz="1600" b="1"/>
                  <a:t>countries </a:t>
                </a:r>
                <a:endParaRPr lang="en-US" altLang="en-US" sz="1400" b="1"/>
              </a:p>
            </p:txBody>
          </p:sp>
          <p:sp>
            <p:nvSpPr>
              <p:cNvPr id="5130" name="Text Box 9"/>
              <p:cNvSpPr txBox="1">
                <a:spLocks noChangeArrowheads="1"/>
              </p:cNvSpPr>
              <p:nvPr/>
            </p:nvSpPr>
            <p:spPr bwMode="auto">
              <a:xfrm>
                <a:off x="907" y="2198"/>
                <a:ext cx="99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All developing</a:t>
                </a:r>
              </a:p>
              <a:p>
                <a:pPr algn="r"/>
                <a:r>
                  <a:rPr lang="en-US" altLang="en-US" sz="1600" b="1"/>
                  <a:t>countries </a:t>
                </a:r>
                <a:endParaRPr lang="en-US" altLang="en-US" sz="1400" b="1"/>
              </a:p>
            </p:txBody>
          </p:sp>
          <p:sp>
            <p:nvSpPr>
              <p:cNvPr id="5131" name="Text Box 10"/>
              <p:cNvSpPr txBox="1">
                <a:spLocks noChangeArrowheads="1"/>
              </p:cNvSpPr>
              <p:nvPr/>
            </p:nvSpPr>
            <p:spPr bwMode="auto">
              <a:xfrm>
                <a:off x="1055" y="3006"/>
                <a:ext cx="84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Developing</a:t>
                </a:r>
              </a:p>
              <a:p>
                <a:pPr algn="r"/>
                <a:r>
                  <a:rPr lang="en-US" altLang="en-US" sz="1600" b="1"/>
                  <a:t>countries</a:t>
                </a:r>
              </a:p>
              <a:p>
                <a:pPr algn="r"/>
                <a:r>
                  <a:rPr lang="en-US" altLang="en-US" sz="1600" b="1"/>
                  <a:t>(w/o China) </a:t>
                </a:r>
                <a:endParaRPr lang="en-US" altLang="en-US" sz="1400" b="1"/>
              </a:p>
            </p:txBody>
          </p:sp>
          <p:sp>
            <p:nvSpPr>
              <p:cNvPr id="5132" name="Text Box 11"/>
              <p:cNvSpPr txBox="1">
                <a:spLocks noChangeArrowheads="1"/>
              </p:cNvSpPr>
              <p:nvPr/>
            </p:nvSpPr>
            <p:spPr bwMode="auto">
              <a:xfrm>
                <a:off x="4711" y="7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21</a:t>
                </a:r>
              </a:p>
            </p:txBody>
          </p:sp>
          <p:sp>
            <p:nvSpPr>
              <p:cNvPr id="5133" name="Text Box 12"/>
              <p:cNvSpPr txBox="1">
                <a:spLocks noChangeArrowheads="1"/>
              </p:cNvSpPr>
              <p:nvPr/>
            </p:nvSpPr>
            <p:spPr bwMode="auto">
              <a:xfrm>
                <a:off x="3178" y="102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9</a:t>
                </a:r>
              </a:p>
            </p:txBody>
          </p:sp>
          <p:sp>
            <p:nvSpPr>
              <p:cNvPr id="5134" name="Text Box 13"/>
              <p:cNvSpPr txBox="1">
                <a:spLocks noChangeArrowheads="1"/>
              </p:cNvSpPr>
              <p:nvPr/>
            </p:nvSpPr>
            <p:spPr bwMode="auto">
              <a:xfrm>
                <a:off x="3391" y="15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11</a:t>
                </a:r>
              </a:p>
            </p:txBody>
          </p:sp>
          <p:sp>
            <p:nvSpPr>
              <p:cNvPr id="5135" name="Text Box 14"/>
              <p:cNvSpPr txBox="1">
                <a:spLocks noChangeArrowheads="1"/>
              </p:cNvSpPr>
              <p:nvPr/>
            </p:nvSpPr>
            <p:spPr bwMode="auto">
              <a:xfrm>
                <a:off x="3263" y="183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a:t>
                </a:r>
              </a:p>
            </p:txBody>
          </p:sp>
          <p:sp>
            <p:nvSpPr>
              <p:cNvPr id="5136" name="Text Box 15"/>
              <p:cNvSpPr txBox="1">
                <a:spLocks noChangeArrowheads="1"/>
              </p:cNvSpPr>
              <p:nvPr/>
            </p:nvSpPr>
            <p:spPr bwMode="auto">
              <a:xfrm>
                <a:off x="5095" y="23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24</a:t>
                </a:r>
              </a:p>
            </p:txBody>
          </p:sp>
          <p:sp>
            <p:nvSpPr>
              <p:cNvPr id="5137" name="Text Box 16"/>
              <p:cNvSpPr txBox="1">
                <a:spLocks noChangeArrowheads="1"/>
              </p:cNvSpPr>
              <p:nvPr/>
            </p:nvSpPr>
            <p:spPr bwMode="auto">
              <a:xfrm>
                <a:off x="3146" y="264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8</a:t>
                </a:r>
              </a:p>
            </p:txBody>
          </p:sp>
          <p:sp>
            <p:nvSpPr>
              <p:cNvPr id="5138" name="Text Box 17"/>
              <p:cNvSpPr txBox="1">
                <a:spLocks noChangeArrowheads="1"/>
              </p:cNvSpPr>
              <p:nvPr/>
            </p:nvSpPr>
            <p:spPr bwMode="auto">
              <a:xfrm>
                <a:off x="5554" y="31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29</a:t>
                </a:r>
              </a:p>
            </p:txBody>
          </p:sp>
          <p:sp>
            <p:nvSpPr>
              <p:cNvPr id="5139" name="Text Box 18"/>
              <p:cNvSpPr txBox="1">
                <a:spLocks noChangeArrowheads="1"/>
              </p:cNvSpPr>
              <p:nvPr/>
            </p:nvSpPr>
            <p:spPr bwMode="auto">
              <a:xfrm>
                <a:off x="3125" y="345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9</a:t>
                </a:r>
              </a:p>
            </p:txBody>
          </p:sp>
        </p:grpSp>
        <p:sp>
          <p:nvSpPr>
            <p:cNvPr id="5124" name="Text Box 19"/>
            <p:cNvSpPr txBox="1">
              <a:spLocks noChangeArrowheads="1"/>
            </p:cNvSpPr>
            <p:nvPr/>
          </p:nvSpPr>
          <p:spPr bwMode="auto">
            <a:xfrm>
              <a:off x="0" y="4156"/>
              <a:ext cx="18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782638" y="73025"/>
            <a:ext cx="7092950" cy="6669088"/>
            <a:chOff x="493" y="46"/>
            <a:chExt cx="4468" cy="4201"/>
          </a:xfrm>
        </p:grpSpPr>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 y="73"/>
              <a:ext cx="3587" cy="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4"/>
            <p:cNvSpPr txBox="1">
              <a:spLocks noChangeArrowheads="1"/>
            </p:cNvSpPr>
            <p:nvPr/>
          </p:nvSpPr>
          <p:spPr bwMode="auto">
            <a:xfrm>
              <a:off x="635" y="46"/>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Africa</a:t>
              </a:r>
            </a:p>
          </p:txBody>
        </p:sp>
        <p:sp>
          <p:nvSpPr>
            <p:cNvPr id="6150" name="Text Box 5"/>
            <p:cNvSpPr txBox="1">
              <a:spLocks noChangeArrowheads="1"/>
            </p:cNvSpPr>
            <p:nvPr/>
          </p:nvSpPr>
          <p:spPr bwMode="auto">
            <a:xfrm>
              <a:off x="493" y="646"/>
              <a:ext cx="62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Latin</a:t>
              </a:r>
            </a:p>
            <a:p>
              <a:pPr algn="r"/>
              <a:r>
                <a:rPr lang="en-US" altLang="en-US" sz="1600" b="1"/>
                <a:t>America</a:t>
              </a:r>
            </a:p>
          </p:txBody>
        </p:sp>
        <p:sp>
          <p:nvSpPr>
            <p:cNvPr id="6151" name="Text Box 6"/>
            <p:cNvSpPr txBox="1">
              <a:spLocks noChangeArrowheads="1"/>
            </p:cNvSpPr>
            <p:nvPr/>
          </p:nvSpPr>
          <p:spPr bwMode="auto">
            <a:xfrm>
              <a:off x="728" y="1270"/>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Asia</a:t>
              </a:r>
            </a:p>
          </p:txBody>
        </p:sp>
        <p:sp>
          <p:nvSpPr>
            <p:cNvPr id="6152" name="Text Box 7"/>
            <p:cNvSpPr txBox="1">
              <a:spLocks noChangeArrowheads="1"/>
            </p:cNvSpPr>
            <p:nvPr/>
          </p:nvSpPr>
          <p:spPr bwMode="auto">
            <a:xfrm>
              <a:off x="500" y="1886"/>
              <a:ext cx="6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Oceania</a:t>
              </a:r>
            </a:p>
          </p:txBody>
        </p:sp>
        <p:sp>
          <p:nvSpPr>
            <p:cNvPr id="6153" name="Text Box 8"/>
            <p:cNvSpPr txBox="1">
              <a:spLocks noChangeArrowheads="1"/>
            </p:cNvSpPr>
            <p:nvPr/>
          </p:nvSpPr>
          <p:spPr bwMode="auto">
            <a:xfrm>
              <a:off x="600" y="2502"/>
              <a:ext cx="5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United</a:t>
              </a:r>
            </a:p>
            <a:p>
              <a:pPr algn="r"/>
              <a:r>
                <a:rPr lang="en-US" altLang="en-US" sz="1600" b="1"/>
                <a:t>States</a:t>
              </a:r>
            </a:p>
          </p:txBody>
        </p:sp>
        <p:sp>
          <p:nvSpPr>
            <p:cNvPr id="6154" name="Text Box 9"/>
            <p:cNvSpPr txBox="1">
              <a:spLocks noChangeArrowheads="1"/>
            </p:cNvSpPr>
            <p:nvPr/>
          </p:nvSpPr>
          <p:spPr bwMode="auto">
            <a:xfrm>
              <a:off x="493" y="3102"/>
              <a:ext cx="62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North</a:t>
              </a:r>
            </a:p>
            <a:p>
              <a:pPr algn="r"/>
              <a:r>
                <a:rPr lang="en-US" altLang="en-US" sz="1600" b="1"/>
                <a:t>America</a:t>
              </a:r>
            </a:p>
          </p:txBody>
        </p:sp>
        <p:sp>
          <p:nvSpPr>
            <p:cNvPr id="6155" name="Text Box 10"/>
            <p:cNvSpPr txBox="1">
              <a:spLocks noChangeArrowheads="1"/>
            </p:cNvSpPr>
            <p:nvPr/>
          </p:nvSpPr>
          <p:spPr bwMode="auto">
            <a:xfrm>
              <a:off x="558" y="3734"/>
              <a:ext cx="5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Europe</a:t>
              </a:r>
            </a:p>
          </p:txBody>
        </p:sp>
        <p:sp>
          <p:nvSpPr>
            <p:cNvPr id="6156" name="Text Box 11"/>
            <p:cNvSpPr txBox="1">
              <a:spLocks noChangeArrowheads="1"/>
            </p:cNvSpPr>
            <p:nvPr/>
          </p:nvSpPr>
          <p:spPr bwMode="auto">
            <a:xfrm>
              <a:off x="4703" y="1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38</a:t>
              </a:r>
            </a:p>
          </p:txBody>
        </p:sp>
        <p:sp>
          <p:nvSpPr>
            <p:cNvPr id="6157" name="Text Box 12"/>
            <p:cNvSpPr txBox="1">
              <a:spLocks noChangeArrowheads="1"/>
            </p:cNvSpPr>
            <p:nvPr/>
          </p:nvSpPr>
          <p:spPr bwMode="auto">
            <a:xfrm>
              <a:off x="2487" y="35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14</a:t>
              </a:r>
            </a:p>
          </p:txBody>
        </p:sp>
        <p:sp>
          <p:nvSpPr>
            <p:cNvPr id="6158" name="Text Box 13"/>
            <p:cNvSpPr txBox="1">
              <a:spLocks noChangeArrowheads="1"/>
            </p:cNvSpPr>
            <p:nvPr/>
          </p:nvSpPr>
          <p:spPr bwMode="auto">
            <a:xfrm>
              <a:off x="3423" y="72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23</a:t>
              </a:r>
            </a:p>
          </p:txBody>
        </p:sp>
        <p:sp>
          <p:nvSpPr>
            <p:cNvPr id="6159" name="Text Box 14"/>
            <p:cNvSpPr txBox="1">
              <a:spLocks noChangeArrowheads="1"/>
            </p:cNvSpPr>
            <p:nvPr/>
          </p:nvSpPr>
          <p:spPr bwMode="auto">
            <a:xfrm>
              <a:off x="1746" y="97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6</a:t>
              </a:r>
            </a:p>
          </p:txBody>
        </p:sp>
        <p:sp>
          <p:nvSpPr>
            <p:cNvPr id="6160" name="Text Box 15"/>
            <p:cNvSpPr txBox="1">
              <a:spLocks noChangeArrowheads="1"/>
            </p:cNvSpPr>
            <p:nvPr/>
          </p:nvSpPr>
          <p:spPr bwMode="auto">
            <a:xfrm>
              <a:off x="3231" y="13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a:t>
              </a:r>
            </a:p>
          </p:txBody>
        </p:sp>
        <p:sp>
          <p:nvSpPr>
            <p:cNvPr id="6161" name="Text Box 16"/>
            <p:cNvSpPr txBox="1">
              <a:spLocks noChangeArrowheads="1"/>
            </p:cNvSpPr>
            <p:nvPr/>
          </p:nvSpPr>
          <p:spPr bwMode="auto">
            <a:xfrm>
              <a:off x="1938" y="159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7</a:t>
              </a:r>
            </a:p>
          </p:txBody>
        </p:sp>
        <p:sp>
          <p:nvSpPr>
            <p:cNvPr id="6162" name="Text Box 17"/>
            <p:cNvSpPr txBox="1">
              <a:spLocks noChangeArrowheads="1"/>
            </p:cNvSpPr>
            <p:nvPr/>
          </p:nvSpPr>
          <p:spPr bwMode="auto">
            <a:xfrm>
              <a:off x="2879" y="195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18</a:t>
              </a:r>
            </a:p>
          </p:txBody>
        </p:sp>
        <p:sp>
          <p:nvSpPr>
            <p:cNvPr id="6163" name="Text Box 18"/>
            <p:cNvSpPr txBox="1">
              <a:spLocks noChangeArrowheads="1"/>
            </p:cNvSpPr>
            <p:nvPr/>
          </p:nvSpPr>
          <p:spPr bwMode="auto">
            <a:xfrm>
              <a:off x="1842" y="219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7</a:t>
              </a:r>
            </a:p>
          </p:txBody>
        </p:sp>
        <p:sp>
          <p:nvSpPr>
            <p:cNvPr id="6164" name="Text Box 19"/>
            <p:cNvSpPr txBox="1">
              <a:spLocks noChangeArrowheads="1"/>
            </p:cNvSpPr>
            <p:nvPr/>
          </p:nvSpPr>
          <p:spPr bwMode="auto">
            <a:xfrm>
              <a:off x="2583" y="256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15</a:t>
              </a:r>
            </a:p>
          </p:txBody>
        </p:sp>
        <p:sp>
          <p:nvSpPr>
            <p:cNvPr id="6165" name="Text Box 20"/>
            <p:cNvSpPr txBox="1">
              <a:spLocks noChangeArrowheads="1"/>
            </p:cNvSpPr>
            <p:nvPr/>
          </p:nvSpPr>
          <p:spPr bwMode="auto">
            <a:xfrm>
              <a:off x="2034" y="281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9</a:t>
              </a:r>
            </a:p>
          </p:txBody>
        </p:sp>
        <p:sp>
          <p:nvSpPr>
            <p:cNvPr id="6166" name="Text Box 21"/>
            <p:cNvSpPr txBox="1">
              <a:spLocks noChangeArrowheads="1"/>
            </p:cNvSpPr>
            <p:nvPr/>
          </p:nvSpPr>
          <p:spPr bwMode="auto">
            <a:xfrm>
              <a:off x="2503" y="318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14</a:t>
              </a:r>
            </a:p>
          </p:txBody>
        </p:sp>
        <p:sp>
          <p:nvSpPr>
            <p:cNvPr id="6167" name="Text Box 22"/>
            <p:cNvSpPr txBox="1">
              <a:spLocks noChangeArrowheads="1"/>
            </p:cNvSpPr>
            <p:nvPr/>
          </p:nvSpPr>
          <p:spPr bwMode="auto">
            <a:xfrm>
              <a:off x="2050" y="342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9</a:t>
              </a:r>
            </a:p>
          </p:txBody>
        </p:sp>
        <p:sp>
          <p:nvSpPr>
            <p:cNvPr id="6168" name="Text Box 23"/>
            <p:cNvSpPr txBox="1">
              <a:spLocks noChangeArrowheads="1"/>
            </p:cNvSpPr>
            <p:nvPr/>
          </p:nvSpPr>
          <p:spPr bwMode="auto">
            <a:xfrm>
              <a:off x="2127" y="380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a:t>
              </a:r>
            </a:p>
          </p:txBody>
        </p:sp>
        <p:sp>
          <p:nvSpPr>
            <p:cNvPr id="6169" name="Text Box 24"/>
            <p:cNvSpPr txBox="1">
              <a:spLocks noChangeArrowheads="1"/>
            </p:cNvSpPr>
            <p:nvPr/>
          </p:nvSpPr>
          <p:spPr bwMode="auto">
            <a:xfrm>
              <a:off x="2223" y="403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11</a:t>
              </a:r>
            </a:p>
          </p:txBody>
        </p:sp>
      </p:grpSp>
      <p:sp>
        <p:nvSpPr>
          <p:cNvPr id="6147" name="Text Box 26"/>
          <p:cNvSpPr txBox="1">
            <a:spLocks noChangeArrowheads="1"/>
          </p:cNvSpPr>
          <p:nvPr/>
        </p:nvSpPr>
        <p:spPr bwMode="auto">
          <a:xfrm rot="-5400000">
            <a:off x="-1211263" y="1438276"/>
            <a:ext cx="291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u="sng" dirty="0" smtClean="0"/>
              <a:t>2 types of Fertility rates:</a:t>
            </a:r>
            <a:r>
              <a:rPr lang="en-US" sz="4000" dirty="0" smtClean="0"/>
              <a:t/>
            </a:r>
            <a:br>
              <a:rPr lang="en-US" sz="4000" dirty="0" smtClean="0"/>
            </a:br>
            <a:endParaRPr lang="en-US" sz="4000" dirty="0" smtClean="0"/>
          </a:p>
        </p:txBody>
      </p:sp>
      <p:sp>
        <p:nvSpPr>
          <p:cNvPr id="6147" name="Rectangle 3"/>
          <p:cNvSpPr>
            <a:spLocks noGrp="1" noChangeArrowheads="1"/>
          </p:cNvSpPr>
          <p:nvPr>
            <p:ph type="body" sz="half" idx="1"/>
          </p:nvPr>
        </p:nvSpPr>
        <p:spPr>
          <a:xfrm>
            <a:off x="0" y="685800"/>
            <a:ext cx="5145066" cy="6096000"/>
          </a:xfrm>
          <a:solidFill>
            <a:schemeClr val="bg1">
              <a:lumMod val="95000"/>
            </a:schemeClr>
          </a:solidFill>
        </p:spPr>
        <p:txBody>
          <a:bodyPr/>
          <a:lstStyle/>
          <a:p>
            <a:pPr eaLnBrk="1" hangingPunct="1">
              <a:lnSpc>
                <a:spcPct val="80000"/>
              </a:lnSpc>
            </a:pPr>
            <a:r>
              <a:rPr lang="en-US" sz="2400" u="sng" dirty="0" smtClean="0"/>
              <a:t>1)Replacement-level fertility</a:t>
            </a:r>
            <a:r>
              <a:rPr lang="en-US" sz="2400" dirty="0" smtClean="0"/>
              <a:t> (RLF)– number of children a couple has to replace themselves.  </a:t>
            </a:r>
          </a:p>
          <a:p>
            <a:pPr eaLnBrk="1" hangingPunct="1">
              <a:lnSpc>
                <a:spcPct val="80000"/>
              </a:lnSpc>
            </a:pPr>
            <a:r>
              <a:rPr lang="en-US" sz="2400" dirty="0" smtClean="0"/>
              <a:t>slightly higher than 2 </a:t>
            </a:r>
          </a:p>
          <a:p>
            <a:pPr eaLnBrk="1" hangingPunct="1">
              <a:lnSpc>
                <a:spcPct val="80000"/>
              </a:lnSpc>
            </a:pPr>
            <a:r>
              <a:rPr lang="en-US" sz="2400" dirty="0" smtClean="0"/>
              <a:t>2.1 DEVELOPED </a:t>
            </a:r>
          </a:p>
          <a:p>
            <a:pPr eaLnBrk="1" hangingPunct="1">
              <a:lnSpc>
                <a:spcPct val="80000"/>
              </a:lnSpc>
            </a:pPr>
            <a:r>
              <a:rPr lang="en-US" sz="2400" dirty="0" smtClean="0"/>
              <a:t>2.5 DEVELOPING </a:t>
            </a:r>
          </a:p>
          <a:p>
            <a:pPr eaLnBrk="1" hangingPunct="1">
              <a:lnSpc>
                <a:spcPct val="80000"/>
              </a:lnSpc>
            </a:pPr>
            <a:r>
              <a:rPr lang="en-US" sz="2400" dirty="0" smtClean="0"/>
              <a:t>1.9 US</a:t>
            </a:r>
          </a:p>
          <a:p>
            <a:pPr eaLnBrk="1" hangingPunct="1">
              <a:lnSpc>
                <a:spcPct val="80000"/>
              </a:lnSpc>
            </a:pPr>
            <a:r>
              <a:rPr lang="en-US" sz="2400" dirty="0"/>
              <a:t>A</a:t>
            </a:r>
            <a:r>
              <a:rPr lang="en-US" sz="2400" dirty="0" smtClean="0"/>
              <a:t>ffected by infant mortality</a:t>
            </a:r>
          </a:p>
          <a:p>
            <a:pPr eaLnBrk="1" hangingPunct="1">
              <a:lnSpc>
                <a:spcPct val="80000"/>
              </a:lnSpc>
            </a:pPr>
            <a:r>
              <a:rPr lang="en-US" sz="2400" u="sng" dirty="0" smtClean="0"/>
              <a:t>2)total-fertility rate(TFR)</a:t>
            </a:r>
            <a:r>
              <a:rPr lang="en-US" sz="2400" dirty="0" smtClean="0"/>
              <a:t> – average number of children a woman will have during her childbearing years	</a:t>
            </a:r>
          </a:p>
          <a:p>
            <a:pPr eaLnBrk="1" hangingPunct="1">
              <a:lnSpc>
                <a:spcPct val="80000"/>
              </a:lnSpc>
            </a:pPr>
            <a:r>
              <a:rPr lang="en-US" sz="2400" dirty="0" smtClean="0"/>
              <a:t>Average Global  2.8 per woman  </a:t>
            </a:r>
          </a:p>
          <a:p>
            <a:pPr eaLnBrk="1" hangingPunct="1">
              <a:lnSpc>
                <a:spcPct val="80000"/>
              </a:lnSpc>
            </a:pPr>
            <a:r>
              <a:rPr lang="en-US" sz="2400" dirty="0" smtClean="0"/>
              <a:t>.6 developed countries</a:t>
            </a:r>
          </a:p>
          <a:p>
            <a:pPr eaLnBrk="1" hangingPunct="1">
              <a:lnSpc>
                <a:spcPct val="80000"/>
              </a:lnSpc>
            </a:pPr>
            <a:r>
              <a:rPr lang="en-US" sz="2400" dirty="0" smtClean="0"/>
              <a:t>3.1 developing</a:t>
            </a:r>
          </a:p>
          <a:p>
            <a:pPr eaLnBrk="1" hangingPunct="1">
              <a:lnSpc>
                <a:spcPct val="80000"/>
              </a:lnSpc>
            </a:pPr>
            <a:r>
              <a:rPr lang="en-US" sz="2400" dirty="0" smtClean="0"/>
              <a:t> Country of Niger in Africa – TFR – 7.46</a:t>
            </a:r>
          </a:p>
          <a:p>
            <a:pPr eaLnBrk="1" hangingPunct="1">
              <a:lnSpc>
                <a:spcPct val="80000"/>
              </a:lnSpc>
            </a:pPr>
            <a:endParaRPr lang="en-US" sz="2000" b="1" dirty="0" smtClean="0"/>
          </a:p>
          <a:p>
            <a:pPr eaLnBrk="1" hangingPunct="1">
              <a:lnSpc>
                <a:spcPct val="80000"/>
              </a:lnSpc>
            </a:pPr>
            <a:endParaRPr lang="en-US" sz="2000" dirty="0" smtClean="0"/>
          </a:p>
        </p:txBody>
      </p:sp>
      <p:pic>
        <p:nvPicPr>
          <p:cNvPr id="9220" name="Picture 5" descr="fertility_030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5066" y="3587156"/>
            <a:ext cx="2057400" cy="2981325"/>
          </a:xfrm>
          <a:noFill/>
        </p:spPr>
      </p:pic>
      <p:pic>
        <p:nvPicPr>
          <p:cNvPr id="9221" name="Picture 8" descr="family%20planning%20and%20fertility%20clinic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77074" y="573935"/>
            <a:ext cx="2286000" cy="1527175"/>
          </a:xfrm>
          <a:noFill/>
        </p:spPr>
      </p:pic>
      <p:pic>
        <p:nvPicPr>
          <p:cNvPr id="9222" name="Picture 11" descr="istockphoto_4832525-multicultural-couple-having-a-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66" y="838200"/>
            <a:ext cx="17129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uman_infant_newborn_bab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979" y="2124075"/>
            <a:ext cx="2249487" cy="146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86600" y="4800600"/>
            <a:ext cx="1600200" cy="784830"/>
          </a:xfrm>
          <a:prstGeom prst="rect">
            <a:avLst/>
          </a:prstGeom>
          <a:noFill/>
        </p:spPr>
        <p:txBody>
          <a:bodyPr wrap="square" rtlCol="0">
            <a:spAutoFit/>
          </a:bodyPr>
          <a:lstStyle/>
          <a:p>
            <a:r>
              <a:rPr lang="en-US" sz="900" dirty="0">
                <a:hlinkClick r:id="rId7"/>
              </a:rPr>
              <a:t>https://</a:t>
            </a:r>
            <a:r>
              <a:rPr lang="en-US" sz="900" dirty="0" smtClean="0">
                <a:hlinkClick r:id="rId7"/>
              </a:rPr>
              <a:t>www.cia.gov/library/publications/the-world-factbook/rankorder/2127rank.html</a:t>
            </a:r>
            <a:endParaRPr lang="en-US" sz="900" dirty="0" smtClean="0"/>
          </a:p>
          <a:p>
            <a:r>
              <a:rPr lang="en-US" sz="900" dirty="0" smtClean="0"/>
              <a:t>TOTAL FERTILITY RATE</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linds(horizontal)">
                                      <p:cBhvr>
                                        <p:cTn id="7" dur="5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2" dur="500"/>
                                        <p:tgtEl>
                                          <p:spTgt spid="6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7" dur="500"/>
                                        <p:tgtEl>
                                          <p:spTgt spid="6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2" dur="500"/>
                                        <p:tgtEl>
                                          <p:spTgt spid="6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7" dur="500"/>
                                        <p:tgtEl>
                                          <p:spTgt spid="61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Effect transition="in" filter="blinds(horizontal)">
                                      <p:cBhvr>
                                        <p:cTn id="52" dur="500"/>
                                        <p:tgtEl>
                                          <p:spTgt spid="614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7">
                                            <p:txEl>
                                              <p:pRg st="9" end="9"/>
                                            </p:txEl>
                                          </p:spTgt>
                                        </p:tgtEl>
                                        <p:attrNameLst>
                                          <p:attrName>style.visibility</p:attrName>
                                        </p:attrNameLst>
                                      </p:cBhvr>
                                      <p:to>
                                        <p:strVal val="visible"/>
                                      </p:to>
                                    </p:set>
                                    <p:animEffect transition="in" filter="blinds(horizontal)">
                                      <p:cBhvr>
                                        <p:cTn id="57" dur="500"/>
                                        <p:tgtEl>
                                          <p:spTgt spid="614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147">
                                            <p:txEl>
                                              <p:pRg st="10" end="10"/>
                                            </p:txEl>
                                          </p:spTgt>
                                        </p:tgtEl>
                                        <p:attrNameLst>
                                          <p:attrName>style.visibility</p:attrName>
                                        </p:attrNameLst>
                                      </p:cBhvr>
                                      <p:to>
                                        <p:strVal val="visible"/>
                                      </p:to>
                                    </p:set>
                                    <p:animEffect transition="in" filter="blinds(horizontal)">
                                      <p:cBhvr>
                                        <p:cTn id="62"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2218</Words>
  <Application>Microsoft Office PowerPoint</Application>
  <PresentationFormat>On-screen Show (4:3)</PresentationFormat>
  <Paragraphs>564</Paragraphs>
  <Slides>30</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Aharoni</vt:lpstr>
      <vt:lpstr>Arial</vt:lpstr>
      <vt:lpstr>Calibri</vt:lpstr>
      <vt:lpstr>Default Design</vt:lpstr>
      <vt:lpstr>1_Default Design</vt:lpstr>
      <vt:lpstr>Chapter 12 The Human Population:  Growth, Demography, and Carrying Capacity</vt:lpstr>
      <vt:lpstr>PowerPoint Presentation</vt:lpstr>
      <vt:lpstr>PowerPoint Presentation</vt:lpstr>
      <vt:lpstr>Annual Growth Rate of World Population, 1950-2010</vt:lpstr>
      <vt:lpstr>PowerPoint Presentation</vt:lpstr>
      <vt:lpstr>Where Population Growth Occurred, 1950-2010</vt:lpstr>
      <vt:lpstr>PowerPoint Presentation</vt:lpstr>
      <vt:lpstr>PowerPoint Presentation</vt:lpstr>
      <vt:lpstr>2 types of Fertility rates: </vt:lpstr>
      <vt:lpstr>World Fertility Rates</vt:lpstr>
      <vt:lpstr>How have fertility rates changed in the United States? </vt:lpstr>
      <vt:lpstr>PowerPoint Presentation</vt:lpstr>
      <vt:lpstr>Factors Affecting BR and TFR</vt:lpstr>
      <vt:lpstr>PowerPoint Presentation</vt:lpstr>
      <vt:lpstr>PowerPoint Presentation</vt:lpstr>
      <vt:lpstr>Should the US Encourage or Discourage Immigration? </vt:lpstr>
      <vt:lpstr>PowerPoint Presentation</vt:lpstr>
      <vt:lpstr>Factors that Affect Birth  Rates  </vt:lpstr>
      <vt:lpstr>PowerPoint Presentation</vt:lpstr>
      <vt:lpstr>PowerPoint Presentation</vt:lpstr>
      <vt:lpstr>PowerPoint Presentation</vt:lpstr>
      <vt:lpstr>2 Indicators of Overall Health of Country </vt:lpstr>
      <vt:lpstr> Demographic Transition: </vt:lpstr>
      <vt:lpstr>PowerPoint Presentation</vt:lpstr>
      <vt:lpstr>Solutions </vt:lpstr>
      <vt:lpstr> Population Age Structure </vt:lpstr>
      <vt:lpstr>Population Age Structure</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Desai, Rohit J.</cp:lastModifiedBy>
  <cp:revision>81</cp:revision>
  <cp:lastPrinted>2013-12-17T15:27:56Z</cp:lastPrinted>
  <dcterms:created xsi:type="dcterms:W3CDTF">2009-12-08T01:40:24Z</dcterms:created>
  <dcterms:modified xsi:type="dcterms:W3CDTF">2018-08-19T12:06:14Z</dcterms:modified>
</cp:coreProperties>
</file>