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7" r:id="rId2"/>
    <p:sldId id="258" r:id="rId3"/>
    <p:sldId id="280" r:id="rId4"/>
    <p:sldId id="278" r:id="rId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FFCC66"/>
    <a:srgbClr val="CCCC00"/>
    <a:srgbClr val="CCFF33"/>
    <a:srgbClr val="FFFF00"/>
    <a:srgbClr val="00009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286" autoAdjust="0"/>
  </p:normalViewPr>
  <p:slideViewPr>
    <p:cSldViewPr>
      <p:cViewPr varScale="1">
        <p:scale>
          <a:sx n="39" d="100"/>
          <a:sy n="39" d="100"/>
        </p:scale>
        <p:origin x="141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2DFDE102-2A1A-4827-A8E5-7D70244E120E}" type="datetimeFigureOut">
              <a:rPr lang="en-US"/>
              <a:pPr>
                <a:defRPr/>
              </a:pPr>
              <a:t>8/19/2018</a:t>
            </a:fld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40060F12-B87D-44A4-88A6-8F6475AF41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6712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8266AC-3FD9-4127-BD2E-34EF0254A54D}" type="datetimeFigureOut">
              <a:rPr lang="en-US" smtClean="0"/>
              <a:t>8/19/2018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15A2D8-E898-43C1-B4FF-181367162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373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ntonl-evolution.weebly.com/selective-pressure.html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hlinkClick r:id="rId3"/>
              </a:rPr>
              <a:t>https://antonl-evolution.weebly.com/selective-pressure.html</a:t>
            </a:r>
            <a:r>
              <a:rPr lang="en-US" sz="1200" dirty="0" smtClean="0"/>
              <a:t> selective pressure would be against the short necked</a:t>
            </a:r>
            <a:r>
              <a:rPr lang="en-US" sz="1200" baseline="0" dirty="0" smtClean="0"/>
              <a:t> because long necks can receive food. Selective pressure is against more susceptible bacteria who cannot </a:t>
            </a:r>
            <a:r>
              <a:rPr lang="en-US" sz="1200" baseline="0" smtClean="0"/>
              <a:t>withstand antibiotic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15A2D8-E898-43C1-B4FF-18136716297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029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43A8B3-F9A0-4740-A8B1-B913E64498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437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C02B5E-02BA-45D6-89C1-A032D7902B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778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BC7836-6FEA-4045-9D05-D21DA71441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6020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62A7C8-007D-40D7-A37F-5AD0621496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7131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1A2655-240A-4F29-8B16-E9C7C0FB8C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539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FA0A4A-BE20-441E-A1B8-081E523061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829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229C44-3631-49D8-AD3E-168D87DF71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704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87A018-BA11-44FB-BE88-6D0920CFA5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996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155E9C-979D-41F4-8920-B6EE18380F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506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E95EEE-FBAC-4615-B594-4A33DAFFB4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677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4B30F5-B60E-4FC6-8FCF-0EAC46D260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19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50A2DF-9CED-4B26-9A52-8614E7969E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732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CD4506-93B4-47E0-A77B-6E37E79D23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460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6E85703D-8E90-46B5-834B-3ED4BF99CB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229600" cy="1676400"/>
          </a:xfrm>
        </p:spPr>
        <p:txBody>
          <a:bodyPr/>
          <a:lstStyle/>
          <a:p>
            <a:pPr eaLnBrk="1" hangingPunct="1"/>
            <a:r>
              <a:rPr lang="en-US" altLang="en-US" sz="3200" dirty="0" smtClean="0"/>
              <a:t/>
            </a:r>
            <a:br>
              <a:rPr lang="en-US" altLang="en-US" sz="3200" dirty="0" smtClean="0"/>
            </a:br>
            <a:r>
              <a:rPr lang="en-US" altLang="en-US" sz="3200" dirty="0" smtClean="0"/>
              <a:t>EVOLUTION</a:t>
            </a:r>
            <a:br>
              <a:rPr lang="en-US" altLang="en-US" sz="3200" dirty="0" smtClean="0"/>
            </a:br>
            <a:r>
              <a:rPr lang="en-US" altLang="en-US" sz="3200" dirty="0" smtClean="0"/>
              <a:t>&amp;</a:t>
            </a:r>
            <a:br>
              <a:rPr lang="en-US" altLang="en-US" sz="3200" dirty="0" smtClean="0"/>
            </a:br>
            <a:r>
              <a:rPr lang="en-US" altLang="en-US" sz="3200" dirty="0" smtClean="0"/>
              <a:t>BIODIVERSITY</a:t>
            </a:r>
            <a:br>
              <a:rPr lang="en-US" altLang="en-US" sz="3200" dirty="0" smtClean="0"/>
            </a:br>
            <a:endParaRPr lang="en-US" altLang="en-US" sz="3200" dirty="0" smtClean="0"/>
          </a:p>
        </p:txBody>
      </p:sp>
      <p:pic>
        <p:nvPicPr>
          <p:cNvPr id="2051" name="Picture 4" descr="MCj01326450000%5b1%5d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1828800"/>
            <a:ext cx="7086600" cy="45481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0782"/>
            <a:ext cx="4170507" cy="3983181"/>
          </a:xfrm>
          <a:solidFill>
            <a:schemeClr val="accent1"/>
          </a:solidFill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400" u="sng" dirty="0" smtClean="0">
                <a:solidFill>
                  <a:srgbClr val="663300"/>
                </a:solidFill>
              </a:rPr>
              <a:t>Theory of Evolution</a:t>
            </a:r>
            <a:r>
              <a:rPr lang="en-US" sz="2400" dirty="0" smtClean="0">
                <a:solidFill>
                  <a:srgbClr val="663300"/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>
                <a:solidFill>
                  <a:srgbClr val="663300"/>
                </a:solidFill>
              </a:rPr>
              <a:t>Change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>
                <a:solidFill>
                  <a:srgbClr val="663300"/>
                </a:solidFill>
              </a:rPr>
              <a:t>all species </a:t>
            </a:r>
            <a:r>
              <a:rPr lang="en-US" sz="2400" dirty="0" smtClean="0">
                <a:solidFill>
                  <a:srgbClr val="663300"/>
                </a:solidFill>
              </a:rPr>
              <a:t>descended from </a:t>
            </a:r>
            <a:r>
              <a:rPr lang="en-US" sz="2400" dirty="0">
                <a:solidFill>
                  <a:srgbClr val="663300"/>
                </a:solidFill>
              </a:rPr>
              <a:t>earlier </a:t>
            </a:r>
            <a:r>
              <a:rPr lang="en-US" sz="2400" dirty="0" smtClean="0">
                <a:solidFill>
                  <a:srgbClr val="663300"/>
                </a:solidFill>
              </a:rPr>
              <a:t>species</a:t>
            </a:r>
            <a:endParaRPr lang="en-US" sz="2400" dirty="0">
              <a:solidFill>
                <a:srgbClr val="663300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>
                <a:solidFill>
                  <a:srgbClr val="663300"/>
                </a:solidFill>
              </a:rPr>
              <a:t>Diversity in world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>
                <a:solidFill>
                  <a:srgbClr val="663300"/>
                </a:solidFill>
              </a:rPr>
              <a:t>Darwin – Natural Selection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>
                <a:solidFill>
                  <a:srgbClr val="663300"/>
                </a:solidFill>
              </a:rPr>
              <a:t>Selective pressure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>
                <a:solidFill>
                  <a:srgbClr val="663300"/>
                </a:solidFill>
              </a:rPr>
              <a:t>environmental </a:t>
            </a:r>
            <a:r>
              <a:rPr lang="en-US" sz="2400" dirty="0">
                <a:solidFill>
                  <a:srgbClr val="663300"/>
                </a:solidFill>
              </a:rPr>
              <a:t>factors </a:t>
            </a:r>
            <a:r>
              <a:rPr lang="en-US" sz="2400" dirty="0" smtClean="0">
                <a:solidFill>
                  <a:srgbClr val="663300"/>
                </a:solidFill>
              </a:rPr>
              <a:t>that </a:t>
            </a:r>
            <a:r>
              <a:rPr lang="en-US" sz="2400" dirty="0">
                <a:solidFill>
                  <a:srgbClr val="663300"/>
                </a:solidFill>
              </a:rPr>
              <a:t>lessen reproduction in a </a:t>
            </a:r>
            <a:r>
              <a:rPr lang="en-US" sz="2400" dirty="0" smtClean="0">
                <a:solidFill>
                  <a:srgbClr val="663300"/>
                </a:solidFill>
              </a:rPr>
              <a:t>species</a:t>
            </a:r>
            <a:r>
              <a:rPr lang="en-US" sz="2400" dirty="0">
                <a:solidFill>
                  <a:srgbClr val="663300"/>
                </a:solidFill>
              </a:rPr>
              <a:t> </a:t>
            </a:r>
            <a:r>
              <a:rPr lang="en-US" sz="2400" dirty="0" smtClean="0">
                <a:solidFill>
                  <a:srgbClr val="663300"/>
                </a:solidFill>
              </a:rPr>
              <a:t>Ex competition for food</a:t>
            </a:r>
            <a:r>
              <a:rPr lang="en-US" sz="2400" dirty="0">
                <a:solidFill>
                  <a:srgbClr val="663300"/>
                </a:solidFill>
              </a:rPr>
              <a:t> </a:t>
            </a:r>
            <a:endParaRPr lang="en-US" sz="2400" dirty="0" smtClean="0">
              <a:solidFill>
                <a:srgbClr val="663300"/>
              </a:solidFill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n-US" sz="1200" dirty="0" smtClean="0"/>
          </a:p>
        </p:txBody>
      </p:sp>
      <p:pic>
        <p:nvPicPr>
          <p:cNvPr id="3076" name="Picture 5" descr="17-Evidences-Against-Evolution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38600" y="-6927"/>
            <a:ext cx="1905000" cy="933450"/>
          </a:xfrm>
          <a:noFill/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867400" y="0"/>
            <a:ext cx="3124200" cy="2971800"/>
          </a:xfrm>
          <a:prstGeom prst="rect">
            <a:avLst/>
          </a:prstGeom>
          <a:solidFill>
            <a:srgbClr val="FFCC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 kern="0" dirty="0" smtClean="0"/>
              <a:t>1)Variation</a:t>
            </a:r>
          </a:p>
          <a:p>
            <a:pPr eaLnBrk="1" hangingPunct="1">
              <a:buFontTx/>
              <a:buNone/>
            </a:pPr>
            <a:r>
              <a:rPr lang="en-US" altLang="en-US" sz="2400" kern="0" dirty="0" smtClean="0"/>
              <a:t>2)Overproduction </a:t>
            </a:r>
          </a:p>
          <a:p>
            <a:pPr eaLnBrk="1" hangingPunct="1">
              <a:buFontTx/>
              <a:buNone/>
            </a:pPr>
            <a:r>
              <a:rPr lang="en-US" altLang="en-US" sz="2400" kern="0" dirty="0" smtClean="0"/>
              <a:t>3)Struggle for existence </a:t>
            </a:r>
          </a:p>
          <a:p>
            <a:pPr eaLnBrk="1" hangingPunct="1">
              <a:buFontTx/>
              <a:buNone/>
            </a:pPr>
            <a:r>
              <a:rPr lang="en-US" altLang="en-US" sz="2400" kern="0" dirty="0" smtClean="0"/>
              <a:t>4) Differential Survival and Reproduction</a:t>
            </a:r>
            <a:endParaRPr lang="en-US" altLang="en-US" sz="2400" b="1" i="1" kern="0" dirty="0" smtClean="0"/>
          </a:p>
          <a:p>
            <a:pPr marL="0" indent="0" eaLnBrk="1" hangingPunct="1">
              <a:buNone/>
            </a:pPr>
            <a:endParaRPr lang="en-US" altLang="en-US" sz="2800" kern="0" dirty="0" smtClean="0"/>
          </a:p>
        </p:txBody>
      </p:sp>
      <p:pic>
        <p:nvPicPr>
          <p:cNvPr id="1026" name="Picture 2" descr="http://images.slideplayer.com/16/5239622/slides/slide_2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11" y="3983182"/>
            <a:ext cx="3962399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mage.slidesharecdn.com/antibioticsuseandmisuseatoutpatientclinics-140802000809-phpapp02/95/antibiotics-use-and-misuse-at-outpatient-clinics-11-638.jpg?cb=14069382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618" y="3200400"/>
            <a:ext cx="4648200" cy="3489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123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uiExpand="1" build="p" animBg="1" autoUpdateAnimBg="0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8160" y="0"/>
            <a:ext cx="3751840" cy="3048000"/>
          </a:xfrm>
          <a:solidFill>
            <a:schemeClr val="accent1"/>
          </a:solidFill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 dirty="0"/>
              <a:t>Are species evolving today? </a:t>
            </a:r>
            <a:endParaRPr lang="en-US" alt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 smtClean="0"/>
              <a:t>Why do species evolve?</a:t>
            </a:r>
            <a:endParaRPr lang="en-US" altLang="en-US" sz="24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400" u="sng" dirty="0"/>
              <a:t>Adaptation</a:t>
            </a:r>
            <a:endParaRPr lang="en-US" altLang="en-US" sz="24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/>
              <a:t>heritable trait 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/>
              <a:t>better survive and reproduce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/>
              <a:t>Pass to offspring</a:t>
            </a:r>
          </a:p>
          <a:p>
            <a:pPr eaLnBrk="1" hangingPunct="1">
              <a:lnSpc>
                <a:spcPct val="80000"/>
              </a:lnSpc>
            </a:pPr>
            <a:endParaRPr lang="en-US" altLang="en-US" dirty="0"/>
          </a:p>
          <a:p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http://apbiomaedahs.weebly.com/uploads/1/8/4/0/18405139/569765287_or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075" y="3200400"/>
            <a:ext cx="3613138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i878.photobucket.com/albums/ab342/rainwalker_51/violetea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52400"/>
            <a:ext cx="353568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581399" y="0"/>
            <a:ext cx="1919675" cy="3416320"/>
          </a:xfrm>
          <a:prstGeom prst="rect">
            <a:avLst/>
          </a:prstGeom>
          <a:solidFill>
            <a:srgbClr val="FFCC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 dirty="0"/>
              <a:t>**The existence of species today means that speciation has kept ahead of extinction.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 dirty="0"/>
              <a:t>Our current BIODIVERSITY is basically all the years of speciation minus extinction 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990600" y="3428060"/>
            <a:ext cx="2030413" cy="646113"/>
          </a:xfrm>
          <a:prstGeom prst="rect">
            <a:avLst/>
          </a:prstGeom>
          <a:solidFill>
            <a:srgbClr val="CC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Case Study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Peppered Moth</a:t>
            </a:r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307609"/>
            <a:ext cx="2520950" cy="208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380346"/>
            <a:ext cx="2275076" cy="1937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9902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"/>
          <p:cNvGrpSpPr>
            <a:grpSpLocks/>
          </p:cNvGrpSpPr>
          <p:nvPr/>
        </p:nvGrpSpPr>
        <p:grpSpPr bwMode="auto">
          <a:xfrm>
            <a:off x="-12700" y="2717800"/>
            <a:ext cx="1185863" cy="1058863"/>
            <a:chOff x="-8" y="1712"/>
            <a:chExt cx="747" cy="667"/>
          </a:xfrm>
        </p:grpSpPr>
        <p:pic>
          <p:nvPicPr>
            <p:cNvPr id="13331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" y="1712"/>
              <a:ext cx="731" cy="6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32" name="Text Box 4"/>
            <p:cNvSpPr txBox="1">
              <a:spLocks noChangeArrowheads="1"/>
            </p:cNvSpPr>
            <p:nvPr/>
          </p:nvSpPr>
          <p:spPr bwMode="auto">
            <a:xfrm>
              <a:off x="-8" y="1886"/>
              <a:ext cx="705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 type="none" w="med" len="lg"/>
                  <a:tailEnd type="none" w="med" len="lg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/>
                <a:t>Early fox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/>
                <a:t>population</a:t>
              </a: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1206500" y="1700213"/>
            <a:ext cx="1774825" cy="2959100"/>
            <a:chOff x="760" y="1071"/>
            <a:chExt cx="1118" cy="1864"/>
          </a:xfrm>
        </p:grpSpPr>
        <p:pic>
          <p:nvPicPr>
            <p:cNvPr id="13328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2" y="1071"/>
              <a:ext cx="866" cy="1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9" name="Text Box 7"/>
            <p:cNvSpPr txBox="1">
              <a:spLocks noChangeArrowheads="1"/>
            </p:cNvSpPr>
            <p:nvPr/>
          </p:nvSpPr>
          <p:spPr bwMode="auto">
            <a:xfrm>
              <a:off x="1095" y="1526"/>
              <a:ext cx="706" cy="9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 type="none" w="med" len="lg"/>
                  <a:tailEnd type="none" w="med" len="lg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/>
                <a:t>Spreads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/>
                <a:t>northward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/>
                <a:t>and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/>
                <a:t>southward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/>
                <a:t>and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/>
                <a:t>separates</a:t>
              </a:r>
            </a:p>
          </p:txBody>
        </p:sp>
        <p:sp>
          <p:nvSpPr>
            <p:cNvPr id="13330" name="AutoShape 8"/>
            <p:cNvSpPr>
              <a:spLocks noChangeArrowheads="1"/>
            </p:cNvSpPr>
            <p:nvPr/>
          </p:nvSpPr>
          <p:spPr bwMode="auto">
            <a:xfrm>
              <a:off x="760" y="1928"/>
              <a:ext cx="232" cy="224"/>
            </a:xfrm>
            <a:prstGeom prst="rightArrow">
              <a:avLst>
                <a:gd name="adj1" fmla="val 50000"/>
                <a:gd name="adj2" fmla="val 50894"/>
              </a:avLst>
            </a:prstGeom>
            <a:solidFill>
              <a:srgbClr val="FF6600"/>
            </a:solidFill>
            <a:ln w="25400">
              <a:solidFill>
                <a:srgbClr val="000000"/>
              </a:solidFill>
              <a:miter lim="800000"/>
              <a:headEnd type="none" w="med" len="lg"/>
              <a:tailEnd type="none" w="med" len="lg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3086100" y="415925"/>
            <a:ext cx="6102350" cy="5143500"/>
            <a:chOff x="1944" y="262"/>
            <a:chExt cx="3844" cy="3240"/>
          </a:xfrm>
        </p:grpSpPr>
        <p:pic>
          <p:nvPicPr>
            <p:cNvPr id="13317" name="Picture 1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8" y="528"/>
              <a:ext cx="1704" cy="9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18" name="Picture 1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5" y="2608"/>
              <a:ext cx="1647" cy="8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19" name="Text Box 13"/>
            <p:cNvSpPr txBox="1">
              <a:spLocks noChangeArrowheads="1"/>
            </p:cNvSpPr>
            <p:nvPr/>
          </p:nvSpPr>
          <p:spPr bwMode="auto">
            <a:xfrm>
              <a:off x="4598" y="2687"/>
              <a:ext cx="1190" cy="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 type="none" w="med" len="lg"/>
                  <a:tailEnd type="none" w="med" len="lg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/>
                <a:t>Adapted to heat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/>
                <a:t>through lightweight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/>
                <a:t>fur and long ears, 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/>
                <a:t>legs, and nose, which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/>
                <a:t>give off more heat.</a:t>
              </a:r>
            </a:p>
          </p:txBody>
        </p:sp>
        <p:sp>
          <p:nvSpPr>
            <p:cNvPr id="13320" name="Text Box 14"/>
            <p:cNvSpPr txBox="1">
              <a:spLocks noChangeArrowheads="1"/>
            </p:cNvSpPr>
            <p:nvPr/>
          </p:nvSpPr>
          <p:spPr bwMode="auto">
            <a:xfrm>
              <a:off x="4646" y="599"/>
              <a:ext cx="910" cy="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 type="none" w="med" len="lg"/>
                  <a:tailEnd type="none" w="med" len="lg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/>
                <a:t>Adapted to cold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/>
                <a:t>through heavier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/>
                <a:t>fur, short ears,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/>
                <a:t>short legs, short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/>
                <a:t>nose. White fur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/>
                <a:t>matches snow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/>
                <a:t>for camouflage.</a:t>
              </a:r>
            </a:p>
          </p:txBody>
        </p:sp>
        <p:sp>
          <p:nvSpPr>
            <p:cNvPr id="13321" name="Text Box 15"/>
            <p:cNvSpPr txBox="1">
              <a:spLocks noChangeArrowheads="1"/>
            </p:cNvSpPr>
            <p:nvPr/>
          </p:nvSpPr>
          <p:spPr bwMode="auto">
            <a:xfrm>
              <a:off x="3177" y="3230"/>
              <a:ext cx="67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 type="none" w="med" len="lg"/>
                  <a:tailEnd type="none" w="med" len="lg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 b="1"/>
                <a:t>Gray Fox</a:t>
              </a:r>
            </a:p>
          </p:txBody>
        </p:sp>
        <p:sp>
          <p:nvSpPr>
            <p:cNvPr id="13322" name="Text Box 16"/>
            <p:cNvSpPr txBox="1">
              <a:spLocks noChangeArrowheads="1"/>
            </p:cNvSpPr>
            <p:nvPr/>
          </p:nvSpPr>
          <p:spPr bwMode="auto">
            <a:xfrm>
              <a:off x="3590" y="1398"/>
              <a:ext cx="74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 type="none" w="med" len="lg"/>
                  <a:tailEnd type="none" w="med" len="lg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600" b="1"/>
                <a:t>Arctic Fox</a:t>
              </a:r>
            </a:p>
          </p:txBody>
        </p:sp>
        <p:sp>
          <p:nvSpPr>
            <p:cNvPr id="13323" name="Text Box 17"/>
            <p:cNvSpPr txBox="1">
              <a:spLocks noChangeArrowheads="1"/>
            </p:cNvSpPr>
            <p:nvPr/>
          </p:nvSpPr>
          <p:spPr bwMode="auto">
            <a:xfrm>
              <a:off x="2021" y="1735"/>
              <a:ext cx="1767" cy="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 type="none" w="med" len="lg"/>
                  <a:tailEnd type="none" w="med" len="lg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/>
                <a:t>Different environmental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/>
                <a:t>conditions lead to different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/>
                <a:t>selective pressures and evolution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/>
                <a:t>into two different species.</a:t>
              </a:r>
            </a:p>
          </p:txBody>
        </p:sp>
        <p:sp>
          <p:nvSpPr>
            <p:cNvPr id="13324" name="Text Box 18"/>
            <p:cNvSpPr txBox="1">
              <a:spLocks noChangeArrowheads="1"/>
            </p:cNvSpPr>
            <p:nvPr/>
          </p:nvSpPr>
          <p:spPr bwMode="auto">
            <a:xfrm>
              <a:off x="3399" y="2294"/>
              <a:ext cx="136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 type="none" w="med" len="lg"/>
                  <a:tailEnd type="none" w="med" len="lg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1"/>
                <a:t>Southern population</a:t>
              </a:r>
              <a:endParaRPr lang="en-US" altLang="en-US" sz="1600"/>
            </a:p>
          </p:txBody>
        </p:sp>
        <p:sp>
          <p:nvSpPr>
            <p:cNvPr id="13325" name="AutoShape 19"/>
            <p:cNvSpPr>
              <a:spLocks noChangeArrowheads="1"/>
            </p:cNvSpPr>
            <p:nvPr/>
          </p:nvSpPr>
          <p:spPr bwMode="auto">
            <a:xfrm rot="3209402">
              <a:off x="1952" y="2432"/>
              <a:ext cx="232" cy="224"/>
            </a:xfrm>
            <a:prstGeom prst="rightArrow">
              <a:avLst>
                <a:gd name="adj1" fmla="val 50000"/>
                <a:gd name="adj2" fmla="val 50894"/>
              </a:avLst>
            </a:prstGeom>
            <a:solidFill>
              <a:srgbClr val="FF6600"/>
            </a:solidFill>
            <a:ln w="25400">
              <a:solidFill>
                <a:srgbClr val="000000"/>
              </a:solidFill>
              <a:miter lim="800000"/>
              <a:headEnd type="none" w="med" len="lg"/>
              <a:tailEnd type="none" w="med" len="lg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3326" name="AutoShape 20"/>
            <p:cNvSpPr>
              <a:spLocks noChangeArrowheads="1"/>
            </p:cNvSpPr>
            <p:nvPr/>
          </p:nvSpPr>
          <p:spPr bwMode="auto">
            <a:xfrm rot="-2190598">
              <a:off x="1944" y="1448"/>
              <a:ext cx="232" cy="224"/>
            </a:xfrm>
            <a:prstGeom prst="rightArrow">
              <a:avLst>
                <a:gd name="adj1" fmla="val 50000"/>
                <a:gd name="adj2" fmla="val 50894"/>
              </a:avLst>
            </a:prstGeom>
            <a:solidFill>
              <a:srgbClr val="FF6600"/>
            </a:solidFill>
            <a:ln w="25400">
              <a:solidFill>
                <a:srgbClr val="000000"/>
              </a:solidFill>
              <a:miter lim="800000"/>
              <a:headEnd type="none" w="med" len="lg"/>
              <a:tailEnd type="none" w="med" len="lg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3327" name="Text Box 21"/>
            <p:cNvSpPr txBox="1">
              <a:spLocks noChangeArrowheads="1"/>
            </p:cNvSpPr>
            <p:nvPr/>
          </p:nvSpPr>
          <p:spPr bwMode="auto">
            <a:xfrm>
              <a:off x="3407" y="262"/>
              <a:ext cx="134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 type="none" w="med" len="lg"/>
                  <a:tailEnd type="none" w="med" len="lg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b="1"/>
                <a:t>Northern population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1266</TotalTime>
  <Words>199</Words>
  <Application>Microsoft Office PowerPoint</Application>
  <PresentationFormat>On-screen Show (4:3)</PresentationFormat>
  <Paragraphs>52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Default Design</vt:lpstr>
      <vt:lpstr> EVOLUTION &amp; BIODIVERSITY 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EVOLUTION &amp; BIODIVERSITY</dc:title>
  <dc:creator>Nicole</dc:creator>
  <cp:lastModifiedBy>Desai, Rohit J.</cp:lastModifiedBy>
  <cp:revision>65</cp:revision>
  <cp:lastPrinted>2012-11-13T14:34:43Z</cp:lastPrinted>
  <dcterms:created xsi:type="dcterms:W3CDTF">2009-11-04T21:50:14Z</dcterms:created>
  <dcterms:modified xsi:type="dcterms:W3CDTF">2018-08-19T11:51:07Z</dcterms:modified>
</cp:coreProperties>
</file>