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74" r:id="rId2"/>
    <p:sldId id="304" r:id="rId3"/>
    <p:sldId id="278" r:id="rId4"/>
    <p:sldId id="318" r:id="rId5"/>
    <p:sldId id="296" r:id="rId6"/>
    <p:sldId id="326" r:id="rId7"/>
    <p:sldId id="327" r:id="rId8"/>
    <p:sldId id="257" r:id="rId9"/>
    <p:sldId id="279" r:id="rId10"/>
    <p:sldId id="261" r:id="rId11"/>
    <p:sldId id="276" r:id="rId12"/>
    <p:sldId id="280" r:id="rId13"/>
    <p:sldId id="277" r:id="rId14"/>
    <p:sldId id="320" r:id="rId15"/>
    <p:sldId id="321" r:id="rId16"/>
    <p:sldId id="325" r:id="rId17"/>
    <p:sldId id="269" r:id="rId18"/>
    <p:sldId id="323" r:id="rId19"/>
    <p:sldId id="314" r:id="rId20"/>
    <p:sldId id="315" r:id="rId21"/>
    <p:sldId id="316" r:id="rId22"/>
    <p:sldId id="324" r:id="rId23"/>
    <p:sldId id="286" r:id="rId24"/>
    <p:sldId id="288" r:id="rId25"/>
    <p:sldId id="260" r:id="rId26"/>
    <p:sldId id="319" r:id="rId27"/>
    <p:sldId id="308" r:id="rId28"/>
    <p:sldId id="283" r:id="rId29"/>
    <p:sldId id="309" r:id="rId30"/>
    <p:sldId id="310" r:id="rId31"/>
    <p:sldId id="312" r:id="rId32"/>
    <p:sldId id="263" r:id="rId33"/>
    <p:sldId id="301" r:id="rId34"/>
    <p:sldId id="303" r:id="rId35"/>
    <p:sldId id="317" r:id="rId36"/>
    <p:sldId id="264" r:id="rId37"/>
    <p:sldId id="266" r:id="rId38"/>
    <p:sldId id="270" r:id="rId39"/>
    <p:sldId id="273" r:id="rId40"/>
  </p:sldIdLst>
  <p:sldSz cx="9144000" cy="6858000" type="screen4x3"/>
  <p:notesSz cx="70040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4EA"/>
    <a:srgbClr val="66FF33"/>
    <a:srgbClr val="33CC33"/>
    <a:srgbClr val="009900"/>
    <a:srgbClr val="F4FDA1"/>
    <a:srgbClr val="FFFFCC"/>
    <a:srgbClr val="DBB045"/>
    <a:srgbClr val="CCFF33"/>
    <a:srgbClr val="FF9966"/>
    <a:srgbClr val="021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41" d="100"/>
          <a:sy n="41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 smtClean="0"/>
            </a:lvl1pPr>
          </a:lstStyle>
          <a:p>
            <a:pPr>
              <a:defRPr/>
            </a:pPr>
            <a:fld id="{58E3E867-155F-4672-9795-B622DFABB54E}" type="datetimeFigureOut">
              <a:rPr lang="en-US"/>
              <a:pPr>
                <a:defRPr/>
              </a:pPr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2BC768-7E45-4101-8024-6B31A348F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9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pPr>
              <a:defRPr/>
            </a:pPr>
            <a:fld id="{9142E5E9-1A7A-4E36-B6F6-CFDE7D0833FD}" type="datetimeFigureOut">
              <a:rPr lang="en-US"/>
              <a:pPr>
                <a:defRPr/>
              </a:pPr>
              <a:t>8/18/2018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03875" cy="4183063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9675"/>
            <a:ext cx="3035300" cy="465138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pPr>
              <a:defRPr/>
            </a:pPr>
            <a:fld id="{F8103188-C67E-47D7-A05A-A19F1FA24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1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Introduce environmental science - Pose the following questions:  Why study environmental science? - interdisciplinary, ecology main branch (organisms and their environment), humans and environmental problem as well.  Explain to students that ecology comes from </a:t>
            </a:r>
            <a:r>
              <a:rPr lang="en-US" altLang="en-US" dirty="0" err="1" smtClean="0"/>
              <a:t>greek</a:t>
            </a:r>
            <a:r>
              <a:rPr lang="en-US" altLang="en-US" dirty="0" smtClean="0"/>
              <a:t> word for "household" or "house" - Think of a household  = all aspects of environmental science.  Describe components of your household and house, what makes it work, function. etc.</a:t>
            </a:r>
          </a:p>
          <a:p>
            <a:r>
              <a:rPr lang="en-US" altLang="en-US" dirty="0" smtClean="0"/>
              <a:t>We will see how household relates to </a:t>
            </a:r>
            <a:r>
              <a:rPr lang="en-US" altLang="en-US" dirty="0" err="1" smtClean="0"/>
              <a:t>env</a:t>
            </a:r>
            <a:r>
              <a:rPr lang="en-US" altLang="en-US" dirty="0" smtClean="0"/>
              <a:t> science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245CD7-CC62-477C-A1AC-8C4407C008CF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D10D4-340F-6845-9B82-C8CEC3B8104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82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53" y="4415790"/>
            <a:ext cx="5139546" cy="4181767"/>
          </a:xfrm>
        </p:spPr>
        <p:txBody>
          <a:bodyPr lIns="93127" tIns="46564" rIns="93127" bIns="46564"/>
          <a:lstStyle/>
          <a:p>
            <a:pPr eaLnBrk="1" hangingPunct="1">
              <a:defRPr/>
            </a:pPr>
            <a:r>
              <a:rPr lang="en-US" b="1" dirty="0" smtClean="0"/>
              <a:t>Figure 1.5 </a:t>
            </a:r>
            <a:r>
              <a:rPr lang="en-US" dirty="0" smtClean="0"/>
              <a:t>Three social science </a:t>
            </a:r>
            <a:r>
              <a:rPr lang="en-US" b="1" dirty="0" smtClean="0"/>
              <a:t>principles of sustainability </a:t>
            </a:r>
            <a:r>
              <a:rPr lang="en-US" dirty="0" smtClean="0"/>
              <a:t>can help us make a transition to a more environmentally and economically sustainable future. </a:t>
            </a:r>
          </a:p>
          <a:p>
            <a:pPr eaLnBrk="1" hangingPunct="1">
              <a:defRPr/>
            </a:pPr>
            <a:endParaRPr noProof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70/1.4</a:t>
            </a:r>
            <a:r>
              <a:rPr lang="en-US" baseline="0" dirty="0" smtClean="0"/>
              <a:t> = 50 years </a:t>
            </a:r>
            <a:endParaRPr lang="en-US" dirty="0" smtClean="0"/>
          </a:p>
          <a:p>
            <a:r>
              <a:rPr lang="en-US" dirty="0" smtClean="0"/>
              <a:t>Answer</a:t>
            </a:r>
            <a:r>
              <a:rPr lang="en-US" baseline="0" dirty="0" smtClean="0"/>
              <a:t> to problem = .084 x 109 = 84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03188-C67E-47D7-A05A-A19F1FA242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2.7</a:t>
            </a:r>
            <a:r>
              <a:rPr lang="en-US" baseline="0" dirty="0" smtClean="0"/>
              <a:t> x 2.47 = 6.669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03188-C67E-47D7-A05A-A19F1FA242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B3672-05A5-7B4E-97CE-268C85A095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82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53" y="4415790"/>
            <a:ext cx="5139546" cy="4181767"/>
          </a:xfrm>
        </p:spPr>
        <p:txBody>
          <a:bodyPr lIns="93127" tIns="46564" rIns="93127" bIns="46564"/>
          <a:lstStyle/>
          <a:p>
            <a:pPr eaLnBrk="1" hangingPunct="1">
              <a:defRPr/>
            </a:pPr>
            <a:r>
              <a:rPr lang="en-US" b="1" dirty="0"/>
              <a:t>Figure </a:t>
            </a:r>
            <a:r>
              <a:rPr lang="en-US" b="1" dirty="0" smtClean="0"/>
              <a:t>1.2 </a:t>
            </a:r>
            <a:r>
              <a:rPr lang="en-US" dirty="0"/>
              <a:t>Three scientific </a:t>
            </a:r>
            <a:r>
              <a:rPr lang="en-US" b="1" dirty="0"/>
              <a:t>principles of sustainability </a:t>
            </a:r>
            <a:r>
              <a:rPr lang="en-US" dirty="0"/>
              <a:t>based on how nature has sustained a huge variety of life on the earth for 3.5 billion years, despite drastic changes in environmental conditions </a:t>
            </a:r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Nonrenewable can be renewed but takes millions of years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Metals-iron, copper, aluminum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Nonmetals-slate, clay, sand, phosphates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B7FAD6-C1E0-4F0F-82D3-8E349F0D27C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-8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dirty="0">
                <a:latin typeface="Arial" charset="0"/>
                <a:ea typeface="ＭＳ Ｐゴシック" pitchFamily="1" charset="-128"/>
                <a:cs typeface="ＭＳ Ｐゴシック" charset="-128"/>
              </a:rPr>
              <a:t>Point-source air pollution from smokestacks in a coal burning industrial plant.</a:t>
            </a:r>
            <a:endParaRPr noProof="1" smtClean="0">
              <a:solidFill>
                <a:srgbClr val="000000"/>
              </a:solidFill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5EA1B-82EB-7843-8E90-037A1BA63F81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68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b="1" noProof="1">
                <a:solidFill>
                  <a:srgbClr val="000000"/>
                </a:solidFill>
                <a:ea typeface="ＭＳ Ｐゴシック" charset="-128"/>
              </a:rPr>
              <a:t>Figure </a:t>
            </a:r>
            <a:r>
              <a:rPr b="1" noProof="1" smtClean="0">
                <a:solidFill>
                  <a:srgbClr val="000000"/>
                </a:solidFill>
                <a:ea typeface="ＭＳ Ｐゴシック" charset="-128"/>
              </a:rPr>
              <a:t>1</a:t>
            </a:r>
            <a:r>
              <a:rPr lang="en-US" b="1" noProof="1" smtClean="0">
                <a:solidFill>
                  <a:srgbClr val="000000"/>
                </a:solidFill>
                <a:ea typeface="ＭＳ Ｐゴシック" charset="-128"/>
              </a:rPr>
              <a:t>-9:</a:t>
            </a:r>
            <a:r>
              <a:rPr noProof="1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The trash in this river came from a large area of land and is an example of </a:t>
            </a:r>
            <a:r>
              <a:rPr i="1" noProof="1">
                <a:solidFill>
                  <a:srgbClr val="000000"/>
                </a:solidFill>
                <a:ea typeface="ＭＳ Ｐゴシック" charset="-128"/>
              </a:rPr>
              <a:t>nonpoint water pollution</a:t>
            </a:r>
            <a:r>
              <a:rPr noProof="1">
                <a:solidFill>
                  <a:srgbClr val="000000"/>
                </a:solidFill>
                <a:ea typeface="ＭＳ Ｐゴシック" charset="-128"/>
              </a:rPr>
              <a:t>.</a:t>
            </a:r>
          </a:p>
          <a:p>
            <a:endParaRPr lang="en-US" dirty="0">
              <a:ea typeface="ＭＳ Ｐゴシック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4B4E9-FD59-4442-93C3-BDA803FC0B03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8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B4DDF3-573A-1443-A9E1-21F07A8A369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82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53" y="4415790"/>
            <a:ext cx="5139546" cy="4181767"/>
          </a:xfrm>
        </p:spPr>
        <p:txBody>
          <a:bodyPr lIns="93127" tIns="46564" rIns="93127" bIns="46564"/>
          <a:lstStyle/>
          <a:p>
            <a:pPr eaLnBrk="1" hangingPunct="1">
              <a:defRPr/>
            </a:pPr>
            <a:r>
              <a:rPr lang="en-US" b="1" noProof="1" smtClean="0">
                <a:solidFill>
                  <a:srgbClr val="000000"/>
                </a:solidFill>
              </a:rPr>
              <a:t>Figure 1.14</a:t>
            </a:r>
            <a:r>
              <a:rPr lang="en-US" noProof="1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This simple model demonstrates how three factors—population size, affluence (resource use per person), and technology—help to determine the environmental impacts of populations in </a:t>
            </a:r>
            <a:r>
              <a:rPr lang="en-US" dirty="0" err="1" smtClean="0"/>
              <a:t>lessdeveloped</a:t>
            </a:r>
            <a:r>
              <a:rPr lang="en-US" dirty="0" smtClean="0"/>
              <a:t> countries (top) and more-developed countries (bottom). Red arrows show generalized harmful impacts and green arrows show generalized beneficial impacts.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plague</a:t>
            </a:r>
            <a:r>
              <a:rPr lang="en-US" baseline="0" dirty="0" smtClean="0"/>
              <a:t> – 1350 up to the 18 century (1700s)Killed 75-200 million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03188-C67E-47D7-A05A-A19F1FA242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F2EB7-EE36-7F40-9D9D-E08F5F3A9E3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8500"/>
            <a:ext cx="4648200" cy="348615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53" y="4415790"/>
            <a:ext cx="5139546" cy="4181767"/>
          </a:xfrm>
        </p:spPr>
        <p:txBody>
          <a:bodyPr lIns="93127" tIns="46564" rIns="93127" bIns="46564"/>
          <a:lstStyle/>
          <a:p>
            <a:pPr eaLnBrk="1" hangingPunct="1">
              <a:defRPr/>
            </a:pPr>
            <a:r>
              <a:rPr lang="en-US" b="1" dirty="0" smtClean="0"/>
              <a:t>Figure 1.16 </a:t>
            </a:r>
            <a:r>
              <a:rPr lang="en-US" i="1" dirty="0" smtClean="0"/>
              <a:t>Exponential growth: </a:t>
            </a:r>
            <a:r>
              <a:rPr lang="en-US" dirty="0" smtClean="0"/>
              <a:t>The J-shaped Industrial revolution Black Death—the Plague curve represents past exponential world population growth, with projections to 2100 showing possible population stabilization as the J-shaped curve of growth changes to an S-shaped curve. (This figure is not to scale.) 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 growth can help prevent extinctions because as people become richer, their interests begin to extend beyond necessities</a:t>
            </a:r>
            <a:r>
              <a:rPr lang="en-US" baseline="0" dirty="0" smtClean="0"/>
              <a:t> towards luxuries, such as expensive shoes or a day bird-watching.  Green pressure groups begin to lean on government and pass laws to constrain companies form damaging the environment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03188-C67E-47D7-A05A-A19F1FA242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75B3-8E37-4D73-AF73-5D36FC86B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4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9391-7712-4F8A-848B-4ACECFD2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C9769-6D8C-40E2-8309-BE0AB4107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C641-9380-47BC-83B5-43C47C290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2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6894-3267-4DAB-A9F2-AB85C5D1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7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EE6D-4483-4893-8B76-B25F5ECD5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F3FC-D9DD-4092-82E7-8E44E0C6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8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DC27-39B8-41A3-B5BE-3E3C2B0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5362E-00D9-449B-A272-86939D089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B9A2-EC78-4FFC-9724-4AAD5515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F54E-6E02-49E7-905A-90082AEE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6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3D4C-3312-47CD-9289-927C317FE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6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233D4-F5FE-4211-B50B-B88B84BD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8273-0595-45F7-B0D5-4C5D5D92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626D23-6436-45D9-AF07-EF051B91C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  <p:sldLayoutId id="2147484297" r:id="rId13"/>
    <p:sldLayoutId id="21474842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gif"/><Relationship Id="rId11" Type="http://schemas.openxmlformats.org/officeDocument/2006/relationships/image" Target="../media/image24.jpeg"/><Relationship Id="rId5" Type="http://schemas.openxmlformats.org/officeDocument/2006/relationships/image" Target="../media/image19.gif"/><Relationship Id="rId10" Type="http://schemas.openxmlformats.org/officeDocument/2006/relationships/hyperlink" Target="http://www.google.com/url?sa=i&amp;source=images&amp;cd=&amp;cad=rja&amp;docid=mPdIqwQ4yIQd4M&amp;tbnid=igOr7BnRMOkJ1M:&amp;ved=0CAgQjRwwAA&amp;url=http://aredbridgeblue.blogspot.com/2011/10/reduce-reuse-recycle-but-how.html&amp;ei=d5iLUbKiM7i44APQ3IDoDQ&amp;psig=AFQjCNGUqQkvBXSHPxzuJRxYgeOah0ANbQ&amp;ust=1368189431884940" TargetMode="External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Hz4bQUf65SinrM&amp;tbnid=d_8G-xrPna_3ZM:&amp;ved=0CAUQjRw&amp;url=http://gadgetwe.com/2010/world-population-clock-gadget/&amp;ei=EiYvUsf9E46i4APLmIDYDw&amp;bvm=bv.51773540,d.dmg&amp;psig=AFQjCNHx_XuC1_iJANUkODLnkyZ1QPX0Mg&amp;ust=1378908046663233" TargetMode="External"/><Relationship Id="rId3" Type="http://schemas.openxmlformats.org/officeDocument/2006/relationships/hyperlink" Target="http://www.census.gov/population/international/data/idb/worldpoptotal.php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census.gov/main/www/popclock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9Y9BJaMYiuWcVM&amp;tbnid=UR9hwR2IuLuU7M:&amp;ved=0CAUQjRw&amp;url=http://timesofpakistan.pk/opinion/2011-11-03/the-clock-is-ticking-ominously/46704/&amp;ei=rCUvUp7RKbSn4AOsuIH4Dw&amp;bvm=bv.51773540,d.dmg&amp;psig=AFQjCNHuf_ATHhSaLnfo8U1pwQtpYDHjgQ&amp;ust=1378907924282912" TargetMode="External"/><Relationship Id="rId5" Type="http://schemas.openxmlformats.org/officeDocument/2006/relationships/hyperlink" Target="http://www.worldometers.info/world-population/" TargetMode="External"/><Relationship Id="rId4" Type="http://schemas.openxmlformats.org/officeDocument/2006/relationships/hyperlink" Target="http://www.census.gov/popclock/" TargetMode="External"/><Relationship Id="rId9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6UCGVSv90lyXtM&amp;tbnid=LAKG6ByUuPAPjM:&amp;ved=0CAUQjRw&amp;url=http://www.subdude-site.com/WebPages_Local/Blog/topics/environment/worldPopGrowth_charts/enviro_worldPopGrowth_charts.htm&amp;ei=OKMxUoqNCbK84AOpsoG4Dw&amp;bvm=bv.52109249,d.dmg&amp;psig=AFQjCNEAJX5RlyNWu6SeyDWn8z0n0N1gsw&amp;ust=137907106060787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thday.org/footprint-calculator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youtube.com/watch?v=L8gAMFTAt2M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220200" cy="1981200"/>
          </a:xfrm>
          <a:solidFill>
            <a:srgbClr val="009900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/>
            </a:r>
            <a:br>
              <a:rPr lang="en-US" altLang="en-US" sz="3600" smtClean="0">
                <a:solidFill>
                  <a:schemeClr val="tx1"/>
                </a:solidFill>
              </a:rPr>
            </a:br>
            <a:r>
              <a:rPr lang="en-US" altLang="en-US" sz="3600" smtClean="0">
                <a:solidFill>
                  <a:schemeClr val="tx1"/>
                </a:solidFill>
              </a:rPr>
              <a:t>Introduction</a:t>
            </a:r>
            <a:br>
              <a:rPr lang="en-US" altLang="en-US" sz="3600" smtClean="0">
                <a:solidFill>
                  <a:schemeClr val="tx1"/>
                </a:solidFill>
              </a:rPr>
            </a:br>
            <a:r>
              <a:rPr lang="en-US" altLang="en-US" sz="3600" smtClean="0">
                <a:solidFill>
                  <a:schemeClr val="tx1"/>
                </a:solidFill>
              </a:rPr>
              <a:t>Environmental Problems, Causes, and Sustainability</a:t>
            </a:r>
            <a:br>
              <a:rPr lang="en-US" altLang="en-US" sz="3600" smtClean="0">
                <a:solidFill>
                  <a:schemeClr val="tx1"/>
                </a:solidFill>
              </a:rPr>
            </a:br>
            <a:endParaRPr lang="en-US" altLang="en-US" sz="3600" smtClean="0">
              <a:solidFill>
                <a:schemeClr val="tx1"/>
              </a:solidFill>
            </a:endParaRPr>
          </a:p>
        </p:txBody>
      </p:sp>
      <p:pic>
        <p:nvPicPr>
          <p:cNvPr id="4099" name="Picture 4" descr="MPj04373320000%5b1%5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8" y="2185988"/>
            <a:ext cx="2106612" cy="2105025"/>
          </a:xfrm>
          <a:noFill/>
        </p:spPr>
      </p:pic>
      <p:pic>
        <p:nvPicPr>
          <p:cNvPr id="4100" name="Picture 5" descr="http://coachpes.wikispaces.com/file/view/environmental-science-articles1.jpg/243624737/environmental-science-artic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149475"/>
            <a:ext cx="25908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http://www.findingdulcinea.com/docroot/dulcinea/fd_images/guides/Science/Environmental-Science/guides/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7838"/>
            <a:ext cx="42624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http://129.252.95.225/images/IMG_02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291013"/>
            <a:ext cx="15398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http://www.marietta.edu/departments/Environmental_Science/images/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316538"/>
            <a:ext cx="4881562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9" descr="http://www.pages.drexel.edu/~cy34/pictures/pollutionglobe2crop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28813"/>
            <a:ext cx="3690938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accent2"/>
                </a:solidFill>
              </a:rPr>
              <a:t>Resources</a:t>
            </a:r>
            <a:r>
              <a:rPr lang="en-US" altLang="en-US" sz="4000" smtClean="0">
                <a:solidFill>
                  <a:srgbClr val="FF0000"/>
                </a:solidFill>
              </a:rPr>
              <a:t/>
            </a:r>
            <a:br>
              <a:rPr lang="en-US" altLang="en-US" sz="4000" smtClean="0">
                <a:solidFill>
                  <a:srgbClr val="FF0000"/>
                </a:solidFill>
              </a:rPr>
            </a:br>
            <a:endParaRPr lang="en-US" altLang="en-US" sz="4000" smtClean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229100" cy="39401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u="sng" dirty="0" smtClean="0"/>
              <a:t>1)Perpetual resource</a:t>
            </a:r>
            <a:r>
              <a:rPr lang="en-US" sz="2800" dirty="0" smtClean="0"/>
              <a:t>-solar energy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2)</a:t>
            </a:r>
            <a:r>
              <a:rPr lang="en-US" sz="2800" u="sng" dirty="0" smtClean="0"/>
              <a:t>Renewable resource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Ex-forests, animals, fresh air and water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/>
              <a:t>3)</a:t>
            </a:r>
            <a:r>
              <a:rPr lang="en-US" sz="2800" u="sng" dirty="0" smtClean="0"/>
              <a:t>Nonrenewable resource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Ex-energy resources, metals, nonmetals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11268" name="Picture 4" descr="MMj0189251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25" y="228600"/>
            <a:ext cx="1524000" cy="1524000"/>
          </a:xfrm>
          <a:noFill/>
        </p:spPr>
      </p:pic>
      <p:pic>
        <p:nvPicPr>
          <p:cNvPr id="11269" name="Picture 6" descr="MMj02544340000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3825875"/>
            <a:ext cx="1524000" cy="1274763"/>
          </a:xfrm>
          <a:noFill/>
        </p:spPr>
      </p:pic>
      <p:pic>
        <p:nvPicPr>
          <p:cNvPr id="11270" name="Picture 8" descr="MMj0365174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990600"/>
            <a:ext cx="1209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MMj0336844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92375"/>
            <a:ext cx="137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MMj0354701000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133600"/>
            <a:ext cx="10366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MMj02362770000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816350"/>
            <a:ext cx="1219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" descr="MMj02828030000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5089525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http://3.bp.blogspot.com/-HPIl10S1iko/Toy4Jqvic6I/AAAAAAAABHo/s5lgWQ6hq5g/s1600/reduce-reuse-recycle-5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5122863"/>
            <a:ext cx="16938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663300"/>
                </a:solidFill>
              </a:rPr>
              <a:t>3) Poverty</a:t>
            </a:r>
            <a:br>
              <a:rPr lang="en-US" altLang="en-US" sz="4000" u="sng" smtClean="0">
                <a:solidFill>
                  <a:srgbClr val="663300"/>
                </a:solidFill>
              </a:rPr>
            </a:br>
            <a:endParaRPr lang="en-US" altLang="en-US" sz="4000" u="sng" smtClean="0">
              <a:solidFill>
                <a:srgbClr val="663300"/>
              </a:solidFill>
            </a:endParaRPr>
          </a:p>
        </p:txBody>
      </p:sp>
      <p:pic>
        <p:nvPicPr>
          <p:cNvPr id="35847" name="Picture 7" descr="pover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388" y="2211388"/>
            <a:ext cx="4467225" cy="3305175"/>
          </a:xfrm>
          <a:noFill/>
        </p:spPr>
      </p:pic>
      <p:pic>
        <p:nvPicPr>
          <p:cNvPr id="35845" name="Picture 5" descr="Pove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FF9933"/>
                </a:solidFill>
              </a:rPr>
              <a:t>4) Global climate change</a:t>
            </a:r>
            <a:br>
              <a:rPr lang="en-US" altLang="en-US" sz="4000" u="sng" smtClean="0">
                <a:solidFill>
                  <a:srgbClr val="FF9933"/>
                </a:solidFill>
              </a:rPr>
            </a:br>
            <a:endParaRPr lang="en-US" altLang="en-US" sz="4000" u="sng" smtClean="0">
              <a:solidFill>
                <a:srgbClr val="FF99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1" name="Picture 5" descr="Climate%20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1116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258577150_26c8eb1f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80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/>
              <a:t>5) Pollution</a:t>
            </a:r>
            <a:br>
              <a:rPr lang="en-US" altLang="en-US" sz="4000" u="sng" smtClean="0"/>
            </a:br>
            <a:endParaRPr lang="en-US" altLang="en-US" sz="4000" u="sng" smtClean="0"/>
          </a:p>
        </p:txBody>
      </p:sp>
      <p:pic>
        <p:nvPicPr>
          <p:cNvPr id="14339" name="Picture 4" descr="MMj02968660000[1]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5562600"/>
            <a:ext cx="952500" cy="885825"/>
          </a:xfrm>
          <a:noFill/>
        </p:spPr>
      </p:pic>
      <p:pic>
        <p:nvPicPr>
          <p:cNvPr id="36871" name="Picture 7" descr="smok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3513" y="785813"/>
            <a:ext cx="3228975" cy="2185987"/>
          </a:xfrm>
          <a:noFill/>
        </p:spPr>
      </p:pic>
      <p:pic>
        <p:nvPicPr>
          <p:cNvPr id="36876" name="Picture 12" descr="fish_dying_pollu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124200"/>
            <a:ext cx="3281363" cy="2187575"/>
          </a:xfrm>
          <a:noFill/>
        </p:spPr>
      </p:pic>
      <p:pic>
        <p:nvPicPr>
          <p:cNvPr id="36874" name="Picture 10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2636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MMj0234690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419600"/>
            <a:ext cx="1493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5334000" y="5562600"/>
            <a:ext cx="3429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Human activity-</a:t>
            </a:r>
            <a:r>
              <a:rPr lang="en-US" altLang="en-US" sz="2400">
                <a:solidFill>
                  <a:srgbClr val="FF9966"/>
                </a:solidFill>
              </a:rPr>
              <a:t>ANTHROPOGENIC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Natural (volcanic eruptions)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880" y="507313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</a:t>
            </a:r>
            <a:r>
              <a:rPr lang="en-US" dirty="0" err="1" smtClean="0"/>
              <a:t>vs</a:t>
            </a:r>
            <a:r>
              <a:rPr lang="en-US" dirty="0" smtClean="0"/>
              <a:t> Nonpoint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Point-Source Air Pollution</a:t>
            </a:r>
            <a:endParaRPr lang="en-US" dirty="0"/>
          </a:p>
        </p:txBody>
      </p:sp>
      <p:pic>
        <p:nvPicPr>
          <p:cNvPr id="5" name="Picture 1" descr="01p011_f0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79" r="-281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1846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1-8, p. 11</a:t>
            </a:r>
          </a:p>
        </p:txBody>
      </p:sp>
    </p:spTree>
    <p:extLst>
      <p:ext uri="{BB962C8B-B14F-4D97-AF65-F5344CB8AC3E}">
        <p14:creationId xmlns:p14="http://schemas.microsoft.com/office/powerpoint/2010/main" val="1740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Nonpoint Source Water Pollution</a:t>
            </a:r>
            <a:endParaRPr lang="en-US" dirty="0"/>
          </a:p>
        </p:txBody>
      </p:sp>
      <p:pic>
        <p:nvPicPr>
          <p:cNvPr id="5" name="Picture 1" descr="01p011_f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7" r="-98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18463" y="6584950"/>
            <a:ext cx="11318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1-9, p. 11</a:t>
            </a:r>
          </a:p>
        </p:txBody>
      </p:sp>
    </p:spTree>
    <p:extLst>
      <p:ext uri="{BB962C8B-B14F-4D97-AF65-F5344CB8AC3E}">
        <p14:creationId xmlns:p14="http://schemas.microsoft.com/office/powerpoint/2010/main" val="31594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6397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>
                <a:solidFill>
                  <a:srgbClr val="FF0000"/>
                </a:solidFill>
              </a:rPr>
              <a:t>6) Extinction of plants and animals ( biodiversity crisis)		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46085" name="Picture 5" descr="207836370_501760ba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828800"/>
            <a:ext cx="4572000" cy="4572000"/>
          </a:xfrm>
          <a:noFill/>
        </p:spPr>
      </p:pic>
    </p:spTree>
    <p:extLst>
      <p:ext uri="{BB962C8B-B14F-4D97-AF65-F5344CB8AC3E}">
        <p14:creationId xmlns:p14="http://schemas.microsoft.com/office/powerpoint/2010/main" val="20256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plastic%20bags%20environmental%20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372600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folHlink"/>
                </a:solidFill>
              </a:rPr>
              <a:t>Environmentalists use a simple model</a:t>
            </a:r>
            <a:r>
              <a:rPr lang="en-US" altLang="en-US" sz="4000" smtClean="0"/>
              <a:t>	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6629400" cy="4221163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</a:rPr>
              <a:t>P x A x T =Environmental Impact (I)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</a:rPr>
              <a:t>Environmental impact(I)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</a:rPr>
              <a:t>Number of people(P)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</a:rPr>
              <a:t>Average resource use per person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</a:rPr>
              <a:t>(Affluence A)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folHlink"/>
                </a:solidFill>
              </a:rPr>
              <a:t>Beneficial and Harmful environmental effects of technologies (T)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01p015_f14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412875"/>
            <a:ext cx="89820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954963" y="6584950"/>
            <a:ext cx="121602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1-14, p. 17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Less-Developed Countries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171700" y="3276600"/>
            <a:ext cx="19812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Consumption per person (affluence, A)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58763" y="3465513"/>
            <a:ext cx="192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Population (P)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43400" y="3276600"/>
            <a:ext cx="22796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Technological impact per unit of consumption (T)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591300" y="3276600"/>
            <a:ext cx="20955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Environmental impact of population (I)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76200" y="55626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More-Developed Countries</a:t>
            </a:r>
          </a:p>
        </p:txBody>
      </p:sp>
      <p:sp>
        <p:nvSpPr>
          <p:cNvPr id="57354" name="TextBox 2"/>
          <p:cNvSpPr txBox="1">
            <a:spLocks noChangeArrowheads="1"/>
          </p:cNvSpPr>
          <p:nvPr/>
        </p:nvSpPr>
        <p:spPr bwMode="auto">
          <a:xfrm>
            <a:off x="2057400" y="35115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7355" name="TextBox 14"/>
          <p:cNvSpPr txBox="1">
            <a:spLocks noChangeArrowheads="1"/>
          </p:cNvSpPr>
          <p:nvPr/>
        </p:nvSpPr>
        <p:spPr bwMode="auto">
          <a:xfrm>
            <a:off x="4062413" y="35115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57356" name="TextBox 15"/>
          <p:cNvSpPr txBox="1">
            <a:spLocks noChangeArrowheads="1"/>
          </p:cNvSpPr>
          <p:nvPr/>
        </p:nvSpPr>
        <p:spPr bwMode="auto">
          <a:xfrm>
            <a:off x="6500813" y="35115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-9393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IPAT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304800"/>
            <a:ext cx="5181600" cy="6477000"/>
          </a:xfrm>
          <a:solidFill>
            <a:srgbClr val="FFFFCC"/>
          </a:solidFill>
        </p:spPr>
        <p:txBody>
          <a:bodyPr/>
          <a:lstStyle/>
          <a:p>
            <a:r>
              <a:rPr lang="en-US" altLang="en-US" smtClean="0"/>
              <a:t>1 American = </a:t>
            </a:r>
          </a:p>
          <a:p>
            <a:r>
              <a:rPr lang="en-US" altLang="en-US" smtClean="0"/>
              <a:t>3 Japanese</a:t>
            </a:r>
          </a:p>
          <a:p>
            <a:r>
              <a:rPr lang="en-US" altLang="en-US" smtClean="0"/>
              <a:t>6 Mexicans</a:t>
            </a:r>
          </a:p>
          <a:p>
            <a:r>
              <a:rPr lang="en-US" altLang="en-US" smtClean="0"/>
              <a:t>12 Chinese</a:t>
            </a:r>
          </a:p>
          <a:p>
            <a:r>
              <a:rPr lang="en-US" altLang="en-US" smtClean="0"/>
              <a:t>33 Indians (i.e. from India)</a:t>
            </a:r>
          </a:p>
          <a:p>
            <a:r>
              <a:rPr lang="en-US" altLang="en-US" smtClean="0"/>
              <a:t>147 Bangladeshis</a:t>
            </a:r>
          </a:p>
          <a:p>
            <a:r>
              <a:rPr lang="en-US" altLang="en-US" smtClean="0"/>
              <a:t>281 Tanzanians</a:t>
            </a:r>
          </a:p>
          <a:p>
            <a:r>
              <a:rPr lang="en-US" altLang="en-US" smtClean="0"/>
              <a:t>422 Ethiopians </a:t>
            </a:r>
          </a:p>
          <a:p>
            <a:endParaRPr lang="en-US" altLang="en-US" smtClean="0"/>
          </a:p>
        </p:txBody>
      </p:sp>
      <p:pic>
        <p:nvPicPr>
          <p:cNvPr id="17411" name="Picture 2" descr="http://en.es-static.us/upl/2009/06/hamburger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3048000"/>
            <a:ext cx="3200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764213" y="1066800"/>
            <a:ext cx="2667000" cy="138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Environmental Impact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54102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Why study Environmental Science?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Interdisciplinary course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how the earth works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Ecology (big part)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living organisms and their environment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humans &amp; environmental problems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Ecology – “household/house”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Household = all aspects of environmental science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/>
              <a:t>What is an Environmentally Sustainable Society?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Maintain the balance of ecosystems for future generations.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Be responsible when using resources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Take only what we need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pic>
        <p:nvPicPr>
          <p:cNvPr id="5123" name="Picture 5" descr="big%20bend%20bluebonn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u="sng" kern="0" smtClean="0"/>
              <a:t>Population Growth</a:t>
            </a:r>
            <a:endParaRPr lang="en-US" u="sng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" y="1356339"/>
            <a:ext cx="4495800" cy="3083921"/>
          </a:xfrm>
          <a:prstGeom prst="rect">
            <a:avLst/>
          </a:prstGeom>
          <a:solidFill>
            <a:srgbClr val="FAA4EA"/>
          </a:solidFill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biggest strain on environment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Exponential growth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J shaped curve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 smtClean="0"/>
              <a:t>Human Population 1 %/year. 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6.3 Billion in 2003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u="sng" dirty="0" smtClean="0"/>
              <a:t>Today?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7.24 Billion in 2015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7.32 Billion in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3521851"/>
            <a:ext cx="4343400" cy="3320909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dirty="0" smtClean="0">
              <a:hlinkClick r:id="rId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smtClean="0">
                <a:solidFill>
                  <a:srgbClr val="FF0000"/>
                </a:solidFill>
                <a:hlinkClick r:id="rId3"/>
              </a:rPr>
              <a:t>http://www.census.gov/population/international/data/idb/worldpoptotal.php</a:t>
            </a:r>
            <a:endParaRPr lang="en-US" altLang="en-US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/>
              <a:t>World </a:t>
            </a:r>
            <a:r>
              <a:rPr lang="en-US" altLang="en-US" sz="1400" dirty="0" err="1" smtClean="0"/>
              <a:t>Population,Population</a:t>
            </a:r>
            <a:r>
              <a:rPr lang="en-US" altLang="en-US" sz="1400" dirty="0" smtClean="0"/>
              <a:t> Growth Rates and People Added per year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hlinkClick r:id="rId4"/>
              </a:rPr>
              <a:t>http://www.census.gov/popclock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dirty="0" smtClean="0"/>
              <a:t>Clock with </a:t>
            </a:r>
            <a:r>
              <a:rPr lang="en-US" sz="1400" dirty="0" err="1" smtClean="0"/>
              <a:t>with</a:t>
            </a:r>
            <a:r>
              <a:rPr lang="en-US" sz="1400" dirty="0" smtClean="0"/>
              <a:t> population increases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hlinkClick r:id="rId5"/>
              </a:rPr>
              <a:t>http</a:t>
            </a:r>
            <a:r>
              <a:rPr lang="en-US" dirty="0">
                <a:solidFill>
                  <a:srgbClr val="FF0000"/>
                </a:solidFill>
                <a:hlinkClick r:id="rId5"/>
              </a:rPr>
              <a:t>://www.worldometers.info/world-population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400" dirty="0"/>
              <a:t>World Population </a:t>
            </a:r>
            <a:r>
              <a:rPr lang="en-US" sz="1400" dirty="0" smtClean="0"/>
              <a:t>Clock &amp; 20 countries with largest </a:t>
            </a:r>
            <a:endParaRPr lang="en-US" sz="1400" dirty="0"/>
          </a:p>
        </p:txBody>
      </p:sp>
      <p:pic>
        <p:nvPicPr>
          <p:cNvPr id="67586" name="Picture 2" descr="https://encrypted-tbn1.gstatic.com/images?q=tbn:ANd9GcTplgBUht1ysFV7nxncclMdTFnSY-ecwHIjPogTSrmzb_Rgwyn1r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0" y="1343939"/>
            <a:ext cx="3870960" cy="21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://gadgetwe.com/wp-content/uploads/2010/05/world_population_clock_gadget_icon_220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6249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bdude-site.com/WebPages_Local/Blog/topics/environment/worldPopGrowth_charts/images_worldPopulation/worldPopulationGraph_year1to1075_cartoonGreenberg_490x354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914399"/>
            <a:ext cx="7208521" cy="51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01p017_f16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15238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 hidden="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951788" y="6584950"/>
            <a:ext cx="12255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1-16, p. 17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067550" y="1873250"/>
            <a:ext cx="38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?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334000" y="3733800"/>
            <a:ext cx="222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Industrial revolution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62400" y="4433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Black Death—the Plague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85800" y="5791200"/>
            <a:ext cx="1579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Hunting and gathering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038600" y="5791200"/>
            <a:ext cx="2938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Agricultural revolution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6705600" y="57912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Industrial revolution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 rot="5400000">
            <a:off x="7382669" y="2613819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cs typeface="Arial" charset="0"/>
              </a:rPr>
              <a:t>Billions of people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513513" y="4768850"/>
            <a:ext cx="20637" cy="187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Exponential Growth of Human Population</a:t>
            </a:r>
            <a:endParaRPr lang="en-U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114800" y="5334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Time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553200" y="4191000"/>
            <a:ext cx="325437" cy="1111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36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76200"/>
            <a:ext cx="55657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70125" y="544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59000" y="638175"/>
            <a:ext cx="405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World Population Reached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57363" y="1143000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1 billion in 1804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757363" y="1600200"/>
            <a:ext cx="485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 billion in 1927 (123 years later)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7363" y="20574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 billion in 1960 (33 years later)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57363" y="25146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 billion in 1974 (14 years later)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757363" y="29718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5 billion in 1987 (13 years later)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757363" y="34290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6 billion in 1999 (12 years later)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905000" y="4419600"/>
            <a:ext cx="437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World Population May Reach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757363" y="48768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7 billion in 2013 (14 years later)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757363" y="53340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8 billion in 2028 (15 years later)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757363" y="5791200"/>
            <a:ext cx="468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9 billion in 2050 (22 years later)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1275"/>
            <a:ext cx="81184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48075" y="16129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World total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933950" y="2500313"/>
            <a:ext cx="151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   Developing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countries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75363" y="4476750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   Developed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countries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5400000">
            <a:off x="-1029493" y="2818606"/>
            <a:ext cx="238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Population (billions)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3213" y="5429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12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03213" y="9620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03213" y="1393825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15925" y="18081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9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15925" y="22447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8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15925" y="26638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7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15925" y="30829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6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15925" y="35115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5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15925" y="39338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4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5925" y="43878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3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15925" y="4794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2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15925" y="521652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07988" y="5788025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1950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743200" y="5316538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2000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5081588" y="531495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2050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429500" y="5326063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2100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4602163" y="6081713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445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z="2800" u="sng" smtClean="0"/>
              <a:t>How does Economy relate to Environment?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5029200" cy="42672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Uses resources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World economy – emits fossil fuels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Cannot afford a budget to “go green” if in crisis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Can offer incentives to encourage businesses to go green “subsidies”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Gross national product (GNP)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Gross domestic product (GDP)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i="1" dirty="0" smtClean="0"/>
              <a:t>Total value of all goods and services produced within a nation in a year plus income earned by citizens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smtClean="0"/>
              <a:t>measures economic condition of country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smtClean="0"/>
              <a:t>higher </a:t>
            </a:r>
            <a:r>
              <a:rPr lang="en-US" sz="2000" dirty="0" err="1" smtClean="0"/>
              <a:t>GNP→higher</a:t>
            </a:r>
            <a:r>
              <a:rPr lang="en-US" sz="2000" dirty="0" smtClean="0"/>
              <a:t> quality of living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 smtClean="0"/>
              <a:t>Per capita – per person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pic>
        <p:nvPicPr>
          <p:cNvPr id="23556" name="Picture 4" descr="MMj03034140000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880" y="1066800"/>
            <a:ext cx="2743200" cy="2227263"/>
          </a:xfrm>
          <a:noFill/>
        </p:spPr>
      </p:pic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5791200" y="3276600"/>
            <a:ext cx="2971800" cy="2308225"/>
          </a:xfrm>
          <a:prstGeom prst="rect">
            <a:avLst/>
          </a:prstGeom>
          <a:solidFill>
            <a:srgbClr val="DBB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**United Nations classifies the countries 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Economically developed-US, Canada, Japan, Australia, New Zealand, Europe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Economically developing-Africa, Asia, Latin America</a:t>
            </a:r>
          </a:p>
        </p:txBody>
      </p:sp>
      <p:sp>
        <p:nvSpPr>
          <p:cNvPr id="2" name="Rectangle 1"/>
          <p:cNvSpPr/>
          <p:nvPr/>
        </p:nvSpPr>
        <p:spPr>
          <a:xfrm>
            <a:off x="5562600" y="5661025"/>
            <a:ext cx="3429000" cy="1077218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u="sng" dirty="0" smtClean="0"/>
              <a:t>Economic </a:t>
            </a:r>
            <a:r>
              <a:rPr lang="en-US" sz="2000" u="sng" dirty="0"/>
              <a:t>Growth?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dirty="0"/>
              <a:t>an increase in the capacity to provide people with goods 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01p009_f05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6200"/>
            <a:ext cx="73437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088313" y="6584950"/>
            <a:ext cx="10556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1-5, p. 9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551238" y="2544763"/>
            <a:ext cx="2132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/>
              <a:t>ECONOMICS </a:t>
            </a:r>
          </a:p>
          <a:p>
            <a:pPr algn="ctr"/>
            <a:r>
              <a:rPr lang="en-US" sz="1800" b="1"/>
              <a:t>Full-cost pricing </a:t>
            </a:r>
          </a:p>
          <a:p>
            <a:pPr algn="ctr"/>
            <a:endParaRPr lang="en-US" sz="1800" b="1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 rot="3600000">
            <a:off x="2605881" y="4244182"/>
            <a:ext cx="188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POLITICS</a:t>
            </a:r>
          </a:p>
          <a:p>
            <a:pPr algn="ctr"/>
            <a:r>
              <a:rPr lang="en-US" sz="1800" b="1"/>
              <a:t>Win-win results  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 rot="-3600000">
            <a:off x="4650582" y="4114006"/>
            <a:ext cx="22098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ETHICS </a:t>
            </a:r>
          </a:p>
          <a:p>
            <a:pPr algn="ctr" eaLnBrk="1" hangingPunct="1"/>
            <a:r>
              <a:rPr lang="en-US" sz="1800" b="1"/>
              <a:t>Responsibility to </a:t>
            </a:r>
          </a:p>
          <a:p>
            <a:pPr algn="ctr" eaLnBrk="1" hangingPunct="1"/>
            <a:r>
              <a:rPr lang="en-US" sz="1800" b="1"/>
              <a:t>future generations </a:t>
            </a:r>
          </a:p>
          <a:p>
            <a:pPr algn="ctr" eaLnBrk="1" hangingPunct="1"/>
            <a:endParaRPr lang="en-US" sz="1800" b="1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2514600" cy="55948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Principles of Sustainability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Environmental Problems</a:t>
            </a:r>
          </a:p>
        </p:txBody>
      </p:sp>
      <p:pic>
        <p:nvPicPr>
          <p:cNvPr id="25603" name="Picture 4" descr="MPj04422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34352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534400" cy="6477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i="1" u="sng" dirty="0" smtClean="0"/>
              <a:t>Doubling Time</a:t>
            </a:r>
            <a:r>
              <a:rPr lang="en-US" altLang="en-US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en-US" sz="600" dirty="0" smtClean="0"/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 #of years it takes for a population growing at a specified rate to double it’s size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u="sng" dirty="0" smtClean="0"/>
              <a:t>Rule of 70:</a:t>
            </a:r>
            <a:r>
              <a:rPr lang="en-US" altLang="en-US" sz="2400" dirty="0" smtClean="0"/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DOUBLING TIME in  YEARS =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70/Percentage Growth Rate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Ex – 2002 – population grew by 1.4%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70/1.4 = 50 years  (will double in this amount of time)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What year?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2052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Can also determine number of people added by using growth rate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Ex – 6 billion in 2002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6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x 10</a:t>
            </a:r>
            <a:r>
              <a:rPr lang="en-US" altLang="en-US" sz="2400" baseline="30000" dirty="0" smtClean="0"/>
              <a:t>9</a:t>
            </a:r>
            <a:r>
              <a:rPr lang="en-US" altLang="en-US" sz="2400" dirty="0" smtClean="0"/>
              <a:t> x .014 = 84 million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251325" y="582613"/>
            <a:ext cx="253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Garamond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981200" y="304800"/>
            <a:ext cx="329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Garamond" pitchFamily="18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784725" y="658813"/>
            <a:ext cx="3978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8600"/>
            <a:ext cx="7010400" cy="6477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800" b="1" u="sng" dirty="0" smtClean="0"/>
          </a:p>
          <a:p>
            <a:pPr>
              <a:lnSpc>
                <a:spcPct val="80000"/>
              </a:lnSpc>
            </a:pPr>
            <a:r>
              <a:rPr lang="en-US" altLang="en-US" sz="2800" b="1" u="sng" dirty="0" smtClean="0"/>
              <a:t>What is Percent Increase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Population 2016 – 7.32</a:t>
            </a:r>
            <a:br>
              <a:rPr lang="en-US" altLang="en-US" sz="2800" dirty="0" smtClean="0"/>
            </a:br>
            <a:r>
              <a:rPr lang="en-US" altLang="en-US" sz="2800" dirty="0" smtClean="0"/>
              <a:t>Population 2015  - 7.24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1st need to figure out percent increase?</a:t>
            </a:r>
            <a:br>
              <a:rPr lang="en-US" altLang="en-US" sz="2800" dirty="0" smtClean="0">
                <a:solidFill>
                  <a:schemeClr val="accent2"/>
                </a:solidFill>
              </a:rPr>
            </a:br>
            <a:r>
              <a:rPr lang="en-US" altLang="en-US" sz="2800" dirty="0" smtClean="0"/>
              <a:t>How do we do?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7.32-7.24 = .08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.08/7.24 = .011 x 100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1.1 %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Doubling time?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 = 70/1.1 = 63.63 years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How to figure out how many people increased by?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Population in 2015 = 7.24 Billion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7.24 B x  .011 = .0796 x 109 = 80 million p</a:t>
            </a: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98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Everything is interconnected</a:t>
            </a:r>
          </a:p>
        </p:txBody>
      </p:sp>
      <p:pic>
        <p:nvPicPr>
          <p:cNvPr id="37899" name="Picture 11" descr="FrogEcosy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3733800" cy="2800350"/>
          </a:xfrm>
        </p:spPr>
      </p:pic>
      <p:pic>
        <p:nvPicPr>
          <p:cNvPr id="37895" name="Picture 7" descr="707013_image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Percent Increase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Example  2 Billion – 10 Billion</a:t>
            </a:r>
          </a:p>
          <a:p>
            <a:r>
              <a:rPr lang="en-US" altLang="en-US" smtClean="0"/>
              <a:t>Find difference 1</a:t>
            </a:r>
            <a:r>
              <a:rPr lang="en-US" altLang="en-US" baseline="30000" smtClean="0"/>
              <a:t>st</a:t>
            </a:r>
            <a:r>
              <a:rPr lang="en-US" altLang="en-US" smtClean="0"/>
              <a:t>	</a:t>
            </a:r>
          </a:p>
          <a:p>
            <a:r>
              <a:rPr lang="en-US" altLang="en-US" smtClean="0"/>
              <a:t>10-2 = 8</a:t>
            </a:r>
          </a:p>
          <a:p>
            <a:r>
              <a:rPr lang="en-US" altLang="en-US" smtClean="0"/>
              <a:t>Take difference and divide by original number</a:t>
            </a:r>
          </a:p>
          <a:p>
            <a:r>
              <a:rPr lang="en-US" altLang="en-US" smtClean="0"/>
              <a:t>8/2 = 4</a:t>
            </a:r>
          </a:p>
          <a:p>
            <a:r>
              <a:rPr lang="en-US" altLang="en-US" smtClean="0"/>
              <a:t>Multiply by 100 = 400%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Annual Rate of increase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Total # of increase/total time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Ex City A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150,000 year 2005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180,000 year 2008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 (180,000-150,000)/(2008-2005)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30,000/3 = 10,000 people per year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What about per month?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30,000/(3x12) = 833.33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Ecological Footprint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8305800" cy="24384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i="1" dirty="0" smtClean="0"/>
              <a:t>amount of land needed to produce the resources needed by an average person in a country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developed countries – large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developing countries – smaller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total world Ecological Footprint is 2.7 global hectares per person per year. (1 hectare – ha = 2.47 acres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average </a:t>
            </a:r>
            <a:r>
              <a:rPr lang="en-US" altLang="en-US" sz="2000" dirty="0" err="1" smtClean="0"/>
              <a:t>biocapacity</a:t>
            </a:r>
            <a:r>
              <a:rPr lang="en-US" altLang="en-US" sz="2000" dirty="0" smtClean="0"/>
              <a:t> 2.1 </a:t>
            </a:r>
            <a:r>
              <a:rPr lang="en-US" altLang="en-US" sz="2000" smtClean="0"/>
              <a:t>global ha/p (ecological deficit 0.6) </a:t>
            </a:r>
            <a:endParaRPr lang="en-US" altLang="en-US" sz="2000" dirty="0" smtClean="0"/>
          </a:p>
        </p:txBody>
      </p:sp>
      <p:pic>
        <p:nvPicPr>
          <p:cNvPr id="30724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2828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916113"/>
            <a:ext cx="7570787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06375" y="2663825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United States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60325" y="3273425"/>
            <a:ext cx="1684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The Netherlands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89013" y="3895725"/>
            <a:ext cx="623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India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74650" y="1782763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Country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665413" y="1646238"/>
            <a:ext cx="358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Per Capita Ecological Footprint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(Hectares of land per person)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870700" y="2424113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10.9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586288" y="3108325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5.9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249488" y="372745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246313"/>
            <a:ext cx="754856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3538" y="1876425"/>
            <a:ext cx="106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Country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09850" y="1738313"/>
            <a:ext cx="300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Total Ecological Footprint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(Hectares)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-92075" y="2627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3675" y="2651125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United States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-38100" y="3248025"/>
            <a:ext cx="1684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The Netherlands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925513" y="3832225"/>
            <a:ext cx="623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India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681788" y="2547938"/>
            <a:ext cx="1077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3 billion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  hectares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982788" y="3182938"/>
            <a:ext cx="187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94 million hectares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379788" y="3727450"/>
            <a:ext cx="1077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1 billion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  hectares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743200"/>
            <a:ext cx="6315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smtClean="0">
                <a:hlinkClick r:id="rId2"/>
              </a:rPr>
              <a:t>www.earthday.org/footprint-calculator</a:t>
            </a:r>
            <a:r>
              <a:rPr lang="en-US" sz="3200" smtClean="0"/>
              <a:t> - can do at home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245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/>
              <a:t>Tragedy of the Commons</a:t>
            </a:r>
            <a:br>
              <a:rPr lang="en-US" altLang="en-US" sz="4000" u="sng" smtClean="0"/>
            </a:br>
            <a:r>
              <a:rPr lang="en-US" altLang="en-US" sz="4000" u="sng" smtClean="0"/>
              <a:t/>
            </a:r>
            <a:br>
              <a:rPr lang="en-US" altLang="en-US" sz="4000" u="sng" smtClean="0"/>
            </a:br>
            <a:endParaRPr lang="en-US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64770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exploitation or overuse of common property resources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Read excerpt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hlinkClick r:id="rId2"/>
              </a:rPr>
              <a:t>http://www.youtube.com/watch?v=L8gAMFTAt2M</a:t>
            </a:r>
            <a:r>
              <a:rPr lang="en-US" altLang="en-US" sz="2400" dirty="0" smtClean="0"/>
              <a:t> (Garrett Hardin interview -1915-2003)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u="sng" dirty="0" smtClean="0"/>
          </a:p>
        </p:txBody>
      </p:sp>
      <p:pic>
        <p:nvPicPr>
          <p:cNvPr id="34820" name="Picture 5" descr="cowsinpas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352800"/>
            <a:ext cx="4724400" cy="321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Tragedy of the Commons</a:t>
            </a:r>
          </a:p>
        </p:txBody>
      </p:sp>
      <p:pic>
        <p:nvPicPr>
          <p:cNvPr id="33795" name="Picture 4" descr="no%20it%27s%20my%20data_f3b14d6e-98e2-4a51-ae72-a06bc639156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41475"/>
            <a:ext cx="6096000" cy="4443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sz="3200" u="sng" smtClean="0"/>
              <a:t>How can we reduce our environmental impact?</a:t>
            </a:r>
            <a:r>
              <a:rPr lang="en-US" altLang="en-US" sz="3200" smtClean="0"/>
              <a:t/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slow population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decrease resource use and waste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use more environmentally beneficial technologies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use less environmentally harmful technologies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5844" name="Picture 4" descr="hallsboat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362200"/>
            <a:ext cx="4419600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251825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smtClean="0">
                <a:solidFill>
                  <a:schemeClr val="accent2"/>
                </a:solidFill>
              </a:rPr>
              <a:t>Solutions:  Living more Sustainably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u="sng" smtClean="0">
                <a:solidFill>
                  <a:schemeClr val="accent2"/>
                </a:solidFill>
              </a:rPr>
              <a:t>Be environmentally educated: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Go Green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1) Respect life and try to live more simply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2) Understand our environment and use knowledge to be involved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3) Learn the positive and negative consequences of things we do in life and others do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4) “I know, I care, I’ll do something”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solidFill>
                  <a:schemeClr val="accent2"/>
                </a:solidFill>
              </a:rPr>
              <a:t>5) Conserve and Preserve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1p006_f02_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788"/>
            <a:ext cx="7399338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113713" y="6584950"/>
            <a:ext cx="10461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/>
          <a:p>
            <a:pPr algn="r" defTabSz="820738" eaLnBrk="0" hangingPunct="0">
              <a:defRPr/>
            </a:pPr>
            <a:r>
              <a:rPr lang="en-US" sz="1200" b="1" dirty="0">
                <a:cs typeface="Arial" charset="0"/>
              </a:rPr>
              <a:t>Fig. 1-3, p. 8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733800" y="2286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Solar Energy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17675" y="6491288"/>
            <a:ext cx="215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Chemical Cycling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913438" y="6491288"/>
            <a:ext cx="1554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cs typeface="Arial" charset="0"/>
              </a:rPr>
              <a:t>Biodiversity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-5879" y="-9393"/>
            <a:ext cx="2063279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7500" lnSpcReduction="20000"/>
          </a:bodyPr>
          <a:lstStyle>
            <a:lvl1pPr marL="230188" indent="0" algn="l" rtl="0" fontAlgn="base">
              <a:spcBef>
                <a:spcPct val="0"/>
              </a:spcBef>
              <a:spcAft>
                <a:spcPct val="0"/>
              </a:spcAft>
              <a:defRPr lang="en-US" sz="3600" b="0" i="0" u="none" strike="noStrike" kern="1200" baseline="0" dirty="0">
                <a:solidFill>
                  <a:srgbClr val="5E0608"/>
                </a:solidFill>
                <a:effectLst>
                  <a:outerShdw blurRad="25400" dist="38100" dir="2700000" algn="tl" rotWithShape="0">
                    <a:schemeClr val="tx1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mtClean="0"/>
              <a:t>Three Principles of Sustainability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9688"/>
            <a:ext cx="8585200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8613" y="669925"/>
            <a:ext cx="24034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500" b="1"/>
              <a:t>Air Pollution</a:t>
            </a:r>
            <a:endParaRPr lang="en-US" altLang="en-US" sz="1500"/>
          </a:p>
          <a:p>
            <a:pPr>
              <a:spcBef>
                <a:spcPct val="0"/>
              </a:spcBef>
            </a:pPr>
            <a:r>
              <a:rPr lang="en-US" altLang="en-US" sz="1500"/>
              <a:t>Global climate change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Stratospheric ozone depletion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Urban air pollution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Acid deposition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Outdoor pollutants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Indoor pollutants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Noise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73413" y="263525"/>
            <a:ext cx="23764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</a:rPr>
              <a:t>Biodiversity Depletion</a:t>
            </a:r>
            <a:endParaRPr lang="en-US" altLang="en-US" sz="15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Habitat destruction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Habitat degradation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Extinction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4213" y="3527425"/>
            <a:ext cx="19970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</a:rPr>
              <a:t>Water Pollution</a:t>
            </a:r>
            <a:endParaRPr lang="en-US" altLang="en-US" sz="15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Sediment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Nutrient overload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Toxic chemicals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Infectious agents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Oxygen depletion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Pesticides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Oil spills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Excess heat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440113" y="5165725"/>
            <a:ext cx="19192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500" b="1"/>
              <a:t>Waste Production</a:t>
            </a:r>
            <a:endParaRPr lang="en-US" altLang="en-US" sz="1500"/>
          </a:p>
          <a:p>
            <a:pPr>
              <a:spcBef>
                <a:spcPct val="0"/>
              </a:spcBef>
            </a:pPr>
            <a:r>
              <a:rPr lang="en-US" altLang="en-US" sz="1500"/>
              <a:t>Solid waste</a:t>
            </a:r>
          </a:p>
          <a:p>
            <a:pPr>
              <a:spcBef>
                <a:spcPct val="0"/>
              </a:spcBef>
            </a:pPr>
            <a:r>
              <a:rPr lang="en-US" altLang="en-US" sz="1500"/>
              <a:t>Hazardous waste</a:t>
            </a:r>
            <a:endParaRPr lang="en-US" altLang="en-US" sz="2400">
              <a:latin typeface="Times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348413" y="1787525"/>
            <a:ext cx="24399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</a:rPr>
              <a:t>Food Supply Problems</a:t>
            </a:r>
            <a:endParaRPr lang="en-US" altLang="en-US" sz="15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Overgrazing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Farmland loss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	and degradation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Wetlands loss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	and degradation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Overfishing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Coastal pollution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Soil erosion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Soil salinization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Soil waterlogging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Water shortages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Groundwater depletion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Loss of biodiversity</a:t>
            </a:r>
          </a:p>
          <a:p>
            <a:pPr>
              <a:spcBef>
                <a:spcPct val="0"/>
              </a:spcBef>
            </a:pPr>
            <a:r>
              <a:rPr lang="en-US" altLang="en-US" sz="1500">
                <a:solidFill>
                  <a:schemeClr val="bg1"/>
                </a:solidFill>
              </a:rPr>
              <a:t>Poor nutrition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389313" y="2740025"/>
            <a:ext cx="19192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Major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Environmental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Problems</a:t>
            </a:r>
            <a:endParaRPr lang="en-US" altLang="en-US" sz="240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c.edu/ACG/Marketing/Events/Documents/Environmental%20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42" y="914400"/>
            <a:ext cx="468216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441960"/>
            <a:ext cx="3552022" cy="1027973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en-US" altLang="en-US" sz="2800" i="1" u="sng" dirty="0" smtClean="0"/>
          </a:p>
          <a:p>
            <a:r>
              <a:rPr lang="en-US" altLang="en-US" sz="2800" i="1" u="sng" dirty="0" smtClean="0"/>
              <a:t>6 </a:t>
            </a:r>
            <a:r>
              <a:rPr lang="en-US" altLang="en-US" sz="2800" i="1" u="sng" dirty="0"/>
              <a:t>Important Environmental </a:t>
            </a:r>
            <a:r>
              <a:rPr lang="en-US" altLang="en-US" sz="2800" i="1" u="sng" dirty="0" smtClean="0"/>
              <a:t>issues</a:t>
            </a:r>
          </a:p>
          <a:p>
            <a:endParaRPr lang="en-US" sz="2800" i="1" u="sng" dirty="0"/>
          </a:p>
          <a:p>
            <a:r>
              <a:rPr lang="en-US" sz="2800" i="1" dirty="0" smtClean="0"/>
              <a:t>1)Population Growth</a:t>
            </a:r>
          </a:p>
          <a:p>
            <a:r>
              <a:rPr lang="en-US" sz="2800" i="1" dirty="0" smtClean="0"/>
              <a:t>2) Wasteful resource use</a:t>
            </a:r>
          </a:p>
          <a:p>
            <a:r>
              <a:rPr lang="en-US" sz="2800" i="1" dirty="0" smtClean="0"/>
              <a:t>3)Poverty</a:t>
            </a:r>
          </a:p>
          <a:p>
            <a:r>
              <a:rPr lang="en-US" sz="2800" i="1" dirty="0" smtClean="0"/>
              <a:t>4)Global Climate Change</a:t>
            </a:r>
          </a:p>
          <a:p>
            <a:r>
              <a:rPr lang="en-US" sz="2800" i="1" dirty="0" smtClean="0"/>
              <a:t>5)Pollution</a:t>
            </a:r>
          </a:p>
          <a:p>
            <a:r>
              <a:rPr lang="en-US" sz="2800" i="1" dirty="0" smtClean="0"/>
              <a:t>6)Extinction of Plants &amp; Animals</a:t>
            </a:r>
          </a:p>
          <a:p>
            <a:endParaRPr lang="en-US" i="1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160" y="152400"/>
            <a:ext cx="5133136" cy="707886"/>
          </a:xfrm>
          <a:prstGeom prst="rect">
            <a:avLst/>
          </a:prstGeom>
          <a:solidFill>
            <a:srgbClr val="FAA4EA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WOULD YOU RATHER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935" y="1117654"/>
            <a:ext cx="525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1)Would you rather stop poverty or stop pollution? (Discuss # 3 &amp; #5)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2)Would you rather enforce a vegan diet on everyone or limit the amount of children the world can have? (Discuss #1 &amp; # 2)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3)Would you rather have a job paying $25,000 helping the environment or $150,000 dumping toxic waste into ocean (Discuss # 5 &amp; #6)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4)Would you rather use coal for energy or sun for energy? (Discuss #2 &amp; #4)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5)Would you rather live in a big city or the country? (Discuss # 1 &amp; #3)</a:t>
            </a:r>
          </a:p>
          <a:p>
            <a:r>
              <a:rPr lang="en-US" dirty="0" smtClean="0">
                <a:solidFill>
                  <a:schemeClr val="accent3">
                    <a:lumMod val="65000"/>
                  </a:schemeClr>
                </a:solidFill>
              </a:rPr>
              <a:t>6)Would you rather swim in water near a nuclear power plant or swim in water near a sewage treatment plant? (Discuss #5 &amp; #6)</a:t>
            </a:r>
            <a:endParaRPr lang="en-US" dirty="0">
              <a:solidFill>
                <a:schemeClr val="accent3">
                  <a:lumMod val="65000"/>
                </a:schemeClr>
              </a:solidFill>
            </a:endParaRPr>
          </a:p>
        </p:txBody>
      </p:sp>
      <p:pic>
        <p:nvPicPr>
          <p:cNvPr id="1026" name="Picture 2" descr="https://ichef.bbci.co.uk/news/624/media/images/75969000/jpg/_75969106_decomposing-ani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71" y="375920"/>
            <a:ext cx="2637278" cy="14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vis.tropmet.res.in/kidscorner/KidsCornerImg/air_pollution/untitl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01" y="2326640"/>
            <a:ext cx="222561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7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1) Population growth </a:t>
            </a:r>
            <a:br>
              <a:rPr lang="en-US" altLang="en-US" sz="2800" dirty="0"/>
            </a:br>
            <a:endParaRPr lang="en-US" altLang="en-US" sz="2800" i="1" u="sng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63246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4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4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4000" dirty="0" smtClean="0"/>
          </a:p>
        </p:txBody>
      </p:sp>
      <p:pic>
        <p:nvPicPr>
          <p:cNvPr id="4103" name="Picture 7" descr="wsci_03_img04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6438"/>
            <a:ext cx="70866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5029200" y="1865313"/>
            <a:ext cx="327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086600" cy="4873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>
                <a:solidFill>
                  <a:schemeClr val="accent2"/>
                </a:solidFill>
              </a:rPr>
              <a:t>2) Wasteful resource use</a:t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r>
              <a:rPr lang="en-US" altLang="en-US" sz="4000" smtClean="0">
                <a:solidFill>
                  <a:schemeClr val="accent2"/>
                </a:solidFill>
              </a:rPr>
              <a:t/>
            </a:r>
            <a:br>
              <a:rPr lang="en-US" altLang="en-US" sz="4000" smtClean="0">
                <a:solidFill>
                  <a:schemeClr val="accent2"/>
                </a:solidFill>
              </a:rPr>
            </a:br>
            <a:endParaRPr lang="en-US" altLang="en-US" sz="4000" smtClean="0">
              <a:solidFill>
                <a:schemeClr val="accent2"/>
              </a:solidFill>
            </a:endParaRPr>
          </a:p>
        </p:txBody>
      </p:sp>
      <p:pic>
        <p:nvPicPr>
          <p:cNvPr id="43012" name="Picture 4" descr="co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925513"/>
            <a:ext cx="6858000" cy="5599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1476</Words>
  <Application>Microsoft Office PowerPoint</Application>
  <PresentationFormat>On-screen Show (4:3)</PresentationFormat>
  <Paragraphs>348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Algerian</vt:lpstr>
      <vt:lpstr>Arial</vt:lpstr>
      <vt:lpstr>Calibri</vt:lpstr>
      <vt:lpstr>Garamond</vt:lpstr>
      <vt:lpstr>Times</vt:lpstr>
      <vt:lpstr>Wingdings</vt:lpstr>
      <vt:lpstr>Default Design</vt:lpstr>
      <vt:lpstr> Introduction Environmental Problems, Causes, and Sustainability </vt:lpstr>
      <vt:lpstr>PowerPoint Presentation</vt:lpstr>
      <vt:lpstr>Everything is interconnected</vt:lpstr>
      <vt:lpstr>PowerPoint Presentation</vt:lpstr>
      <vt:lpstr>PowerPoint Presentation</vt:lpstr>
      <vt:lpstr>PowerPoint Presentation</vt:lpstr>
      <vt:lpstr>PowerPoint Presentation</vt:lpstr>
      <vt:lpstr>1) Population growth  </vt:lpstr>
      <vt:lpstr>  2) Wasteful resource use  </vt:lpstr>
      <vt:lpstr>Resources </vt:lpstr>
      <vt:lpstr>3) Poverty </vt:lpstr>
      <vt:lpstr>4) Global climate change </vt:lpstr>
      <vt:lpstr>5) Pollution </vt:lpstr>
      <vt:lpstr>Point-Source Air Pollution</vt:lpstr>
      <vt:lpstr>Nonpoint Source Water Pollution</vt:lpstr>
      <vt:lpstr>   6) Extinction of plants and animals ( biodiversity crisis)    </vt:lpstr>
      <vt:lpstr>Environmentalists use a simple model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Economy relate to Environment?</vt:lpstr>
      <vt:lpstr>PowerPoint Presentation</vt:lpstr>
      <vt:lpstr>Environmental Problems</vt:lpstr>
      <vt:lpstr>PowerPoint Presentation</vt:lpstr>
      <vt:lpstr>PowerPoint Presentation</vt:lpstr>
      <vt:lpstr>Percent Increase</vt:lpstr>
      <vt:lpstr>Annual Rate of increase </vt:lpstr>
      <vt:lpstr>Ecological Footprint</vt:lpstr>
      <vt:lpstr>PowerPoint Presentation</vt:lpstr>
      <vt:lpstr>PowerPoint Presentation</vt:lpstr>
      <vt:lpstr>PowerPoint Presentation</vt:lpstr>
      <vt:lpstr>Tragedy of the Commons  </vt:lpstr>
      <vt:lpstr>Tragedy of the Commons</vt:lpstr>
      <vt:lpstr>How can we reduce our environmental impact? </vt:lpstr>
      <vt:lpstr>Solutions:  Living more Sustainably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</dc:creator>
  <cp:lastModifiedBy>Desai, Rohit J.</cp:lastModifiedBy>
  <cp:revision>110</cp:revision>
  <cp:lastPrinted>2013-09-12T11:34:25Z</cp:lastPrinted>
  <dcterms:created xsi:type="dcterms:W3CDTF">2009-08-12T18:11:20Z</dcterms:created>
  <dcterms:modified xsi:type="dcterms:W3CDTF">2018-08-18T23:18:46Z</dcterms:modified>
</cp:coreProperties>
</file>