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2" r:id="rId13"/>
    <p:sldId id="308" r:id="rId14"/>
    <p:sldId id="293" r:id="rId15"/>
    <p:sldId id="266" r:id="rId16"/>
    <p:sldId id="267" r:id="rId17"/>
    <p:sldId id="268" r:id="rId18"/>
    <p:sldId id="269" r:id="rId19"/>
    <p:sldId id="270" r:id="rId20"/>
    <p:sldId id="271" r:id="rId21"/>
    <p:sldId id="309" r:id="rId22"/>
    <p:sldId id="272" r:id="rId23"/>
    <p:sldId id="273" r:id="rId24"/>
    <p:sldId id="274" r:id="rId25"/>
    <p:sldId id="275" r:id="rId26"/>
    <p:sldId id="276" r:id="rId27"/>
    <p:sldId id="279" r:id="rId28"/>
    <p:sldId id="278" r:id="rId29"/>
    <p:sldId id="277" r:id="rId30"/>
    <p:sldId id="280" r:id="rId31"/>
    <p:sldId id="294" r:id="rId32"/>
    <p:sldId id="295" r:id="rId33"/>
    <p:sldId id="281" r:id="rId34"/>
    <p:sldId id="310" r:id="rId35"/>
    <p:sldId id="311" r:id="rId36"/>
    <p:sldId id="296" r:id="rId37"/>
    <p:sldId id="297" r:id="rId38"/>
    <p:sldId id="298" r:id="rId39"/>
    <p:sldId id="282" r:id="rId40"/>
    <p:sldId id="283" r:id="rId41"/>
    <p:sldId id="299" r:id="rId42"/>
    <p:sldId id="284" r:id="rId43"/>
    <p:sldId id="285" r:id="rId44"/>
    <p:sldId id="286" r:id="rId45"/>
    <p:sldId id="287" r:id="rId46"/>
    <p:sldId id="301" r:id="rId47"/>
    <p:sldId id="302" r:id="rId48"/>
    <p:sldId id="303" r:id="rId49"/>
    <p:sldId id="304" r:id="rId50"/>
    <p:sldId id="288" r:id="rId51"/>
    <p:sldId id="305" r:id="rId52"/>
    <p:sldId id="306" r:id="rId53"/>
    <p:sldId id="289" r:id="rId54"/>
    <p:sldId id="290" r:id="rId55"/>
    <p:sldId id="307" r:id="rId56"/>
    <p:sldId id="312" r:id="rId57"/>
    <p:sldId id="313" r:id="rId58"/>
    <p:sldId id="314" r:id="rId59"/>
    <p:sldId id="315" r:id="rId60"/>
    <p:sldId id="318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2DBC-7155-47E4-B5B7-D4930AF49133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8F712-73B0-4AC1-BC0F-A8BA39B2A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1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8F712-73B0-4AC1-BC0F-A8BA39B2AD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2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223-86D1-4ED7-B9B7-089AC01BC781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BCF0-54F9-4345-8AC1-3759EFC3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223-86D1-4ED7-B9B7-089AC01BC781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BCF0-54F9-4345-8AC1-3759EFC3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223-86D1-4ED7-B9B7-089AC01BC781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BCF0-54F9-4345-8AC1-3759EFC3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223-86D1-4ED7-B9B7-089AC01BC781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BCF0-54F9-4345-8AC1-3759EFC3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5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223-86D1-4ED7-B9B7-089AC01BC781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BCF0-54F9-4345-8AC1-3759EFC3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223-86D1-4ED7-B9B7-089AC01BC781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BCF0-54F9-4345-8AC1-3759EFC3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223-86D1-4ED7-B9B7-089AC01BC781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BCF0-54F9-4345-8AC1-3759EFC3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9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223-86D1-4ED7-B9B7-089AC01BC781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BCF0-54F9-4345-8AC1-3759EFC3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0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223-86D1-4ED7-B9B7-089AC01BC781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BCF0-54F9-4345-8AC1-3759EFC3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223-86D1-4ED7-B9B7-089AC01BC781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BCF0-54F9-4345-8AC1-3759EFC3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3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223-86D1-4ED7-B9B7-089AC01BC781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BCF0-54F9-4345-8AC1-3759EFC3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4223-86D1-4ED7-B9B7-089AC01BC781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BCF0-54F9-4345-8AC1-3759EFC3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7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/url?sa=i&amp;rct=j&amp;q=&amp;source=images&amp;cd=&amp;cad=rja&amp;docid=oluuD4mzvJw4eM&amp;tbnid=QupwOigwcZRqdM:&amp;ved=0CAUQjRw&amp;url=http://www.nature.com/climate/2009/0910/full/climate.2009.102.html&amp;ei=rpm4UeDOLeau0AH6qICYAw&amp;bvm=bv.47810305,d.dmg&amp;psig=AFQjCNHF_WiNgouPGF7ih_amIVT96pkUyA&amp;ust=137113884952695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adxI-LBeRwLXeM&amp;tbnid=88eu-NoUN5KxuM:&amp;ved=0CAUQjRw&amp;url=http://www.advantagelumber.com/ipe_decking_blog/the-lacey-act-what-it-means-for-you-why-its-a-good-thing-for-all-of-us&amp;ei=OU04UrmAL8_OrQf904HAAw&amp;bvm=bv.52164340,d.dGI&amp;psig=AFQjCNFb7rTrPJGIHMJDg5cD9OHypmxVrw&amp;ust=137950776146657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6553200" cy="472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AP Environmental Science Timeline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005138" cy="283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7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age.slidesharecdn.com/unit1timelinereview-110928151920-phpapp02/95/slide-9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23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image.slidesharecdn.com/unit1timelinereview-110928151920-phpapp02/95/slide-10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9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5200" dirty="0" smtClean="0"/>
              <a:t>Aldo Leopold</a:t>
            </a:r>
            <a:endParaRPr lang="en-US" sz="5200" dirty="0"/>
          </a:p>
          <a:p>
            <a:r>
              <a:rPr lang="en-US" dirty="0" smtClean="0"/>
              <a:t>Founder of the science of wildlife management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1981200" cy="29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62615"/>
            <a:ext cx="3124200" cy="24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78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US National Park Service Founded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2362200" cy="30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68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Civilian Conservation (CCC) founded by FDR to conserve and develop natural resources.</a:t>
            </a:r>
          </a:p>
          <a:p>
            <a:r>
              <a:rPr lang="en-US" dirty="0" smtClean="0"/>
              <a:t>Planted 3 billion trees to reforest America and constructed 800 parks nationwide</a:t>
            </a:r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0602"/>
            <a:ext cx="3884342" cy="233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2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mage.slidesharecdn.com/unit1timelinereview-110928151920-phpapp02/95/slide-11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6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mage.slidesharecdn.com/unit1timelinereview-110928151920-phpapp02/95/slide-12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1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://image.slidesharecdn.com/unit1timelinereview-110928151920-phpapp02/95/slide-13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865947" cy="58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7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mage.slidesharecdn.com/unit1timelinereview-110928151920-phpapp02/95/slide-14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5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mage.slidesharecdn.com/unit1timelinereview-110928151920-phpapp02/95/slide-15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3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mage.slidesharecdn.com/unit1timelinereview-110928151920-phpapp02/95/slide-2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45400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76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image.slidesharecdn.com/unit1timelinereview-110928151920-phpapp02/95/slide-16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97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Wilderness Act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219450" cy="21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51043"/>
            <a:ext cx="22677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891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mage.slidesharecdn.com/unit1timelinereview-110928151920-phpapp02/95/slide-17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22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image.slidesharecdn.com/unit1timelinereview-110928151920-phpapp02/95/slide-18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09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.slidesharecdn.com/unit1timelinereview-110928151920-phpapp02/95/slide-19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37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mage.slidesharecdn.com/unit1timelinereview-110928151920-phpapp02/95/slide-20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04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5715000"/>
            <a:ext cx="3733800" cy="100012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Environmental Impact Statement</a:t>
            </a:r>
            <a:endParaRPr lang="en-US" dirty="0"/>
          </a:p>
        </p:txBody>
      </p:sp>
      <p:pic>
        <p:nvPicPr>
          <p:cNvPr id="21506" name="Picture 2" descr="http://image.slidesharecdn.com/unit1timelinereview-110928151920-phpapp02/95/slide-21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60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image.slidesharecdn.com/unit1timelinereview-110928151920-phpapp02/95/slide-24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03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image.slidesharecdn.com/unit1timelinereview-110928151920-phpapp02/95/slide-23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13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image.slidesharecdn.com/unit1timelinereview-110928151920-phpapp02/95/slide-22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22" y="807534"/>
            <a:ext cx="8422578" cy="574566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John Muir</a:t>
            </a:r>
          </a:p>
          <a:p>
            <a:pPr marL="0" indent="0" algn="ctr">
              <a:buNone/>
            </a:pPr>
            <a:r>
              <a:rPr lang="en-US" dirty="0" smtClean="0"/>
              <a:t>Naturalist that wanted to preserve wilderness in US.  Founded Sierra Club</a:t>
            </a:r>
          </a:p>
          <a:p>
            <a:pPr marL="0" indent="0" algn="ctr">
              <a:buNone/>
            </a:pPr>
            <a:r>
              <a:rPr lang="en-US" dirty="0" smtClean="0"/>
              <a:t>“Father of the National Parks</a:t>
            </a:r>
          </a:p>
          <a:p>
            <a:pPr algn="ctr"/>
            <a:endParaRPr lang="en-US" sz="4400" dirty="0"/>
          </a:p>
        </p:txBody>
      </p:sp>
      <p:sp>
        <p:nvSpPr>
          <p:cNvPr id="4" name="AutoShape 4" descr="data:image/jpeg;base64,/9j/4AAQSkZJRgABAQAAAQABAAD/2wCEAAkGBhQSERUTEhMWFBUVGBsaGRcYGRsaGhobIBoaHB0bGh0dHiYfGRojGhobHy8gIycpLCwsGh4xNTAqNSYtLCkBCQoKDgwOFw8PFykcHBwpKSkpKSkpKSkpKSkpKSkpKSkpKSkpKSkpKSkpKSwsLCkpKSkpKSwpKSwsLCkpLCkpKf/AABEIAMYA/gMBIgACEQEDEQH/xAAcAAACAwEBAQEAAAAAAAAAAAAFBgMEBwIAAQj/xAA/EAABAgQEAwcCBQQBAwMFAAABAhEAAyExBAUSQSJRYQYTMnGBkaGx8AdCwdHhFFJi8SNygqIVkrIWJDNDU//EABcBAQEBAQAAAAAAAAAAAAAAAAABAgP/xAAbEQEBAQADAQEAAAAAAAAAAAAAARECITFxEv/aAAwDAQACEQMRAD8AoZZMTNUUUBYspmq1BQCh6xdKJkslEzws4WCaGjE8vOA2GwExalaHGlVrNU+nk0XJGZOEy5xNXAOl+gB2POOcQYRjFFVSHNlCmvqNgoX+YalYxGNwq0Ld1JKVBnfbUALPvyMJGClaiZSPCLan267fxFzBYrulukFE1HiQp2Wl6h/K/vWKMSzXBGTOmSi/Aop9jT4iXJcz/p56JgqAajmDQi/KNe7Q9ipWZTyqUEomTZOoGuoLlrAUlnYqKVCMjzfJl4Vapc1DKTQkVBt0DXjQ0/Fdmf6/uZcuamXMlkqBIcaCAah3bb3gdjMIZKlSZiQvQqqnUEjnpNWNiAdqRH2Q7QLSjWoJlqIQkKIOpWkEah0Iam5BjvEZqqdNIBB708YAfhG6tn1BoyAmZ5eytbuhZASAC4pVQNhWhHqIhlrxKS6eISqBQFFAGz3/AFDQ45hmGgJ1ae7FNIVxfRmEUsrwckoUlBWs1KUMAQOagKEDmIgq90rEoV3sspEsgoCuIpe7EEHS9WNAfOA2Oyibh5oWlZRXgmCqDzCmrL8jTrDqjC92JKlqdKuICoBLUQo7hrtFXGywyk2CiwZyRytWnPpFA5OKGJliXOGiYAWOoGWvamxB9CNjAEZKFJCZkqbKKSxWHUjxaRUncmjWg1MkJltKIUD4iVkqSpj4pahZX2YpJxhVOQlYOlCkrAL3sydmFdtoCxJ7PoOjTMUlaCW11cEUCksFAtvUbR6b2cnhJSEuxJGkjiHlQv8AtBCXmiZodaCkAsFKppL/AJSKgxZOIdIDrmkEaSxCgfTxe1YgXcvyhRnywpSpfGkOQaOQBfrBfOynD4iYhNAFuXIJqASB6+0Hf/VJcpLTzqU4IlghwzeIh2qAW5iKqu2UlJJl4dAJLlWhLkm5KiSYAHmeJ/p1EOk8KSPUO1avAObn02crTKSVHYJeGrGZrgcSsrxGEClH8yFLQaUHhWA/VjFrA5HhZgCcLNMsagTLmfJ1gAluSg3XaChGA7IzlShMnz9IIfu0kAt1O1OkEsHiZMzDmVMWtMugdVSCKghhzF2hjzjIhISEAFTvxO5G9Ken+oTlYJT6ko4QW1Es/N+f6wDLhMwVKw6U4ckgBtT1bmE7npSO8HiV4hPEUiYku7elqN7xPleOkS5DTEpXdw271bkYgwZ4iuX4E1ZuIA7nciKPk9eIEw6JS+7FKAhNA1QXoSXpBDDZlMSEKY6AWqSNJ9agfdI7lZ4uXM7tSJhBqhSE6hpNQ5FAbjoxiTG5xK0PNQoBVDSx6n94BsybtGFBlgBJFtOxo1YIyp8tPgUybV2FwKxnozNtE/vFqkhWhnAKHA0sNwG33Ihnw2fSpykIB1Amp0lJoHqLU5iNShol4vxHSphXU1/1+I4wGcomrUlO1nuRFoSkkM1IqHI5eoKQ6CLERaOc+knulLQwULkXbzhV/wDXVyyNK3pDhiy6FIYGh++kIYGzV6xmgPl2UElXDRyUs43/ADAV+zFbOMmUsmYEDV4SDVjWta26tWHJeAVUJVQkt7ctw/OAGMwJJ1LUUlyzJcFtmep3BFRGQOyvCmUkFZKlEslgXsRV7JalOW8H8bh5eKQkuEzEhgoFresA8bIATx6kpL6VOVAH/EF2ezg86CsBJWOXJmNVKUnetHqK1PQkmKhgTg5kibLWoEEKfUkhyHqzWJG0APxCwaVL/qwToUNJUFVFaag1ja24hjmY0TJTOfCTXbk2/rAZM50qlkh1DcAg1dJb+bwQh4aVMQAWBcagQddHY/s+x5RNmmIVLlpnBLayAVc2Jf1o9HpBnBZrLmTgnFSpiVudXdpCkgjwakhyS9rteJe3mQrl4dCFAlwFd4qr0JJYVd9trQUu4hYnEHWa2F7XdrGsTqxapR1y1KCk11b26QFybDFyBNln/HjBPKyGHqYvTps2WCmYhSaWAf1ptEoJZr2mmTlBa24W0p/KmzsOZ+kMScUkhIWnTOKNQlktw1qTu/8Aa9vaM9UQrxq4TfSzjqObRcRgVT+50zAAmWUahXiTMXZ2LEKSX6xQTzPEzVL0zDdinhZubMQGAoLesW8JlrkKPKzuXJepc0+rRxgsDXS7uwJPT3LuHqfiCygEgpuQHDD6m20QV0ygt0kOXo/W145zTOyE6ZTAAMVi6uYB2HXeI04k90SQAVEpBsdIqo33cB+pgDi5hKtKbqp/MFczZxUdKQVE7D9eUWZGTTFUKgnyD/Ux3lcpKPDUmpJuX+lIJoxgQHUhayQ4CbADcwAOblE1IcArD1Kbj0t9YmwU4hiCyhvyhuwOPlTUalSQlKPEUOlQc/mdwd+tYEZ/liZU/wD4zqlzEhaDzBJG3UF/WAO4bOiUd5NUSAkBvUhh7WEBszzBUyZxBg4sHetOrv0iMzQFS5Zsgv5quX5MYgxCJk1QWUHjVsC7PRucBAsai167M8OuRZNNloKmKlG9as1r1FY92f7Kd3/yLqrYCw3rzMWM0x82USUlIZ2A57bsRezRRInGqErSgsxoCLVr6QLxOJYEFIIevUOCadWaL+HxoxLLACZrELTbV1HmKER1muWIXKUCNKgHBHMVYtsbQQS7OdoJFUJShSPzJTcHmUm/8QQn9npMxZm4WYuXRToo1fEG2f2jPcElEia/dpC2BJ1Em1WPXlD5kOKmFIUUKSFPoIFw3IwVzhO1Ilo0uVoFAsu/Sg3izhc3nLZKZiuIuyixA/WOP6cBMsIkpcEF6AgEh6CDapKEnUuW6SeXEkmntyigngsrKapmagoVesfZ2Sp/KgHnWLGA0kcDgRZ1EXPxFC6cGhKHoHr1dr9LNFTE4JJo97B/bzt6vHeIlBVEgEKppI69amvUR9WtYDqYJJap5u7Ps/X6xABzOXLloLjTU0/KfQUc82frCN3OqZqCqWcJLv0bZj8w95/ggEawhLWUfESHoQ54T1tGfTEpQozEKYIeho5dvKx+DErIqjNAhSA9VlmqK3IOoOxvt6RdXhkFTcQ0liaEgKffdlD6wt4nGa0cSVAmp1Bn3ABAo/VouYXEKmSincXbkbVO+1+vOAKZcru5+okO2hRYHUj62sYes/yuXi8LLOkKYhFf7VDSfq8IEjjRU8SGVTk3+x/uCEvtGvDyFpUCsBlJA2IULPRosqlfs/8AhrMTRYYOxUPEWOw29YbE5LMlSzoHAkNovTd3v5wyT810SUsOIh2BrX6X+sUsmxigTrqFmvKIMy7XdjUGWJ0hOioE1AtpP5xybfbeF5g+lDgILAEAq4gAG52jap+XaC7a5RJD/wBoNCDGVdp8mVhcROH5CpC0KAfhrtz4h7QHzLcauhfSBQpG9bEb9T6weXIdIUkgp5O7394UJN7lhvXrDDlE9hVgwqWqN7Gn6xFc5qrglvQEE2b8yufQCF+RNGo0JNPYj6XMM+cf8snWlJHdkgg/2mx/9zj1EJiMQuWoENej2IsQd2ig/g8KAkrDFrt+v3zg3l2PlaSmbLJbkK15G94qYNOmWGFCkqJHPlFrLcIZakqSgLXtqHUnaobnEBrCYrCKlrw7pQJiFAy2WpWqhSVEpAVxAOxpAbNslmYUolrGoygSkAhXiYgPyH0BggMGqdjJCpqAJSVEHTcObndLE3ibt1hlStAJ1qZgojiIqCfWAVst0qmAKSdT3fd94csLg2V36jwywyAfqPkQoZXhnxCZe71flDTn+aISmXKlrCdNVVYaRRvMmsUEZeaAoKgChN60v0MQ4dKZqFTJp4SeF2A5OdjASSv+oQSlxLTY7nqWIgVmmcr0IlJKim2pgCW+rQBqbMTheEqTUukg1d9m9R6mDmMzJM6XLnSqEu6tj/1jZQqD6RmqwPM1fkfOCOTpUrWgLCUUJBNC1A3UU9oiGXB4RLABYUjUDavRnNL+8F8dJIkL0vrQjUkPVhdvYhoX8DhEoTrmz0lIIKEy3FR/eTt5ReldqEJVwhRoRsH3bmQNoqqmV9rZstQC9Ya4UliBtUj6xoB7SJWmVMKQAt0itwx9qikK8jN0TiAqSGAuQD1D+sE8sxGhWjQFSyDwiw9NoBtyhMsDWglyOfw0XkYliXrClOTpPAqhIZjU/wAwxZdNmIQxqrcmKBxnB3UaF6i9q05xNKxgUlTWF1FiPZxyiIrlzCBqCi9Aw+WO5iDHYRkhNXrwptyoBaAWe0uM03KUEvVDciz1pzZrPWEH+kVxOXBvx6R0Je9fmH3P8EAnUUkFuIaSadLEEXpyPnCMllLPjmNYBIYUdnFAWDRKjrUJQOtJUAzKU3F7Hk8QpmnW6QATcA1e9AKg+rR8xWMZaglLEevXwsw3jiTOqUrQWNlNVJ3a4e1X5RFGsOoXdn93v7N6Ugl3upISpIdPD0ILhjzhTGMI0IHDU6XPs/VoOSV6g4o4BdmL0DvyaCD+V5jJw8jSpRXMBsLpBJYeTUHOPqM97wlKUsNwd/LlC3i5OpQUx/yalLeXX1j5l8zSoJJLClSHIih0yHHcRlmoVRjuP3ECO2mTkM41oZg+4d2d3cftHzCYrQoEsw+m/wAF/SGnNJiZ8kaSCWv1/SAxTDzjLWqWBXZW4pQ2t0g1loATp/KoVepUWYkHbk0E+0fZ4gImBJCidLUqTTSOSnYwc7O9mpaQlK+I0oCyR6iqvOl4ilBc8yXUWYJI0lwkghiFjcMzdYiy3JMPikTDKWoKB3/ISKJIbiSa1ofURqmZ9hcJPQEAJlLLhJD35Xv5EG94y7OMmm5ViEr024VJei0HcHcOKHYt1gRPk6u6R3Swy5ZY+tQx3pvBjLpoCkk3D/X48oE5kUzkidJUCSHSr+4V4Vcq+xgdlmMIAqQxIby+YB/TjB3qS/IEHan+4i7TKCpommukBvoS3mxhemYt1CtaP7fEWsXmiVLlytTlYUCOQ0n9WgBKFpMxa3Y08/Tpb2gTjZwWvUFOd/1iyvENLUzalHSah2L8VLVDbQKUsBQNgeR6V8g0BOnHKQzFWgHiCSw5iu0WsVM1Dh5gipJZtvMxVmyFqICgrRswYDqWoH5wam5ckYeVMQ1iG5bE3ehIrAB1SuIsm7O/kP1iRMhZVwhm3dnehHlFzBSpSRrnKBpwIBdSv2TBaVm0hTCdLShOqhSKD/qIY+sECpeVLqVEsdiaAcoujChITu1vvl1irJzDW5BcOaB6itRyBvFqTieZJANnp/uIohlmKZaRpAb1fyhry2cAog01hk0/Nt9mFfCy/wA2xtBDG5isS9CPEpkg8jfUOTB41EX8nX/90NIcqWrSOtXMNmPzWdKIBkkjmLQldlOyk1GIQszlEpIKSRRQ3GrraNFGdp1FK0kNz5wik+bNTLmgd2lOtk6hUkvQG4od6CkSS8LPROSTOUZRL6SgULM2omgCvOCGYiUkurUoDfe923MRS9KydBqzF+E0saihEAP7STnSqWVkGY9gVeZc9efSM+kSJsuYuUCmpCwTRVw5PP8A1zh0zrFKlMCnURR2KiKGjmtt3Lc4URiO8XqWF8Q8SWpWx5V+kSpgXiitJUlSQAQeNJBbnqI3IbleLErGgSSjUSpmDJatnv6R1i0pSNRsWoASSetaj6dYglYOg1BwEkuyi4e4oxJawtBXCMIJsvhDTEkvY+r2LNtF/BYpw1aOCDdh02G8VcLh9QQNQ5gsbirM/UfxFuVhFAuAwSoV2IahrYXBreCOp00pQ6Fs4IJFxv8AxFLBLJHTnf7EXgh9VGoR0tfyMUMPQ3HuPn0gpgwk1KuHp/H2IM5WFSePxS1ULVbzHT9YXMGo0DOdtv8ATQd7P44lRlEahMoH58/5iohkyZk/EqmzUtLTSUCaAmhUBvwgjUbknlBLCrKSNtX6X+n1gpicAQD0SKdBAydNdKuaJiTbYqUgj4iKb8IlKkMbEBjy5N1H7wndvsOJ+GmAn/klA7W01LdCkHo4TBzJsaQVS5lDRuVRqDdHKh/2ikQdssDqkTJiQdQlLcD8wCS48019PKIrBspxa5U7Sk0XtsS1KcyaeoiY5mZqwVBA1KBKXKLApDmqgSGHLwxSxaGIUP2r9tBLEYZMyUFDxfwyh8PBDVhMk7zilzykaeFKkhSgRdy4ceXOsCj2TxsvFIWQZqLiZLqKjdPiSfQ+Zi12YnLLIUagrAPTQ/1eHzC4o93LUCzM7lh1cmKjFcVJmyllCwtASoslQI3LX+sfUIepHrG746bLUEibKTNAqykhQHVrtaoghhBKTKKZcmSlKrpTLQArfkx6PDFYLILBwpiBSsW5OYq8IIUAKg2NSdvONhzHKcPiZZ1yZS2DHgCFp6hSap87cxCThuxAlYhvEgnhBHEei9qdPE4ZtmCfLcwTMlFE1CVAipYDb5hV7Q5IuQ51BcnU2oHw8goGrbPakaP2gySRhpWpSRruCAXNa0BZtqCkK+PxCZspaACkKlkEvehZ/vYRbEK2FnsKX6Rflz23SPUfb7QvzMsITqUo/vHGBy/vVBKSR1iKeMuzhKeFSksTSopDJIwayEzkAHTVKdzuWfekZVgcD3c06kuHOk3Ziz+YIeNVybOZEqQlUz/kKyWAU6kMbkbPCBoyztHNASko0oerpbzfb2i5jFysSXIIbcFiYgn4hK5SFOHNgLNHeR4RM1JM1K01ps45xoDkTAJRWHKACRuKh6v69IXMF2kGp1akFncswFrAMHa94hGZth11dQOjTUuFOHBe7OLUHnCzOnLBLllC73NqdREDPmeNQtJKEBOtLEjzLEvxGoU5YQCkyysqZgw6WD10il4rJmAp1IS6w7g2q/FRn92ibCyyoKWCyzSo8/k7X2pERUEwF5YdwlwSNLueW1K+fKPqxN8TKmJA8i96gb2vHScIUkgzBqYEkEXege5FHMTLx6ZZVpOmYKOLGo5i8FcBCpaToSUFnIJDEncGz24YsSi6AUqKVbp5He1q1jnC4MmWrWhiou9SOpvRRrURUky+5mEanS9atT0+6wQRCSSh/wAz1+fXlAruyFkCjEig5Hz+YNSsQFOmhKa3+h9viK2KwfdqK0niWokA1uXe/nWAjw2LKQH3HJvl6mO8zzYyJYnoPElaW89TsfQGI1zSrTs9CGLOXb7tAHtevSlCOpJ+B+pgrZMozxGPkGYk8gQGpS3NJFubwDwgJM9BL8BPWkxJNff5hN/CjtImUteHUW70uH3LMwPOj9aw8SqYsp//AKak/wDuTT/yIiC+g94mUuoJBlqI2UOIHpcwRynNtYMuaBep+D99YBYXE6Zc1PIomJHkQlXwoRyrEBM0qHhcKb/FV/r8QgyvthlH9Pip0jZCiU8tNFI/8TFDDY8oAG2pyN2b9DGm/iH2XXPSMRLGoykssC5RcKHPTUHo3IwhZNkX9RO0GiEAKmK5Jtfmqw8+kUaB2ayiUlMucouNPAKtqILlTvzoBSOu0+bmUlNQkEt8V8ohxuchJSlAZIIAa1AwA9IB56oz5g4igSy/Mv60oPrAE8izfTKdQ1pKlaDyTQNX8up25eUEMD2oIUUTZRQwoscQH/VYN5crQuzswSEgkskU+GZgKvFBMsz1J1P3aTRJNVH/ACAoB0h2HZHatOtkqCiXdrdf5EE8v7TiSSrRroWSL/f7wpYJCFTEoUf+4WSwfyPL1iznRMiqSWmUSq+kjYlrkV6v0MUGc/zNeLQhYRarO58rXhUzPLymStZ1EhLJFLmm1yXtBTs/mKmKVEFuPVz5vygR29xStKUoOoKJUoPsACKXPOnKADYecmZKVKUyZqfC9Aq1LXh27N9iJaJST30tSzU0IqdtVQQLPSM9kTAVSzqd1CrMUmn5jctX0h2y3tCMLN1BMuYDZ/hQZwR8UMT6C+VZYEYybJnoAlrqhwCF0uk2qXgbjuzndYgCUnTJUHBJ4Uqdj5A0p5wSmdp/6nUpSQA4DEksoCpAppAcebxDMxxU+olXnt/EVBvI8MUMFvduYbpDvhAGBBBDc7dIQMizUOEKILWPPpBuZMY6pc4J1DwqS7NyijP1ggFSUej3ID1f1ihiJnepDlphAFq1NAGPnTrBadKYaVAlI3Pn+0QTZQOrQNJI8QJAJckBgfF6Rk0FnIMgsA5FyXFdwHZuUXka6FJASUuQz7ih5RHi5BCQCEqWGa7t5G4iVcw6QHCSzkFqC1r157QEGHkIl0QmoepY/PL75xSMpJdSm1AVAfUDtQ0/3E2JnJBLodrEkH1Hx9Y9g5QbVzvub0J9aWb3gqX+tUWSKJTXR/cH5bffnH3EI1HyA92877RNMFHG9K8yP3+lYq4FwplqIaopRt/O0BYlq0jUglxQ+1fvpHB7RaypBQVGWToUkU01HEdiWp5iLq0BKDqAFHoC1f5+sU8FhEpfhqsuomrk3L2vsGasEAJmbTBMoClqFKgSPUFoHdocQqYxUzjkGuY0LHZQmfLILJWBwLDuD/af7k7Nt9UTOssUlIJOo1qBSlGuflj0iz0LuHnlCgpJZSSCDyIrGsZX2iOJlonii06dQ5LS3waGMkKIJ5HnKsMvUAShVFp5jp/kP15GNWarZs1XpXqHgmpJTyZV0+aTT0EVZcx09U0Pkaj5+sC8t7RS50gpSoLSGL/mQbO2ws49Y6TPY18j1GxjmHjs9mIUkIJ402HNtvb6HnCjn+DlYeZiu5BSFpRMKbAEFRZP+NTTb2jmXjikggkEVDfEWMxnjEJdhrKVJWOhBIUOmr2eAA43GAhcsXIStD82BY+fEIuZThO+TrBDsyk8lCnOlANoE55ln9PMSASxAKVcnug8y9v9wW7PkgqJGlVAoMyVBiQofxsQYoKJwKTwLSDqG4FefkR/MAMZgzIWoPY0pcXBc2oRB3NsYRLKgACGKebj7MBc/nd/PMvSKFBKq6mCfC1mLgekAX7KZFNmKTiGeWg3LcRqGAqbu5NKQy9ocmSQUkcBuNwbhQ5Hl6wA7O9oJWGSZKlaGJu7VZ6gNd/eHXC5hKno/wCOYkmzOOXP9IsGTrlKw09IWfCR5KSS3sz+TGOv/qiV3+ibLSuSCBrFVJIGkqTSwqPKGztVkoUmqUKmSnKQSBrTukB6mxaBPZzByFKUgolETU/2BJdJFqOGJ25iIFnGZIELUlBTOkkKXo1aCgBiLm5ejc2pAnL1rXMCE6ppWSEpAAU+xa1dxQUh77T/AIf943cLOoMyCQUlwKueIKIAuSKRf7I9k04NjiNBXfhV15kPbpDABKJ8ud3WISywlOmynGzkEhTUHMWgpKU4YmvWNI7lLGagIR6DUfM3+YC4zFCakhcmWasFaWPm4raNYhPQopUDZqw4YSQmchK3bp13ijmnZUpQpctYWAHYgu3TnEXZPOBpVwBttW7UdogBTZjOQCoE1Nbjz+YqrkkzCEu9CTYWqKwXxUgGoLeXzFQzQAx3fanK3lAUsVISshZOlSfj135DaOJ5IJVqCgzFIDmrb/e8Td4lQIBZIYsA1r+kVhUcVE7KcVFhZvmIK8vDUUksRQjZybPz5UiXFTGDhIIo1q1t6+pieZhRUg6tTHTsOg6x7CZfNmkaJZUBQaUknmwAHPd4KoS1u5W6dNKl7sfb4j49XSHq5env93hslfh/jFissJZm1KSCfkk7Xjg/hvi3Uwleixp2cNfz2igDiMeFSykAnSandnP36RLgkuGBqRu9fOHLL/wxUlLLmoS5egUo+TlrCOsZ+HZFJUwrWA51DQOVC9DSxgmFczS2lunvCj20OlKJfNSl7vUAfYvSHjG9n8TJ8QASVAagyuuksaEgb1hV7VS5sqYAeFSg4QU1Y0DvV7sQefOIpDwuF1qarb0D+xIBPrHOOwCkKZSVB7aklH/y/eGaVMWhQ75HdgksrhUFK0kpS5BYEhjvYPWI8XjxKP8AwrVKBJZNTLPRvyHpGtC/g1TJSu8lkpbe4PMHmDyMNmR9phNaXM4FjwF6K/xrYjZ/KA0icFk62eBmLkhCiAXG2/pD0aPLnv5j7+/SPszGtUFmMIuA7RzJZAVxDqat57+sXz2rUqglpA5kl4l40OP9cZ6dMxlAmpNTfdy8EJStRCJSSpSqJQkEsB0qWf6QS/DDIpOKwhnYiSlau8UA5UBpCU7amuTWH/DYFMukuWmWP8UhPuwrDAtZL2JJVqxTad0O5J5KagHMAwK7SdnJMvFhGHSoGYEkglwCpRAAerWNTGiolkV5+8KakheZ12mAVvwIBb3BMDCJ2j7G4nDuqYjUkk8aeJHvdP8A3AQMwmDKeJyDszj0j9BkMK1cMX/UVhYz7sBInh5TSJmxT4T5p28x8wxWcYHDJJ1zFhOw1qLqIDtY0HKCSslweImBWhSimhMpSkgkWqxew4vmAGOw87CLmSZpWhQ4geqS7poQQU6g/IwCX2huFJUtRo/gTzLAVHvtaIjRswzwSEqIlhKiw1aipyTbURdga9IBye1AUuoqd1F3PU7QKl4ha5Spk5YJdBCakJDlNa1Jf/xESTpAJTQejN/HnAO2Bxa5yWWotsE1Ary5QYwqzoIUzCjtT1G1IUMLm4TK0y5iU0ZTuVjoNujxzhs8mS2KXY0OsuD6bRdQ1SMQrVegNOTQvTsSJcxaUgBiaNRnfl1jhGMXMVrdi/5afDxdw+FSVKVMOonnfl7QA+ZOe1evrE2Ay5c9WiUkq5knhHmdtqRoqezchLBMiX0JGr3e+0VziFy5ekpClCpCBpBY1ZhyHJ4YpbT+H04msyWP+5Xt4fOLmG/DiSGM5al18KAw+XPwIJ4DPtRSNKhq2odKnq5tta/lBRKw4YOd6mno7Cu0XBXweWYaT4ZaEnZw6n81PuXpF5EzkS3X7+YhGNapcWFQ3o71rt8RVmKJdYVpBJ4SkgE2qS1C1w194oIr1mmoIezAK+scoUQKqcg1anxX3iKUlvEpJc0ApT1NCx+6RJLIPn5vz3o1og4xc8gOl1H+0BzYsRZudY9IxNBqdyzlmHU1NGIZqtvEoRfc/flt9IiXhZanCk3uNiG8/toKHze0stS0y0AzSVcJHN7jdg5OpmDb7Zh+LGIbHrOoHgQAzEtpHtU/O0axPlpl+BOlzWjkvuSa+8ZD+LknTikqZtUtB+oJ+BEqEvNcwC5JlqbmHFQdv2ihKxkvQBOGoMLUP35xzjJiVJYg6rR9wKSkuiT3i76l+Ae5Ynq8B1NyqQU6gqbI1Hg71OpKvIpqAObGKGIwK0VLFL0Wk6kk+YsehbeD0ybPm0mowsw81FlActSCCzvzi5l2Ss5UjDgHZKVLf1UYu4E8JeGzsR2dlYgLXMUSUEf8Yo4L1JuzhmHvFLMsiSlXC5BP5R4fOsSZTiZuEUSgjSpgokA0BsWqIXlo1XL82VKSlEtASlAYJFAG+97vB/Ku0ylFlhj5QudjMRLxKdVNQ8Sdw+/UQ7SMulpan+4gIycWFWNfSEzNFf0+Za1jhK0zQf8AEsFexCocpIDUof0gR22y3vMOJo8ckgv/AIFgoelD6GKuGfUDUH16frHtDQA7LY0rw6QS5QdLncbewp6QaTM6+sDQHttkacVh1AB5svilkAav8kh7uNubeUYViMvT3g0DVqVWrqqGHS/lH6Ex8ou6Fs33TnCVneTpTN7xUpDqU5oG1DcA2O/m5iVCbLwvAuWxSvR4SACWrY82gYnElgpJOl40OTiperjlJU/9wB87hx6QGzn8P1H/AJZE15R8QL6kVuf7wPcdYliFuVikhhua2361pBHC44EgEuYYMl7A4ZMs/wBQozC/CtCiKdQzO8dY38MZkv8A5JKu8RU0or1G9OUBxJISkMIlklRO5PLlF7JezEychTFlIsk0f9jFzKsGZWozAyrAdBeKG5WMDDn/AI+d+f30iKdXfSXG9vS3OvSF7Je0stSkyzUl9K2odjYM78ubwcmT0jiLkO2oCg5FX+Oz2EVpGrDJmDjKmJpVnIN2Ac15k2iygBWqhDli9P8AT3hfzrtnhcJ/xzFgFP5UgHenFQAttcQmYv8AGkAnukJQHoVa1H4YPtDUalh0gXAZgAXrzHt6RKevo5f1uwP7xjmE/FxYUdZkzApixQpLVDjhA23Lw0p/FfCMCFrJLEpZJCTulyQWHqIaHLEJBTYsTcUN+gCq0DiOU4INYAdSXccxbq9HrC9k/wCI8nEKKaSl00alBl+tknzPq4gwvFzCop0h/MgN1PLb1HOAtonAW4bUPCOdOV7j1jibj9IeqfOhf6cy56RWkYwqISvSSNm5PUUqPQecVc4zES0KKyrRu6dmdrj3rATHG6gXFC7WJdy5YX9OsZl+J+pSZJILo1JdtnCh9TBHHdtsPLQTKmIMyoRpOoufzKAqGL0JuLRYxOS4efgJ5TMmTMSlGoJmApI0uohKSS7pCxqc/MQYvNI5x6RiEjxFRH9ot9eUcYxdWioVe0bniD0jNZYeyeTgt8XMTYfEz5x/4kkp/vI0g+X+zC5LHSLyMYv+88rkeTNGbFO2FyZWkKmlKOhIeO05aKsQofUcusActx2GlALWFzpvUshPQPU+cHZWczlJ1GSmVLNuZ6126xkW8gxCcLiETU0ALLSLKSbt1FCNnAjXctzRE5LoVrDC1x0ULj1j8+YjMTrg/kmbgjxEFiHSSk25hiIujcSpPMfbRxPAmS1oJbUkp9w0ZwntxMQ2ppo6slXuKe4gthe2MiYmkzQqh0r4S/Q1T8w0XOzmLKZPUgKpdxem8G0YwFILm9ufl1EJ+UY4ImqlqNNZbkQplD0qIPYjE92lWtNLvy6wgMIxzkAjhP35wGz8gEB6FRJNiN97O/1iXAY3vQwP8QF7QY12QaKTQm4Pr5c4UVp86XQAgb3EEctzJaGUgKmJT4gmrp3pvTbpCDNkcatiNjb3em0OWQ4dPcgmYZZTWhCQPMhPsYQG8NL0SQpggCoTfhux6xdlZnrRpSSG5Qo5yVHSpC1hJsNThtiHo37mLGS5loos9HO/t9YqG7C5iQut9jz847zDSpYUpmIgGhQUrUFgtWDaJaVjSdqgwVgmGzeZLSQiYUjp0oOu8QZl20nKDGcpVCOdOTWAeBGN1qUUgskEh+u7RDJwITSlef3SMmqs3EKUXUSSX3doqFdYtz5GlVLdfp7xV7hRVpo5p63jpIO5CizwQkrcO94gx+CVLSm1eX35xCicpvD7/wCozZoLSiAxBtWGDCfiZi5EtCBNCktwaglTCxqz9L7EVhFxClqvbkLRz31kgUTuwcks7t5Wi/kPuN7dY2eQVT1JTyl8FRzapPmTFIGZiVp75alEluNRU1eZJo8D8smgqANAzwZw6gFGtQlkgcyWo1wz0/SMjudgpa2ToToFAwDgPzuT6j9Imws5glDcEvwoegdia9eQj2Ewzno7/v5G/wB3sJkjXoDEhieKw3q/QnnT3gqT+yOFnp1I1SZhqw1EO7EEKDX5EXimPwrxBbRNlKHNWtJ9RpP1hswJT3yUINmuC5cFXNm/1vDRhpwBKTUk2Hiu1RycRqVGRY78OMdKr3BWkfmlkLHsOL4gAcOQWUGIvs0fodOKQGQpWkg0H5vJme/184qY7JcPjKTZKVn+9tExui01oN1ODSCsCaPip6iaqVXmTDh237DKwZdBK5Z8Ja/Teo3eEozA/KE7EqZ0XcLjlJtAxxHTD+5vWLgYUZkoip9zHQzCviELyaGqonTPQwuqMhqwWf6CClbHyf6w54Ht8mcyZwCSaFQfT5kXT8+UZSjHEeEARPIxKiaqYPEG2YVJQBMQQU9DQ7uDv6QD7RZsywVDxVZnfb9t4Adlc4WVd2DwrdvMbj0eIe3UwoxEtEtKlcHhAJAqwtvQw0SrzFUwaaAUtt9/pHSEFKSCS29fqLmF9eaqkUmS5iH2Ukh2i1gM6M5aUplnTYlRq3T05wDZhsxPdgqYAJAAFxpGlyNgwEQzMfNlLC0sUkVBNCByHvE+HwZmlllcuYNQSCngUEgEdCWUCWU/tArNFd2ruphNQ6SzV3Ba1bdDBDNkmfSpivFpWbpVf02IhtmYvQElriMRTPIUFAsQXe8atg8Z3spCq1AL+Yiqy8YC/P76c4HYuZLlhlqAJDgN8s0fVYudNLEaRagsOWp/kCKR7PPUPW9XV7m0RApWKBVQag9B8/Wu8TysAtaiSGcvX3tWDuHyBCGBABvXxbeu8XpeFrtah/39iNaAMrJC4UpTt9mm0SYrLhtyhhEild/usUcZLYhmH28QLM6Qw9Io4aXxtvtDHiJAsTT7MUJcjjJsRS/R4suAhluECGNzc9KQwYjChKJbhJURrUqo8QokcwkfJMDsPh3LB2350Dn4i9jZzmoAJqwsmlgOjdKRB9wwcsVXpdm25Ud7j9Yt4UiU7JdtQO7mnEXvcU2A6RDgsKlSXUHpRyGPXqAWi5KUHWJhCdSWJN9Ro1HDtYXqTyiK+YLFqKgtRC/CbEFIcgubPVt/SCCs1mTEkuZEo2SLq/6lE2t4alw0DpuEKkpLhQtxAVcB+VQpiH28mgjhMqSazCVKKfABrZNrmxJuzRUSYfuu7YMtiH/Mt/8ANQT1uxtzBghLzAIU4UCSwqolg9LmqvK8BMXgggEoB07oUAQgg8lMWci/IkXeKa8xSxodZ9XNBd6Cr05WvAMPbLMEqw5SwBSpJc0U7syXDqDG/kIx/M8HVxY9G5fzDpmeGUAhSwxUNLa3UAOIO6Qzhqu1NrQvKCVKqybn5+T58oSqV5zgsdo5SvpFrMJGksSHcin7+8VQI6S6OkrHlHaZg5x8A5iPKw4NRAWpOISz7jn+kWZaiogGggdKu242MXpathveMcg1dl5mrFSmLJCmDeRc+8OWJxEorUFpUSr/APakhCg71QTw3LMefOM8y/E92qWf7SD7Gsa9juzijIQ2qqAwKklJSa0/soxqNjGYFXCBEyaQopmyxUBaSVHzS7JY+YO0M+WZBg0qTNloVLUghwh1IfYqBBYfFoXJ+RGQNU2ZoDFwFKURY0CXSXL7iPmBzUynJJYBzQVGzswrvR6UeKhrxWKAWl1IFasltVDtQJdi7UaJMTgJKyFhKVhxQAB71J39RATA4iTODqAmS1O1Twmx0va5tFqTkQlpP9Mo6SxqdTEV9LtBVrCYNClmXpEutF6QkkcuR/iGSXksogAFgNx6Qj5kvE6NOhRPP+YsYHPVywAvX4RYP+sUJqMGQDUenlFlGDOk2pv7ftHo9GEcHC1Nnp+kTJwLG9Wu5/atax6PRU18nyjWtgPqYHYzCHpT75dY9HoGhmIkkKozmBciUVLWXupvYNHo9FU3ZIhSUzWb/wDGUg7jUQCfiIpmGJdXQb/x9/EfI9EE8iWVAIoapTch6s1LDyghPwBVLGrSEaQvSkXLEOVEO7N9ivo9BVLLllOhSzrJ1XL3BD13dPsYNzsb3YADjUNiQPCov50Iv+0ej0EDMfPP5iS6TToRSt6Evv6RzluF1IUVU0JJCg2oBIc3TxGtHIj0egB05RWlrgKI4i56EHnW94pjDcNPCDQP6et49HoKXs9wLEM1ep2P7wIMg9Pv0j0ejc8ROjDH/H5iVGEPT3Mej0aEZw5Chaoi7hMMekej0Y5C0UEnaNV7Pdop39LKTquAkPVmLEPdqP6mPR6MQGhlYWQpalVI4QohPWmz7gGKGZ9nJXEtI7tQrSo9Xr8x6PRpS9iJKZSlKKE6gHcDoCG5GPuEzJRUFuWfw2Fq2vHo9EqDuFxc1ySoKB2I36RMFJWWCdLR6PQK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5405"/>
            <a:ext cx="312804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data:image/jpeg;base64,/9j/4AAQSkZJRgABAQAAAQABAAD/2wCEAAkGBhQSERUUExMWFRUWGBgaGBcXGB4fGBwiGRwcGRsWHxgdHyYeHBwjGx4eHy8hIycpLC0uHCAxNTAqNSYrLCkBCQoKDgwOGg8PGCokHBwqKSw1NSkqLCkvNS0tLSkpLCwqNSw1LC0pNSkqKSwwLywpLSwsLCksLCwsKSwuKSksKf/AABEIAPcAoAMBIgACEQEDEQH/xAAcAAACAwEBAQEAAAAAAAAAAAAABgQFBwMCCAH/xABNEAACAQMCAwQHAggLBgYDAAABAgMABBEFEgYhMQcTQVEUIjJhcYGRQqEjUlRygpOx0ggzNDVTYnOSorKzFRckQ3TRFjaDwfDxo8LD/8QAGQEBAQADAQAAAAAAAAAAAAAAAAEDBAUC/8QAJxEBAQACAQMDAwUBAAAAAAAAAAECEQMSITEEUfBBYXETIqGx0UL/2gAMAwEAAhEDEQA/ANxooooCiiigKKKrtZ12O2Ubsu78o4kGZHPkq/tJ5DxNEtk71Yk1RXXGUCsUjLXDr1WBd+Pzm9hf0mFUvodxfnMzARf0SMe5HuZxhrhvMArH726UwWnD0SKFKhgvQEDYPhGAEH0zRj6ssvCq/wDFVzJnureNR5vKzn4FYEcA/pVFfiK9DiP8B3jKWCdxOSQORPtg4z7qab+9WCJ5XzsjUsceSjJwPhWIa9xwRqvp1srFANid4CFcAbXx5An6VWLly6NbrTF4ovEH4SCJvPDSxn/8kZX/ABVMteOocDvkktwftuAYv1yFk+pFWWiastzAkyEEOATtOQD9pc+YPKi50eJyTt2serJ6rH445N8GyKjLJl5lT4ZldQysGU8wQcg+8Eda90l3HD0tqTJats55YKuY2/tLccvi8W1v6rVcaFxQs5Eci91PjO3OVcf0kT9HX7x4gUWZ99XyvKKKKMgooooCiiigKKKKAooqPqF+kETyyNtRFLMfcP8A3oIXEGui2QBV3zSErFHnG4gZJJ+yijmzHkBVNoegmRmnnbvGk9psEbx1CKOqW48F6v7TdcVy0Wwe5leecYLYDIfsL7SW30w8nmSF6A03UYpOu7vgAYooooyk/tDnv0iJtDGItjd6zYDpjxBY7cEZHTNYPayqCd6bgVYYBwQSPVbPubBx4jIrVe2u5iAiUF++OeSv6u0fjx+Jz06fPwzm3sY4LkR3gbYB+ECe0pZMj9JSRkfEVXL9Td8jVOx7RUW39ISeRt+VaLOEVh1OPFunPlyrRaxnso4stbUyxzYj3YImOQCB9lhkgHywPPJrYre5WRQyMrqejKQQfmKjc9PlLhNOlL/EHDKygsgIbdvwp2tu/pI2+xL7+jdG65DDRRnyxmU1VBwzxCznuJyO+AJRwMLMoOC4X7LqeTp1U+6mOlXirRsjvkbu2Vg+8f8ALYDAnx+Lj1ZB4pz6rVtw9rHpEWWXZKhKTR/iOvUfA9QfEEUeMbZemrSiiijIKKKKAooooClDie7M1yluuCsRSSQHo0jE9xEfNQQZWHkg86a7icIjO3JVBYn3AZP3UpcGwNITPIMM5MzfnTAbV/QgCL+m1GPPvrH3M1naiNAoJOOpPUk8yx95OTXaiijIKh6xqUUELSTPsjAwW8efLljnn4VMrCO1HiWSe47omRY0591JGFKsPVOCObrjmD76MPNyfp47LGpXKLcs9u77Q25HY+vy5hs+B8eecedflvzuVN0GIZgZN7MpIbnuLYLAcw2cHl51J0TT/WEjSIFRWdgGUyYXwCNy3Hwz8a5yah3l53qK+GkyFY94+PIlwQxxnqMfKvTk/evVvoG679GaWNSW2hwS6HJ5YZQc5HQnHvxX0HoWlRWVqsSN+DjDEscZPUsxxyzXzbexFZGDKF59BjAz5YJGMeRxWzw6EsOnwWMG8SXp/CM3JwuA00m3JCgLhQPNx51K2vTXVy1PnsQLjiy/UCV5pzDcM5jHebSwVscscwOYHKrvS+KYXYJNeahZyHxaTfH8yy7gPiMe+tLThiMTwSAALbxNHGuOm4r63xCjHzNZXx9o/em9vGdt0d0kEa45EKi5+mfuNHrLDPjm97O89vqsSB4LiC+iIztkQK7A+TKdrZHjkVV8KcQlZw7xmEh1trmJuq5/k0pyAeXOLPls60q9mXHTWkqwStm3kIAyf4tj0YeSk9R8/OtN4kihneSEjbJsCMSOZjkO1ZAfEJLtPmCPDPM94ZTOdWN8fSmyiqrhfUWntY3f+MAKSDyeMlHH94GrWo3JdzYoooooooooF/jeQm27odbiSOH5SMA/+DdSHYdq5trmaOeE9yZGZCoxIqnkpKn2l2gEHkfj4OHGsp723UdUW5mA8SUiKKP7zikXSrq5PdJf6TJc90AqSCMiQKPsn7LjHLBIqtPlyvX2vz5WraXq0VzGJYXDofEfsI6g+41LrHbTSoI7hntbm8071sYmgbuQfxC+duM/jn50/cLcQySNcQ3JjE1s6ozJkK4YZV8HpnnyFRmw5d9qv7q6WJGd2CooyzHoB5n3Up8SazpNyO6uZomwN4OSCB5rIv7Af2V01Xiqwu1ns/SF3spXkwUEkdEkPqFs+/HxrB77TpIW2yRyRnngSKVOPPmOfxHKqw8/N0+JLFxxImnpuWzM8jb894+NgXmNg5Bjzwckc8Dn51miIxnj2Sd0wYYkwTtPMqeXPqMVG3Jsxht+7rn1cYPLHmT4+731baDbs0U3dkiQPbBCDggtIVGD4cyOdHP31Zf4ijUXa4WRzscEZaONc5H29gwrHPU+PWnXhztWuBMokgF0xXu1ZF2zNzyPAgjPUYHn4Ukz6xP6QZi22YciwUKcgbTkAD1vPl161ecAXsEV6st1JJH1KlRhSSftEEHb15Ywar3x52Zdr9W/WspZFZl2sVBK5zgkc1z44PKl+ThraEBwVSW5nY/1pN+3l44D/wCGmRWzzHMVXcSXBjtLhwcFYpCD5YU+fKvLrZSa3XznLobrapdcu7eR4h5gqM/QjP8AdrR015rjSY7pec9lmOUfjIw2OD8VKtn8Zc+FReL7H0fQLKMKBudGbPXLI7k/Hwo7PoI5LKYmaOLKSQSiQgK2QWhkySMMpJU+Y94qudhj0ZdM+sO3A2ob3m/FmSG6Ue+VdsgHwkjP1pvrLezO6/kXTJiu4D/6ciSrz+DGtSqN7hu8fn5FFFFGYUUUUCbxddrHdB39mO0lYnxwZoQfuFceCOLTdXV9F7SJJujbORtJ2Y+GRuH51ce0ZPWk/rWFxj9CSJj91JPYtebb90/pIWHzUq37M1Wnc7jyye7bRICSueYxkfHpWYcacE+laqkayd0k0IduWQTCdmAvIE7SuM9Mmnh7vZqKx+EtuxHxicf/AKvVJeXxeTS7lhhu9khkx0y6sjD4b46jLyazmr7/AD+3HReCksY2W69EltlyTI8W2UfnMcgjw6jFJfaDxvBPEbSCId3G4KSJJ6hAHLCY6eGD0xUDtKubpbx4bmcsmQUA5JtOdp2DlkDrStfRxBsQyNIuBlmTac+Ixk8gfGq0eXl1LhjNRa6LqNpAA8kEk8ynKhmCwjHQFcFnGefPkfKvcF9PJFezKEALwSSFeRQ72KFF8t3L3cq9aPo9v6sk0oKRhZJsEYwclbdR1eV/HHJRnOT0NIuw0OoerhWSN9o6ACdfVHuAbFVjm9d/v/Sq1K5aUrK8gkkfO/kd+RgAscYJI8R864XbvkCTIKgAbhhsDoDnBOB0z4Va8QaKFJmt45BasxCM45qfGNvEEHlz8KmcMccTWzIrItxGp9WOQAsuf6NiCUPuHL3UeNfu1lTl2RXF4Izu2pZLk7pBjzyEOQMZ5ljkcqYNenu9RWSC0REtmUq1xLn189e6Ucyo/GIwfDzpm0wiW3QyQd1uGTC4B2kHkCBy99RuK9eFnbPNmMEclEhIBPgo2gkn3D6jrUdSYdOGrexP4u4Zle3X028HdxgBVQIikgH8Ixc9fsgAH9tY7OF3Hb0zyzz+/ApksdFvdXnaUKTubLSNkRLn7IJz0/FXNTE0HS4JGW5vZZGjO1kiiwCw9ra/PKjp4H30aOcvJdyan3q87Lye7tT5Xsy/JrXJ+8VsdZnwu9sZLUWSssPpUhG7OTttSGY5Oc5IrTKVvcE1joUUUVGwKKKKBR45tt0kHL+MS6h/WQll/wASCsd7PL8Q6lbszBVLFST09cFf2kCtw42TFsJh1t5I5vkjDf8A4N1YFxTp/o95PGOiyMV/NPrKf7pFVzvU/tzmXz52bB2i3ht7jTrgEjZOUbH4rgBh8MD7qhx4udO1GIDDW1zcNHg81KsZkYEdDuz99U/aVqLXOlWU4PqsfX/OKEc/0g31rt2V66jXl1GzD/iNkig/abB3j48z9KMlzl5On6X/ABL4l4lcQwztp8V1FLbqwlZclW25YP6p9XPPw5Z5isv1bUXu5GlKRoFUDZGFRVA8Aucnmfea1zhrXoraxuobrBFlI8ZXA9ZGJMagdGzzGPdWQXcgubglEjhDsdq8lRB4AseXIdTRg5/E7+Uyy0WEw73lBlYMY4lZRtCjJkkfntHLkgG4nyqusdQ7tJl2576PZ16eur59/s4+dcp4wvLOWBO4jBXl02nx8efwriTVa1vsYeKtNZVgn9IFwk0andkb1YLzRwDksOm48zjHhV32P2TPeFgfVQZYblBwcjdtKncAcA4IIyKX20hbadY7zf3UiK4aFhnDjKSbTybHMEHB64rguoeiXXeWcrHYfUdkAJ8CCuSCD99GSXpzmVfTDuACScAcyfIDqaya1C6k0uo6gxWygJEMX2Tg/Vj0Bx7ROOgxTLY63Nqem+rGYWlPdySfZCD+MkTnk8sqB5mq7WeF+9g7yctBY2sZMNqvJ2Cjk8jH2Wby6jPgSajocl69WePnn8FHiftQkk/BWWba3UYAUAOfp7I9w+tItS9UvVlkLJGsScgsa9FA6Anqx82PU1FVSTgcyegquXnncr3rXuzK0/kI8o7uc/8AqOkSH6Ka1Sk/gXTtjzeUCQWqn3xJvlI+Mkh+lOFR1+HHWPz8CiiiozCiiig5XNusiMjDKupUj3EYI+lYDx3pLIsTtzeIm1l/OhGYn/ThKn9E19B0g9oXDwcluiXIWJz4JKpzbynyBJMTHyZasa3qMOrFl8HEGdJltGwSs6OmeoVsliPgw+jGq3hnU/R7uCbwSRSfgThvuJqBPAyMyMCrKSrA9QQcEH51zquXc7ufZsSWNq+p39veKHVwtwjEkABU9bmOmFPXyzVZrnZLEGRortEWeTEKspIO4bkVWBJbln1jyxikS5112AJYlzCYHJ6lQeXP83A+VW83GDSTaedxUWyxK2fZyGwzgfmYGfdUbP6nHl2sMh7JxaW9zPcSLKY4ZDGighc7eTsTzyDzAHjjn4VRad2fltOnu5WZCiB4lGCCCM5bx5jw5Yq24p7SjNb3sAKtum2RED/lc8kEdeajmfx6ZCmNHvkA9hSv0ijo99HHldY+JKS/90t26I8bxOHjVwC21huAO3B8s9elXHDXZ1FDbzXOoRMe6y6hZAUZVG7d6hycnlzNVMfHfd3m8MWjWzWBRnCgiJc8sc/wmaoouMJxF3e7K+jG3xnltLFgceJGSM1WOXixu9HnUOPyP9lSjEanc0qJ0xnuiNpPs9Tk8+tV3EfaMbiLUIGYbGZRAB1wHAYZHUEDd86zwueXM8unu8a81Hi+oyvb540Kv+C7UG571xmO2UzOPPZ7CfFpNq/OqCtY7PeGD+DiYczsubj3AfyaA+8nMpH5tV44cLlk0XhbTmhtY1f+MbLyHzeQl3/xEj5VbUUV5dqTU0KKKKKKKKKAqPqNgk8TxSDcjqVYe4/+9SKKDBuPOGJAzucmaIDvT/Sx+yl0PM4wknkwB8aRa+neINBFyoKnZNHkxyYzgkYKsPtIw5Mp6isO4q4SaN3aOPYU5zQDmY8/8xD1eA+DdV6Niq5fqOG43cKdFe4oixwoLHyAyfoK8yKVOGGCPA8j9DVabpbRbnVfNlH1IFbTLJui1CEHq16Me9Ioiv8A899ZNwrbd5e2yYzmaP6bgT91aFouod5qksQJxJcXw+OYo1H+Wo2uDtPzdMoooxjl5UZqtUUUVdaBw6ZyHk3LCG25UZd2/oYl+1IfoOposlt1Ezg/Qt7Cd496KwWKP+mlPNYvzB7TnwUe+t54e0f0eLDHfK7F5n/Gdup+A6AeAAqs4S4X7kLLKgRwmyKIHKwJ1KA/adjzd/E+6meo63BxdE2KKKKjZFFFFAUUUoat2lwRzm2gimvJ19qO3XcF9zOSFU/Ogb6KznUO2L0XBu9NvIFJxvIUr9cgffT9p96s0Ucq5CyIrjIwcMARkeBwaCRVZrWgR3IUtlJE5xypydCfI+IPipyD4irOiiWS9qzy4a608N6sSj7M3dk25z+ME/CW5J6+1Hn8WqSDjAQFpL+xVhKeTxRxtE3kwmLMXPuzy8q14iqC74KgYs0W+3ZvaMJ2q350ZBjb5qarBlxZf81nun6np5vY75I1tYIlcndgPLIRjCRgkkKPEDGTik/Rp7k3PpVvE8ndTNKdoycM3MEDmAV5Zx4mtPv+y7cc4tZfMtC0T/3oXA/w1Atuy2SNw8cUSOvRku5lPyPd7h9aNbLjztnZTaRwjNJLL6NLFjcX7m5tm3KSclGDIVGByyrHNXKKYMx3Ol2s8rHl6LszjHtOh5qM/a5Dzx4sA4YvH5STxqCOfOaX6BnVfuqXacCRAYmd5hnPdnCQ58+5jCq36W6jLOK/SfP5KcWmwXAMVrYQnJ9cIQUU+T3WML+ZFub3rTpw/wAJpbkO5EkwXapC7Y41/Eij6IvmfaPiTV3BAqKFRQqjoqjAHwA5CvdRnx4pO98iiiijKKKKKAooooKDj7VXttNupo/bSJtpHUE+qG+Wc/KljsGt4xpSumN7ySGU+JYHABP5uPrT3q2mJcQSQSexKjI3nhhjI9/jXzho+t3nDd+8Mql4mPrp0WReiyofBsf9jQfRmuaUtzbTQMARLGyc+nrAgH5HB+Ve9IszDBFESCY40QkdDtUDP3VE4Z4ot7+ATW7hlPIj7Sn8Vl8D/wDBVtQLdz2jafG5SS6RHU4KsGDeXslcn5VfWt4siCRDlWGQSCPuIBH0rIe0yAHiLS+XXZn5SEitkoFu47R9PjYpJdJGw6q4ZT9GArk3ajpgGfTof7x/7UhdsEI/21pJODmSMH5Tp/3rVtQ0CCaNo3ijKupU5QeIxnp1oJNlfJLEksbbkdQytg8wwyDg8+lUNz2j6fGxSS6SNh1Vwyt9GUE/KrvS7EQQxRA5EaIgJ6nYoXP3Vkva1GP9uaTy6ugPymXl95oH6DtL01mCi9iBPTcSv3sAKZEkDAEEEHmCOh9+arOIOGLe8gaGeJWVgcHA3KfBlPUEVmnYPqcySXlhIxdLZvUJ+zh2RlHuJAIHh63nQadrPEMFooa4k7tT9oqxAx5kAgfOqf8A3paZz/42I4643EfUCrPi5c2F3nn/AMPN/ptSP/B+hU6UcqD+Hk8B5LQPuj8SW12Cbe4imx12OCR8R1HzqyrD+2HSRpl3a6lZgROzkSKvJWK+tkgcsMu5WHjgVtsMm5QcYyAcHwz4UHuodjq0UzSrG4ZoX7uQD7LYB2/QivGv6utrbTXD+zEjOffgch8ScD51jXZfqE9lq5hujj/aMSzjy3vmRRz8cFkI88eVBulFFFAVQ8YcF2+pQd1OvMZKSD20J8VP7QeRqZrWtC3MG4Z76ZIeuMFw2D7+Yxj31ZUHy/Nb3vDeohslkPQjPdzp4qfJh5dVOD06/Suk6mlxBHPHzSVFdfgwzg+8dKQu3y2jbSWZwNySxlD45JwQPiufpV/2X2bRaTZo4w3dA4PkxLD7iKBI7Sf/ADFpX6H+oa2Cse7S2xxFpWf6n+oa2GgxjtqdhqulGNQ7hwVUnAYiaPClvAE8s00a3xdq1vBLKdMixGjNuW5D4ABJYoFBIHXA+6lrtfkH+2tIXxEkZ+s6f9jWxSRhgVYAggggjIIPIgjxFBzs3JjQtjcVUnHTOBnHuzWOdst4kWr6XJIdqIysx8gJVJPLyFbOjDwxy5cvd4Vj3a0M63pH56f6y0DnqPazpsUTSLdRyED1Y0OXY+CgY8T51z7MeEWs4ZZpwBc3bmWUD7OSSsfy3En3saseNuCYdRtHgYKrdY3AGUYdD8PAjxFJvZRxvIkjaVfnbcwHbGW+2qj2M+JA5qfFfhzB/wCLf5Bdf9PN/ptWW9iHGtnbaeYZ7mOKTvnba5xyIXBz0rUuLf5Bdf8ATzf6bUi/wfoFOlElQT38nUDyWgNXaLX763igYSWdm3ezyD2XY42QrnmeQOT0wTWoVi3GWly6FqA1K0XNpMwW4hXkoLHJGOgBPNT4Ny6Hnreia1FdwJPA2+OQZB/aCPAg8iKBM7VrxZTZ6fuC+lTAykkACKLDPzJ5ZOAPPBpc7b1jCWt9ayx97ayAeo6k7SQyHAPRXGMeTmrTQdMi1bVr65njWaC322sKuNyZXJkbB5Zz/npj1nswsJreWNLWCJ3RlWRYwGUkeqwI58jg0F9oOrrdW0Vwnsyorj3ZHMfEHI+VT6yXsC1xu5nsJeUls5IU+AJIZf0ZAf7wrWqBU7SeE5dQtBFBIsUqSpIjNnGUzjmOYPPII8qp9K1HX4kCTWdtcMOXeCcIT7yMEZ+AFaHRQZxJwHealPHLqrxLBEdyWkGSpPm7nr/9gYyc6MqgDAGAOgqJq+rRWsLzzMEjjGWY/s95J5AVnWl3mo65mVJW0+wyQmwDv5sHBbefZHw5fnYzQeOL+Ar+81KC9U20Qt9mxGkYltjlskhOW7OMDOK0rTppGTMqKjZPqq+8fHdgfspS/wBz1g2O9E85H2pbiQn7mA+6q/U+xSHafQ7q5tX8MSsyfME7vLxoIfHvZ7qF/fQ3MTW8Po+3u9zMxJV94cjZgc8cufSr83GuYx3On58+8lx8duPuzVb2Rreo99DfTvK8MsaDcxYYKltyk+DAg06XHEtrG5je5hRx1VpFDD5E5oOHCOly29qiTsrTEu8rL7JeR2dschy54+VJHGvAV/fahb3aejxi2K7FaRiW2P3mThOWeQxzrRNP1iCfPczRy7cZ7tw2M5xnBOOh+hqRcXCxqXdgqqMlmOAPeSelBy0+WRkzLGsbZ9lX3j47tq/spO7R+zFdR2TQuILuLGyXwODkBiOYIPMMOYpiPGNljPpltj+2T96rZHBAIOQRkEe/xoEk2ervZSW0y2skjxtH34lZfaXbuaPuzk4PgQCfAVH7MeEr3S4TbyiGWNpC+9JGDJkAEbCmCOWeo6mnTUNYhgx300cW7p3jhc/DJrxY69bzMUhnikYDJVJFYgeeFJ5UHbUtOjuInhlUPHIpVlPQg1mGldnmqaY00en3ML20oO1Z9wZGIwHG0Y3Dz6HAyK0i74hton7uS4hjf8V5FVvoTXBOMLIttF5bFvITJn6bqCl7MOGp9PtPR51jyGZ+8Rydxc55gqMEDA6nwpxoBooMtvOzq9h1mTUbJoArHJikZhv3KA4JCnbkjI64ODWlWEkjIDKio/iqtuA/SwM/SpFFAUUUUGK9uusNPdWmmocK7I8nvLtsQfIZb5jyrY7GySGNIo1CoihVA6AAYArAe1F+74lgd+S5tWz7g2CfqDX0LQFFFFBEttMSOWWVc7ptm7J5eou0YHhyrNv4RECnTY2KjcJ1AbHMZVsjPvwPpWqVl/8ACH/mtP8AqI/8r0DzwjbqlhaqoAAgi5Af1Af286t6rOGP5Fbf2EX+Ras6DE7fToxxiwCDG0vjAxuMQO7HnnnW2VjkP/nJv7L/APiK2OgquK4VayuQwDAwS8iMj2CaUuwmEDR4iAAWeUk+Z3kZPyAHypw4m/kdz/Yy/wCRqUuwz+ZoPzpf9RqDl28wKdIkJUErJEQSOYy4Bx8jipPB/CVrdaNbJNbxsHgTJ2KGyR7QbGQ3jmuPbt/M0358P+cVB4Y4g1CLSIO403vdsC7GFwvrcuTd3gN+iOfhQcuw29nX02ylYulpKEjY+GTIrKPd6gYDw3GtUrNuxnW7NoHhjZheFmkuVlXbIzk+uwHioPLHUeIGa0mgKKKKAooooMg/hA8HtNDHexKS0AKy467CchvgrZ+TE+FMfZLx+moWixuw9JhULIp6sByEo8weWfI/EU9OgYEEAgjBB6HPhisl4l7EGSf0rSZ/RpQSwjJIUH+ow5qP6pBHPwHKg1yisw0/ibX7cbbnTUucf8yKVVJ95A3D6KtSbvjXWXBEGjFG8GlmXA/R9XP96geLfV0e4lgXO+FY2c+H4TdtHxwufmKz3+EP/Naf9RH/AJXq/wCzfh66t455b5g11cy732kEABQqry5cgOg5Cqnti4evNQgS2tYNyrIJGdpEVThSAoBOc5Pl4UDpwuf+Ctv7CL/ItWdZ7w5qOr21rDBJpiyGJFQOl0gyFGASpHI4x4nx6VZcPi/nvjPd2620McJSKMShyWdlLOSv9VQMe/xoEjUZPR+MI2fksyKFP50ZQf4lxWz0mdo/Z2NSRHjfubqE5il8OudrY54yMgjmD8SDH0viPVoUEd1ppndcDvreWPa/9YqxBU/d8OlAw8a3ixafduxwFgl+pUgD5kgVTdj9gYtHtQRgsrPj89iw+oINQtT0C+1ZlS8QWdkrBmgWQPPNg5Cu6+qie4En7iH2KIKoVQAoAAA6ADkAB5YoEHt2/mab8+H/ADir3s3/AJqsv7BP2VUdrWj3V7Zm1toC5ZkZnLoqgKc45nJOQPDFceDrrU7S0itpdN3mJQgdLiIAgdMhjkH4ZoFHtKsTacQWFxb+q87JuA+0Q4Rs4/GRgD8K2+kjTuDJri/XUNQKB4l229vGSyRdfWZyBvfmegA+gp3oCiiigiX88q47qISZznL7cdMeBznn9Kien3X5Kv68fuVbUUFT6fdfkq/rx+5R6fdfkq/rx+5VJxhrU0N3bxxzPGksVwzbIRK2YgpUhcbvtHI8cDpU3Xtbkjezt42AkunKmVl5Ksab3YIftHkADyGSeeMEJ3p91+Sr+vH7lHp91+Sr+vH7lVdjqtxDqIs5pBPHLC0scmwLIpRgrI231WGCCCAPKoEXENx6Jq0ne5e0lnWE7F5CKNZFBGPWyTzzQMfp91+Sr+vH7lHp91+Sr+vH7lVfEGu3MNtaPAomld03IcAyDumkdV8nIXI9+BRofFHpd2hhkJt2ti+wqAyyLIEZW5blYDkVJ6igtPT7r8lX9eP3KPT7r8lX9eP3KpILi8mub6OK5VO4kQRK0SsvrxLJhiCGI3HGQQcVE1HjaZ9Ce+jAhmVeYwGUMsndsOfVc5x8qBm9PuvyVf14/co9PuvyVf14/cqJaX8hs53753dBIVZ4e7ZdqZA2EYYA+PjmlyLiW8hsLS/eVZo5BB38RjCkCYhd0bL4qSPVIORnpQN3p91+Sr+vH7lHp91+Sr+vH7lW1LvDWszS3F7HNsxBLGqBAcANEr8yeZOT1oJnp91+Sr+vH7lHp91+Sr+vH7lK/BvGE9zd93I4wUmZlKBUJSXYjW7jnKm3O4knBx0zij/xTdJdxrJle8vGt/R2iwvd7WZJ0lx6xwu488cyMDGaBo9PuvyVf14/co9PuvyVf14/cqr12+uYLm22zBxPcCMW/djHd7SXff7e5MbiSdvQY5imqgqfT7r8lX9eP3Kl2E8rZ72IR4xjD7s9c+Axjl9al0UBRRRQVd5oKyXUNyXkDwq6qq7dhEmN24FSx9kdCMYr913h+O6VA5ZWjcPHJGdsiMOW5TgjoSCCCCDzBoooPzT+H0jmadnkmmKhO8kK5Cg52KqKqKCeZwMnAznAqFc8ExM85EsyR3JDTwoyiOQ4Ck80LruUANsZcgV+UUFlqGirK0DbmTuJN6hNuD6rJtIKn1drEYGPjyFcrXhmCK7kuo12yzIFkx7LbTkORj2vDPjRRQRDwiBLcSLdXKekMDIqmMDkoQbT3RdfVAGQ2ffmumocHwS2JsQGigKhcRkbgAQerBuZI5k8+tFFBLTR/wADJE80sneAgu5TcAV24GECjl/V6k9arLDgaOOOCJ5p5orcqY45Cm0FMbC2yNS+0jIDEjODjkKKKBkqp03h1IZbiTfI5uWDOH27chQgxtUEDaAOZP1r9ooIej8ExW7wsJJZBbq6QLIVKxLJjcF2orHkAoLliAKszo6G4E7ZZ1UrHuPqxhsbtoA5FsDLHJ8MgcqKKCtuOEA9ybg3VyCxXKBkCbVOe6H4PeEJ5sAw3eJPKmCiigKKKKD/2Q==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1828800" cy="28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012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image.slidesharecdn.com/unit1timelinereview-110928151920-phpapp02/95/slide-25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8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Endangered Species Act -1973</a:t>
            </a:r>
          </a:p>
          <a:p>
            <a:r>
              <a:rPr lang="en-US" dirty="0" smtClean="0"/>
              <a:t>Conservation of species that are endangered or threatened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74770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459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FIFRA – Federal Insecticide, Fungicide, and Rodenticide Control Act</a:t>
            </a:r>
          </a:p>
          <a:p>
            <a:r>
              <a:rPr lang="en-US" dirty="0" smtClean="0"/>
              <a:t>federal </a:t>
            </a:r>
            <a:r>
              <a:rPr lang="en-US" dirty="0"/>
              <a:t>control of pesticide distribution, sale, and </a:t>
            </a:r>
            <a:r>
              <a:rPr lang="en-US" dirty="0" smtClean="0"/>
              <a:t>use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22" y="126938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190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image.slidesharecdn.com/unit1timelinereview-110928151920-phpapp02/95/slide-26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52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A </a:t>
            </a:r>
            <a:r>
              <a:rPr lang="en-US" sz="1300" dirty="0"/>
              <a:t>1970s photo of F. Sherwood Rowland (left) 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and </a:t>
            </a:r>
            <a:r>
              <a:rPr lang="en-US" sz="1300" dirty="0"/>
              <a:t>Mario Molina in the lab.</a:t>
            </a:r>
            <a:br>
              <a:rPr lang="en-US" sz="1300" dirty="0"/>
            </a:br>
            <a:endParaRPr lang="en-US" sz="1300" dirty="0" smtClean="0"/>
          </a:p>
          <a:p>
            <a:endParaRPr lang="en-US" dirty="0"/>
          </a:p>
          <a:p>
            <a:r>
              <a:rPr lang="en-US" dirty="0" smtClean="0"/>
              <a:t>1974 Roland and Molina announce CFC’s culprit in ozone layer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89323"/>
            <a:ext cx="297924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6923"/>
            <a:ext cx="2857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911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Safe Drinking Water Act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593380"/>
            <a:ext cx="3562365" cy="38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38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CITES – protect wildlife against exploitation 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0756"/>
            <a:ext cx="4032305" cy="233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12795"/>
            <a:ext cx="345885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54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RCRA Resource Conservation and Recovery Act</a:t>
            </a:r>
          </a:p>
          <a:p>
            <a:pPr marL="0" indent="0" algn="ctr">
              <a:buNone/>
            </a:pPr>
            <a:r>
              <a:rPr lang="en-US" dirty="0" smtClean="0"/>
              <a:t>disposal </a:t>
            </a:r>
            <a:r>
              <a:rPr lang="en-US" dirty="0"/>
              <a:t>of solid waste and hazardous </a:t>
            </a:r>
            <a:r>
              <a:rPr lang="en-US" dirty="0" smtClean="0"/>
              <a:t>waste</a:t>
            </a:r>
          </a:p>
          <a:p>
            <a:pPr marL="0" indent="0" algn="ctr">
              <a:buNone/>
            </a:pPr>
            <a:r>
              <a:rPr lang="en-US" dirty="0" smtClean="0"/>
              <a:t>“cradle to grave”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415229" cy="227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3352800" cy="16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64903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372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Surface Mining Control and Reclamation Act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93719"/>
            <a:ext cx="2257425" cy="284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002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image.slidesharecdn.com/unit1timelinereview-110928151920-phpapp02/95/slide-27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9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.slidesharecdn.com/unit1timelinereview-110928151920-phpapp02/95/slide-3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63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image.slidesharecdn.com/unit1timelinereview-110928151920-phpapp02/95/slide-28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38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CERCLA – 1980 “Superfund Act”</a:t>
            </a:r>
          </a:p>
          <a:p>
            <a:r>
              <a:rPr lang="en-US" dirty="0" smtClean="0"/>
              <a:t>clean </a:t>
            </a:r>
            <a:r>
              <a:rPr lang="en-US" dirty="0"/>
              <a:t>up sites contaminated with </a:t>
            </a:r>
            <a:r>
              <a:rPr lang="en-US" dirty="0" smtClean="0"/>
              <a:t>hazardous substances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9166"/>
            <a:ext cx="3505200" cy="23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45525"/>
            <a:ext cx="3988067" cy="135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95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image.slidesharecdn.com/unit1timelinereview-110928151920-phpapp02/95/slide-29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53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image.slidesharecdn.com/unit1timelinereview-110928151920-phpapp02/95/slide-30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95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image.slidesharecdn.com/unit1timelinereview-110928151920-phpapp02/95/slide-31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91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image.slidesharecdn.com/unit1timelinereview-110928151920-phpapp02/95/slide-32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35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Earth Day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33375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36145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175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Persian Gulf War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4267200" cy="319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2824284" cy="212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58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Energy Policy Act</a:t>
            </a:r>
          </a:p>
          <a:p>
            <a:r>
              <a:rPr lang="en-US" dirty="0" smtClean="0"/>
              <a:t>energy </a:t>
            </a:r>
            <a:r>
              <a:rPr lang="en-US" dirty="0"/>
              <a:t>efficiency, energy conservation and energy management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81738"/>
            <a:ext cx="1890713" cy="289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29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World Population Hits 6 billion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2769"/>
            <a:ext cx="4119563" cy="31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6727"/>
            <a:ext cx="2667000" cy="219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87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image.slidesharecdn.com/unit1timelinereview-110928151920-phpapp02/95/slide-4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22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image.slidesharecdn.com/unit1timelinereview-110928151920-phpapp02/95/slide-33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44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Hurricane Katrina – one of strongest storms to impact US in past 100 years, 125 mile winds</a:t>
            </a:r>
          </a:p>
          <a:p>
            <a:pPr marL="0" indent="0" algn="ctr">
              <a:buNone/>
            </a:pPr>
            <a:r>
              <a:rPr lang="en-US" dirty="0" smtClean="0"/>
              <a:t>Impacted Gulf Coast – New Orleans, LA, Al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0" y="215565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906" y="1771322"/>
            <a:ext cx="2763895" cy="207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66" y="2285999"/>
            <a:ext cx="2343616" cy="15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9380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IPCC Report on Climate Change (1990, 1992, 1995, 2001, 2007)</a:t>
            </a:r>
            <a:endParaRPr lang="en-US" dirty="0"/>
          </a:p>
        </p:txBody>
      </p:sp>
      <p:pic>
        <p:nvPicPr>
          <p:cNvPr id="3074" name="Picture 2" descr="http://www.nature.com/climate/2009/0910/images/climate.2009.102-i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23812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52069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144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image.slidesharecdn.com/unit1timelinereview-110928151920-phpapp02/95/slide-34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76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image.slidesharecdn.com/unit1timelinereview-110928151920-phpapp02/95/slide-35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38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World Population Hit 7 Billion</a:t>
            </a:r>
          </a:p>
          <a:p>
            <a:pPr marL="0" indent="0" algn="ctr">
              <a:buNone/>
            </a:pPr>
            <a:r>
              <a:rPr lang="en-US" dirty="0" smtClean="0"/>
              <a:t>Oct 31, 2011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4352925" cy="261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23000"/>
            <a:ext cx="2438400" cy="22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26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Hurricane Sandy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854986" cy="237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21603"/>
            <a:ext cx="3550193" cy="225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085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190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Boston Massachusetts,</a:t>
            </a:r>
          </a:p>
          <a:p>
            <a:pPr marL="0" indent="0" algn="ctr">
              <a:buNone/>
            </a:pPr>
            <a:r>
              <a:rPr lang="en-US" dirty="0" smtClean="0"/>
              <a:t>Winter Storm Nemo dumped up to three feet of snow across parts of the Northeast</a:t>
            </a:r>
            <a:endParaRPr lang="en-US" dirty="0"/>
          </a:p>
        </p:txBody>
      </p:sp>
      <p:pic>
        <p:nvPicPr>
          <p:cNvPr id="1026" name="Picture 2" descr="http://assets.nydailynews.com/polopoly_fs/1.1259464.1360420937!/img/httpImage/image.jpg_gen/derivatives/article_750/mass10n-1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67430"/>
            <a:ext cx="4862288" cy="31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914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 Outbreak - 2014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3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</a:t>
            </a:r>
            <a:r>
              <a:rPr lang="en-US" dirty="0"/>
              <a:t> </a:t>
            </a:r>
            <a:r>
              <a:rPr lang="en-US" b="1" dirty="0"/>
              <a:t>Ebola outbreak</a:t>
            </a:r>
            <a:r>
              <a:rPr lang="en-US" dirty="0"/>
              <a:t> that began in West Africa in </a:t>
            </a:r>
            <a:r>
              <a:rPr lang="en-US" dirty="0" smtClean="0"/>
              <a:t>worst</a:t>
            </a:r>
            <a:r>
              <a:rPr lang="en-US" dirty="0"/>
              <a:t> </a:t>
            </a:r>
            <a:r>
              <a:rPr lang="en-US" b="1" dirty="0"/>
              <a:t>outbreak</a:t>
            </a:r>
            <a:r>
              <a:rPr lang="en-US" dirty="0"/>
              <a:t> of this virus in history. </a:t>
            </a:r>
          </a:p>
          <a:p>
            <a:r>
              <a:rPr lang="en-US" dirty="0" smtClean="0"/>
              <a:t>Guinea</a:t>
            </a:r>
            <a:r>
              <a:rPr lang="en-US" dirty="0"/>
              <a:t>, Sierra Leone and Liberia </a:t>
            </a:r>
          </a:p>
          <a:p>
            <a:r>
              <a:rPr lang="en-US" dirty="0" smtClean="0"/>
              <a:t>70 </a:t>
            </a:r>
            <a:r>
              <a:rPr lang="en-US" dirty="0"/>
              <a:t>percent of the infected people </a:t>
            </a:r>
            <a:r>
              <a:rPr lang="en-US" dirty="0" smtClean="0"/>
              <a:t>died</a:t>
            </a:r>
            <a:r>
              <a:rPr lang="en-US" dirty="0"/>
              <a:t> </a:t>
            </a:r>
          </a:p>
        </p:txBody>
      </p:sp>
      <p:pic>
        <p:nvPicPr>
          <p:cNvPr id="2050" name="Picture 2" descr="https://anglaispourlebac.files.wordpress.com/2014/10/eb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41914"/>
            <a:ext cx="5905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048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Nepal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36257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7.8 magnitude earthquake </a:t>
            </a:r>
          </a:p>
          <a:p>
            <a:r>
              <a:rPr lang="en-US" dirty="0" smtClean="0"/>
              <a:t>kills </a:t>
            </a:r>
            <a:r>
              <a:rPr lang="en-US" dirty="0"/>
              <a:t>more than 8,800 people.</a:t>
            </a:r>
          </a:p>
          <a:p>
            <a:r>
              <a:rPr lang="en-US" dirty="0" smtClean="0"/>
              <a:t>900,000 buildings destroyed</a:t>
            </a:r>
          </a:p>
          <a:p>
            <a:endParaRPr lang="en-US" dirty="0"/>
          </a:p>
        </p:txBody>
      </p:sp>
      <p:pic>
        <p:nvPicPr>
          <p:cNvPr id="3074" name="Picture 2" descr="https://ichef.bbci.co.uk/news/660/media/images/82643000/jpg/_82643122_02697008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6286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4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image.slidesharecdn.com/unit1timelinereview-110928151920-phpapp02/95/slide-5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763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Flint Water Crisis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7162800" cy="5181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143000"/>
            <a:ext cx="49339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www.ntmwd.com/wp-content/uploads/2016/06/MLive_Flint_L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87" y="3886199"/>
            <a:ext cx="3778826" cy="26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5524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CO2 levels cross 400ppm</a:t>
            </a:r>
            <a:br>
              <a:rPr lang="en-US" dirty="0" smtClean="0"/>
            </a:b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5122" name="Picture 2" descr="Smoke sta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05" y="1752600"/>
            <a:ext cx="525369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ssets.climatecentral.org/images/made/5_2_13_news_andrew_keelingcurve_475_367_s_c1_c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74771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480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Hurricane Harvey/Hurricane Irma</a:t>
            </a:r>
            <a:br>
              <a:rPr lang="en-US" dirty="0" smtClean="0"/>
            </a:b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098" name="Picture 2" descr="http://mediaassets.fox4now.com/photo/2017/08/17/harvey_1503012525100_64416011_ver1.0_640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600200"/>
            <a:ext cx="514773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0942"/>
            <a:ext cx="4876800" cy="274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81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mage.slidesharecdn.com/unit1timelinereview-110928151920-phpapp02/95/slide-6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image.slidesharecdn.com/unit1timelinereview-110928151920-phpapp02/95/slide-7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42" y="27235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5473005"/>
            <a:ext cx="4800600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rohibits </a:t>
            </a:r>
            <a:r>
              <a:rPr lang="en-US" dirty="0"/>
              <a:t>trade in wildlife, fish, and plants that have been illegally taken, transported or sold</a:t>
            </a:r>
          </a:p>
        </p:txBody>
      </p:sp>
      <p:pic>
        <p:nvPicPr>
          <p:cNvPr id="1026" name="Picture 2" descr="http://www.advantagelumber.com/images/envirohead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2" y="5490685"/>
            <a:ext cx="27051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5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age.slidesharecdn.com/unit1timelinereview-110928151920-phpapp02/95/slide-8-728.jpg?1317241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6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320</Words>
  <Application>Microsoft Office PowerPoint</Application>
  <PresentationFormat>On-screen Show (4:3)</PresentationFormat>
  <Paragraphs>188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2012</vt:lpstr>
      <vt:lpstr>2013</vt:lpstr>
      <vt:lpstr>Ebola Outbreak - 2014</vt:lpstr>
      <vt:lpstr>Earthquake Nepal 2015</vt:lpstr>
      <vt:lpstr>Flint Water Crisis 2016</vt:lpstr>
      <vt:lpstr>CO2 levels cross 400ppm 2016</vt:lpstr>
      <vt:lpstr>Hurricane Harvey/Hurricane Irma 2017</vt:lpstr>
    </vt:vector>
  </TitlesOfParts>
  <Company>OTBOE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Fuliciniti</dc:creator>
  <cp:lastModifiedBy>Desai, Rohit J.</cp:lastModifiedBy>
  <cp:revision>33</cp:revision>
  <dcterms:created xsi:type="dcterms:W3CDTF">2013-06-12T12:07:46Z</dcterms:created>
  <dcterms:modified xsi:type="dcterms:W3CDTF">2018-08-18T23:23:56Z</dcterms:modified>
</cp:coreProperties>
</file>