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0" r:id="rId5"/>
    <p:sldId id="261" r:id="rId6"/>
    <p:sldId id="267" r:id="rId7"/>
    <p:sldId id="262" r:id="rId8"/>
    <p:sldId id="263" r:id="rId9"/>
    <p:sldId id="26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433A-D431-40A9-AF1B-F679D2A67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22FC-3626-403E-861B-B1C6539C7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1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4CDFC-C184-471E-9E08-FF2758A5C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B29CE-73C9-434F-B07F-95EBABD6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0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D99F-3636-4778-BDB4-CC98E6123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8C75-F58F-412F-8E01-4354C9ED2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0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C89EB-868D-41D0-9352-6C7267FFB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2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E1D71-D9D6-44D6-98D2-3F0C96D54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57703-5E80-47CF-9B42-954E3214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56B1-7CC3-44C7-94A4-0922E4F09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C77A-97F7-4110-97B2-4157390F6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F3DD-C8F0-4F9C-85D7-79261258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8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45D10A-EE89-4B92-9CF6-6EB41B2B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ro6X_Kc5w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yVFDEGdYVr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the-industrial-revoli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/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/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Environmental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History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/>
            </a:r>
            <a:br>
              <a:rPr lang="en-US" sz="4000" smtClean="0">
                <a:solidFill>
                  <a:schemeClr val="tx1"/>
                </a:solidFill>
              </a:rPr>
            </a:br>
            <a:endParaRPr lang="en-US" sz="4000" smtClean="0">
              <a:solidFill>
                <a:schemeClr val="tx1"/>
              </a:solidFill>
            </a:endParaRPr>
          </a:p>
        </p:txBody>
      </p:sp>
      <p:pic>
        <p:nvPicPr>
          <p:cNvPr id="2051" name="Picture 4" descr="MCj00976810000%5b1%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905000"/>
            <a:ext cx="3040063" cy="314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i="1" smtClean="0"/>
              <a:t>What has happened throughout history that has shaped our current environmental worldview?</a:t>
            </a:r>
            <a:br>
              <a:rPr lang="en-US" sz="4000" i="1" smtClean="0"/>
            </a:br>
            <a:endParaRPr lang="en-US" sz="4000" i="1" smtClean="0"/>
          </a:p>
        </p:txBody>
      </p:sp>
      <p:pic>
        <p:nvPicPr>
          <p:cNvPr id="3075" name="Picture 5" descr="common_peril_small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3434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img_11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0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i="1" u="sng" smtClean="0">
                <a:solidFill>
                  <a:schemeClr val="bg1"/>
                </a:solidFill>
              </a:rPr>
              <a:t>Cultural changes and the environment</a:t>
            </a:r>
            <a:r>
              <a:rPr lang="en-US" sz="4400" u="sng" smtClean="0">
                <a:solidFill>
                  <a:schemeClr val="bg1"/>
                </a:solidFill>
              </a:rPr>
              <a:t/>
            </a:r>
            <a:br>
              <a:rPr lang="en-US" sz="4400" u="sng" smtClean="0">
                <a:solidFill>
                  <a:schemeClr val="bg1"/>
                </a:solidFill>
              </a:rPr>
            </a:br>
            <a:endParaRPr lang="en-US" sz="4400" u="sng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1) </a:t>
            </a:r>
            <a:r>
              <a:rPr lang="en-US" sz="4000" u="sng" smtClean="0"/>
              <a:t>Hunter-Gatherers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Homo Sapiens only lived here about 60,000 years</a:t>
            </a:r>
          </a:p>
          <a:p>
            <a:pPr eaLnBrk="1" hangingPunct="1"/>
            <a:r>
              <a:rPr lang="en-US" sz="2800" smtClean="0"/>
              <a:t>Before 12,000 years ago – HG’s</a:t>
            </a:r>
          </a:p>
          <a:p>
            <a:pPr eaLnBrk="1" hangingPunct="1"/>
            <a:r>
              <a:rPr lang="en-US" sz="2800" smtClean="0"/>
              <a:t>Survived by simple life, moved about and hunted for food to survive</a:t>
            </a:r>
          </a:p>
          <a:p>
            <a:pPr eaLnBrk="1" hangingPunct="1"/>
            <a:r>
              <a:rPr lang="en-US" sz="2800" smtClean="0"/>
              <a:t>Least environmental impact</a:t>
            </a:r>
          </a:p>
        </p:txBody>
      </p:sp>
      <p:pic>
        <p:nvPicPr>
          <p:cNvPr id="5124" name="Picture 5" descr="Bushmen_kalahari_safari_botswana_reis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433638"/>
            <a:ext cx="38100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657600" y="6248400"/>
            <a:ext cx="513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http://www.youtube.com/watch?v=Pro6X_Kc5wA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2)</a:t>
            </a:r>
            <a:r>
              <a:rPr lang="en-US" u="sng" smtClean="0">
                <a:solidFill>
                  <a:schemeClr val="folHlink"/>
                </a:solidFill>
              </a:rPr>
              <a:t>Agricultural Revolution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010400" cy="2590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folHlink"/>
                </a:solidFill>
              </a:rPr>
              <a:t>10-12,000 years ago (Neolithic – 1</a:t>
            </a:r>
            <a:r>
              <a:rPr lang="en-US" sz="2400" baseline="30000" smtClean="0">
                <a:solidFill>
                  <a:schemeClr val="folHlink"/>
                </a:solidFill>
              </a:rPr>
              <a:t>st</a:t>
            </a:r>
            <a:r>
              <a:rPr lang="en-US" sz="2400" smtClean="0">
                <a:solidFill>
                  <a:schemeClr val="folHlink"/>
                </a:solidFill>
              </a:rPr>
              <a:t> AR)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folHlink"/>
                </a:solidFill>
              </a:rPr>
              <a:t>Farming, slash and burn cultivation (ash-fertile)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folHlink"/>
                </a:solidFill>
              </a:rPr>
              <a:t>Cultivated plants and domesticated wild animals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folHlink"/>
                </a:solidFill>
              </a:rPr>
              <a:t>Destroyed habitats of plants and animals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folHlink"/>
                </a:solidFill>
              </a:rPr>
              <a:t>Still little impact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chemeClr val="folHlink"/>
              </a:solidFill>
            </a:endParaRPr>
          </a:p>
        </p:txBody>
      </p:sp>
      <p:pic>
        <p:nvPicPr>
          <p:cNvPr id="6148" name="Picture 5" descr="agriculture_england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8438"/>
            <a:ext cx="47244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corn%20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048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5181600" y="6400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200"/>
          </a:p>
          <a:p>
            <a:endParaRPr lang="en-US" sz="1200"/>
          </a:p>
        </p:txBody>
      </p:sp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5105400" y="6303963"/>
            <a:ext cx="4229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4"/>
              </a:rPr>
              <a:t>http://www.youtube.com/watch?v=yVFDEGdYVro</a:t>
            </a:r>
            <a:endParaRPr lang="en-US" sz="12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138613" y="2970213"/>
            <a:ext cx="4510087" cy="2482850"/>
            <a:chOff x="2607" y="1871"/>
            <a:chExt cx="2841" cy="1564"/>
          </a:xfrm>
        </p:grpSpPr>
        <p:pic>
          <p:nvPicPr>
            <p:cNvPr id="718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1871"/>
              <a:ext cx="2073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AutoShape 4"/>
            <p:cNvSpPr>
              <a:spLocks noChangeArrowheads="1"/>
            </p:cNvSpPr>
            <p:nvPr/>
          </p:nvSpPr>
          <p:spPr bwMode="auto">
            <a:xfrm rot="-5400000">
              <a:off x="2743" y="2648"/>
              <a:ext cx="184" cy="456"/>
            </a:xfrm>
            <a:prstGeom prst="downArrow">
              <a:avLst>
                <a:gd name="adj1" fmla="val 50000"/>
                <a:gd name="adj2" fmla="val 61957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1400"/>
            </a:p>
          </p:txBody>
        </p:sp>
        <p:sp>
          <p:nvSpPr>
            <p:cNvPr id="7190" name="Oval 5"/>
            <p:cNvSpPr>
              <a:spLocks noChangeArrowheads="1"/>
            </p:cNvSpPr>
            <p:nvPr/>
          </p:nvSpPr>
          <p:spPr bwMode="auto">
            <a:xfrm>
              <a:off x="5180" y="2842"/>
              <a:ext cx="160" cy="160"/>
            </a:xfrm>
            <a:prstGeom prst="ellipse">
              <a:avLst/>
            </a:prstGeom>
            <a:solidFill>
              <a:srgbClr val="FFFF99"/>
            </a:solidFill>
            <a:ln w="3175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400" b="1"/>
                <a:t>3</a:t>
              </a:r>
            </a:p>
          </p:txBody>
        </p:sp>
        <p:sp>
          <p:nvSpPr>
            <p:cNvPr id="7191" name="Text Box 6"/>
            <p:cNvSpPr txBox="1">
              <a:spLocks noChangeArrowheads="1"/>
            </p:cNvSpPr>
            <p:nvPr/>
          </p:nvSpPr>
          <p:spPr bwMode="auto">
            <a:xfrm>
              <a:off x="4575" y="3109"/>
              <a:ext cx="87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/>
                <a:t>Harvesting for</a:t>
              </a:r>
            </a:p>
            <a:p>
              <a:pPr algn="ctr"/>
              <a:r>
                <a:rPr lang="en-US" altLang="en-US" sz="1400" b="1"/>
                <a:t>2 to 5 years</a:t>
              </a:r>
            </a:p>
          </p:txBody>
        </p:sp>
        <p:sp>
          <p:nvSpPr>
            <p:cNvPr id="7192" name="Line 7"/>
            <p:cNvSpPr>
              <a:spLocks noChangeShapeType="1"/>
            </p:cNvSpPr>
            <p:nvPr/>
          </p:nvSpPr>
          <p:spPr bwMode="auto">
            <a:xfrm flipH="1" flipV="1">
              <a:off x="4416" y="2920"/>
              <a:ext cx="192" cy="2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1" name="Group 8"/>
          <p:cNvGrpSpPr>
            <a:grpSpLocks/>
          </p:cNvGrpSpPr>
          <p:nvPr/>
        </p:nvGrpSpPr>
        <p:grpSpPr bwMode="auto">
          <a:xfrm>
            <a:off x="481013" y="152400"/>
            <a:ext cx="3835400" cy="2892425"/>
            <a:chOff x="303" y="96"/>
            <a:chExt cx="2416" cy="1822"/>
          </a:xfrm>
        </p:grpSpPr>
        <p:pic>
          <p:nvPicPr>
            <p:cNvPr id="718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96"/>
              <a:ext cx="2107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Oval 10"/>
            <p:cNvSpPr>
              <a:spLocks noChangeArrowheads="1"/>
            </p:cNvSpPr>
            <p:nvPr/>
          </p:nvSpPr>
          <p:spPr bwMode="auto">
            <a:xfrm>
              <a:off x="324" y="1460"/>
              <a:ext cx="160" cy="1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400" b="1"/>
                <a:t>1</a:t>
              </a:r>
            </a:p>
          </p:txBody>
        </p:sp>
        <p:sp>
          <p:nvSpPr>
            <p:cNvPr id="7186" name="Text Box 11"/>
            <p:cNvSpPr txBox="1">
              <a:spLocks noChangeArrowheads="1"/>
            </p:cNvSpPr>
            <p:nvPr/>
          </p:nvSpPr>
          <p:spPr bwMode="auto">
            <a:xfrm>
              <a:off x="1959" y="1497"/>
              <a:ext cx="760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b="1"/>
                <a:t>Clearing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/>
                <a:t>and burning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/>
                <a:t>vegetation</a:t>
              </a:r>
            </a:p>
          </p:txBody>
        </p:sp>
        <p:sp>
          <p:nvSpPr>
            <p:cNvPr id="7187" name="Line 12"/>
            <p:cNvSpPr>
              <a:spLocks noChangeShapeType="1"/>
            </p:cNvSpPr>
            <p:nvPr/>
          </p:nvSpPr>
          <p:spPr bwMode="auto">
            <a:xfrm flipH="1" flipV="1">
              <a:off x="1312" y="1376"/>
              <a:ext cx="680" cy="3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484188" y="2438400"/>
            <a:ext cx="3440112" cy="2763838"/>
            <a:chOff x="305" y="1536"/>
            <a:chExt cx="2167" cy="1741"/>
          </a:xfrm>
        </p:grpSpPr>
        <p:pic>
          <p:nvPicPr>
            <p:cNvPr id="7179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1882"/>
              <a:ext cx="2102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Oval 15"/>
            <p:cNvSpPr>
              <a:spLocks noChangeArrowheads="1"/>
            </p:cNvSpPr>
            <p:nvPr/>
          </p:nvSpPr>
          <p:spPr bwMode="auto">
            <a:xfrm>
              <a:off x="324" y="2842"/>
              <a:ext cx="160" cy="160"/>
            </a:xfrm>
            <a:prstGeom prst="ellipse">
              <a:avLst/>
            </a:prstGeom>
            <a:solidFill>
              <a:srgbClr val="FFFF99"/>
            </a:solidFill>
            <a:ln w="3175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400" b="1"/>
                <a:t>2</a:t>
              </a:r>
            </a:p>
          </p:txBody>
        </p:sp>
        <p:sp>
          <p:nvSpPr>
            <p:cNvPr id="7181" name="AutoShape 16"/>
            <p:cNvSpPr>
              <a:spLocks noChangeArrowheads="1"/>
            </p:cNvSpPr>
            <p:nvPr/>
          </p:nvSpPr>
          <p:spPr bwMode="auto">
            <a:xfrm>
              <a:off x="536" y="1536"/>
              <a:ext cx="184" cy="456"/>
            </a:xfrm>
            <a:prstGeom prst="downArrow">
              <a:avLst>
                <a:gd name="adj1" fmla="val 50000"/>
                <a:gd name="adj2" fmla="val 61957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Text Box 17"/>
            <p:cNvSpPr txBox="1">
              <a:spLocks noChangeArrowheads="1"/>
            </p:cNvSpPr>
            <p:nvPr/>
          </p:nvSpPr>
          <p:spPr bwMode="auto">
            <a:xfrm>
              <a:off x="1916" y="3024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b="1"/>
                <a:t>Planting</a:t>
              </a:r>
            </a:p>
          </p:txBody>
        </p:sp>
        <p:sp>
          <p:nvSpPr>
            <p:cNvPr id="7183" name="Line 18"/>
            <p:cNvSpPr>
              <a:spLocks noChangeShapeType="1"/>
            </p:cNvSpPr>
            <p:nvPr/>
          </p:nvSpPr>
          <p:spPr bwMode="auto">
            <a:xfrm flipH="1" flipV="1">
              <a:off x="1448" y="2824"/>
              <a:ext cx="504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4765675" y="631825"/>
            <a:ext cx="3711575" cy="2530475"/>
            <a:chOff x="3002" y="398"/>
            <a:chExt cx="2338" cy="1594"/>
          </a:xfrm>
        </p:grpSpPr>
        <p:pic>
          <p:nvPicPr>
            <p:cNvPr id="7174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" y="398"/>
              <a:ext cx="2067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AutoShape 21"/>
            <p:cNvSpPr>
              <a:spLocks noChangeArrowheads="1"/>
            </p:cNvSpPr>
            <p:nvPr/>
          </p:nvSpPr>
          <p:spPr bwMode="auto">
            <a:xfrm rot="10800000">
              <a:off x="4876" y="1536"/>
              <a:ext cx="184" cy="456"/>
            </a:xfrm>
            <a:prstGeom prst="downArrow">
              <a:avLst>
                <a:gd name="adj1" fmla="val 50000"/>
                <a:gd name="adj2" fmla="val 61957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1400"/>
            </a:p>
          </p:txBody>
        </p:sp>
        <p:sp>
          <p:nvSpPr>
            <p:cNvPr id="7176" name="Oval 22"/>
            <p:cNvSpPr>
              <a:spLocks noChangeArrowheads="1"/>
            </p:cNvSpPr>
            <p:nvPr/>
          </p:nvSpPr>
          <p:spPr bwMode="auto">
            <a:xfrm>
              <a:off x="5180" y="1460"/>
              <a:ext cx="160" cy="160"/>
            </a:xfrm>
            <a:prstGeom prst="ellipse">
              <a:avLst/>
            </a:prstGeom>
            <a:solidFill>
              <a:srgbClr val="FFFF99"/>
            </a:solidFill>
            <a:ln w="3175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1400" b="1"/>
                <a:t>4</a:t>
              </a:r>
            </a:p>
          </p:txBody>
        </p:sp>
        <p:sp>
          <p:nvSpPr>
            <p:cNvPr id="7177" name="Text Box 23"/>
            <p:cNvSpPr txBox="1">
              <a:spLocks noChangeArrowheads="1"/>
            </p:cNvSpPr>
            <p:nvPr/>
          </p:nvSpPr>
          <p:spPr bwMode="auto">
            <a:xfrm>
              <a:off x="3002" y="1497"/>
              <a:ext cx="854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b="1"/>
                <a:t>Allowing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/>
                <a:t>to revegetate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/>
                <a:t>10 to 30 years</a:t>
              </a:r>
            </a:p>
          </p:txBody>
        </p:sp>
        <p:sp>
          <p:nvSpPr>
            <p:cNvPr id="7178" name="Line 24"/>
            <p:cNvSpPr>
              <a:spLocks noChangeShapeType="1"/>
            </p:cNvSpPr>
            <p:nvPr/>
          </p:nvSpPr>
          <p:spPr bwMode="auto">
            <a:xfrm flipV="1">
              <a:off x="3792" y="1320"/>
              <a:ext cx="392" cy="3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ndustrial_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</a:rPr>
              <a:t>3)</a:t>
            </a:r>
            <a:r>
              <a:rPr lang="en-US" sz="4000" u="sng" smtClean="0">
                <a:solidFill>
                  <a:srgbClr val="FF3300"/>
                </a:solidFill>
              </a:rPr>
              <a:t>Industrial Revolution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6553200" cy="5059363"/>
          </a:xfrm>
          <a:solidFill>
            <a:schemeClr val="bg1">
              <a:lumMod val="95000"/>
              <a:alpha val="81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England -middle 1700’s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US -1800’s.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Shift from renewable (wood) to nonrenewable (fossil </a:t>
            </a:r>
            <a:r>
              <a:rPr lang="en-US" sz="2800" dirty="0" err="1" smtClean="0">
                <a:solidFill>
                  <a:srgbClr val="FF3300"/>
                </a:solidFill>
              </a:rPr>
              <a:t>fuelsl</a:t>
            </a:r>
            <a:r>
              <a:rPr lang="en-US" sz="2800" dirty="0" smtClean="0">
                <a:solidFill>
                  <a:srgbClr val="FF33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Machines run on coal and later oil and natural gas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Rapid expansion of production, trade, and distribution of goods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Increase in population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3300"/>
                </a:solidFill>
              </a:rPr>
              <a:t>More impact on environment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FF3300"/>
              </a:solidFill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304800" y="6481763"/>
            <a:ext cx="4419600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http://www.history.com/videos/the-industrial-revolition#the-industrial-revolition</a:t>
            </a:r>
            <a:endParaRPr lang="en-US" sz="12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4) </a:t>
            </a:r>
            <a:r>
              <a:rPr lang="en-US" sz="4000" u="sng" smtClean="0">
                <a:solidFill>
                  <a:schemeClr val="accent2"/>
                </a:solidFill>
              </a:rPr>
              <a:t>Information/Globalization Revolution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50 years ago- telephone, radio, TV, computer, Internet, satellites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Globalization-change that leads to an integrated world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Help us understand environmental problems better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Increase environmental degradation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9220" name="Picture 5" descr="dell_compu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457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533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Which presidents influenced environment?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6248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TEDDY ROOSEVELT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Golden Age of Conservation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created first federal wildlife refuges and national parks</a:t>
            </a:r>
          </a:p>
          <a:p>
            <a:r>
              <a:rPr lang="en-US" u="sng" dirty="0" smtClean="0"/>
              <a:t>FDR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set up CCC (Civilian Conservation Corps) – gave 2 million unemployed people to work by planting trees and building dams</a:t>
            </a:r>
          </a:p>
          <a:p>
            <a:r>
              <a:rPr lang="en-US" u="sng" dirty="0" smtClean="0"/>
              <a:t>JFK </a:t>
            </a:r>
            <a:endParaRPr lang="en-US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investigate pesticides (after Rachel Carson published book –Silent Spring).</a:t>
            </a:r>
          </a:p>
          <a:p>
            <a:r>
              <a:rPr lang="en-US" u="sng" dirty="0" smtClean="0"/>
              <a:t>RICHARD NIXON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formed EPA, 1</a:t>
            </a:r>
            <a:r>
              <a:rPr lang="en-US" baseline="30000" dirty="0" smtClean="0"/>
              <a:t>st</a:t>
            </a:r>
            <a:r>
              <a:rPr lang="en-US" dirty="0" smtClean="0"/>
              <a:t> Earth Day (4/22/1970)</a:t>
            </a:r>
          </a:p>
          <a:p>
            <a:r>
              <a:rPr lang="en-US" u="sng" dirty="0" smtClean="0"/>
              <a:t>JIMMY CARTER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interest in environment, put solar water heaters in WH</a:t>
            </a:r>
          </a:p>
          <a:p>
            <a:r>
              <a:rPr lang="en-US" u="sng" dirty="0" smtClean="0"/>
              <a:t>RONALD REAGAN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against environment movement</a:t>
            </a:r>
          </a:p>
          <a:p>
            <a:r>
              <a:rPr lang="en-US" u="sng" dirty="0" smtClean="0"/>
              <a:t>BILL CLINTON </a:t>
            </a:r>
            <a:endParaRPr lang="en-US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set aside 58 million acres of forest and wilderness.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regulated air pollution emissions from cars</a:t>
            </a:r>
          </a:p>
          <a:p>
            <a:r>
              <a:rPr lang="en-US" u="sng" dirty="0" smtClean="0"/>
              <a:t>GEORGE W. BUSH </a:t>
            </a:r>
            <a:endParaRPr lang="en-US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a strong proponent (traditional energy sources)</a:t>
            </a:r>
          </a:p>
          <a:p>
            <a:r>
              <a:rPr lang="en-US" u="sng" dirty="0" smtClean="0"/>
              <a:t>BARACK OBAMA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5" name="Picture 5" descr="http://samuel-warde.com/wp-content/uploads/2012/07/Obama-the-environmental-presi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28" y="2667000"/>
            <a:ext cx="236601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t3.gstatic.com/images?q=tbn:ANd9GcRENhjnBUCouW8xSH18ldr2aCrivBMRFcWEzJvRp3Yr7ggeMPzZge9MaM6s:www.southernfriedscience.com/wp-content/uploads/2011/10/economy_environ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advocacy.britannica.com/blog/advocacy/wp-content/uploads/electio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28" y="694063"/>
            <a:ext cx="267016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303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  Environmental History  </vt:lpstr>
      <vt:lpstr> What has happened throughout history that has shaped our current environmental worldview? </vt:lpstr>
      <vt:lpstr>PowerPoint Presentation</vt:lpstr>
      <vt:lpstr>  1) Hunter-Gatherers </vt:lpstr>
      <vt:lpstr>2)Agricultural Revolution</vt:lpstr>
      <vt:lpstr>PowerPoint Presentation</vt:lpstr>
      <vt:lpstr>3)Industrial Revolution </vt:lpstr>
      <vt:lpstr>4) Information/Globalization Revolution</vt:lpstr>
      <vt:lpstr>Which presidents influenced environment?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Desai, Rohit J.</cp:lastModifiedBy>
  <cp:revision>18</cp:revision>
  <dcterms:created xsi:type="dcterms:W3CDTF">2009-08-13T20:40:30Z</dcterms:created>
  <dcterms:modified xsi:type="dcterms:W3CDTF">2018-08-18T23:24:31Z</dcterms:modified>
</cp:coreProperties>
</file>