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5" r:id="rId3"/>
    <p:sldMasterId id="2147483689" r:id="rId4"/>
  </p:sldMasterIdLst>
  <p:notesMasterIdLst>
    <p:notesMasterId r:id="rId22"/>
  </p:notesMasterIdLst>
  <p:handoutMasterIdLst>
    <p:handoutMasterId r:id="rId23"/>
  </p:handoutMasterIdLst>
  <p:sldIdLst>
    <p:sldId id="258" r:id="rId5"/>
    <p:sldId id="257" r:id="rId6"/>
    <p:sldId id="272" r:id="rId7"/>
    <p:sldId id="283" r:id="rId8"/>
    <p:sldId id="259" r:id="rId9"/>
    <p:sldId id="260" r:id="rId10"/>
    <p:sldId id="280" r:id="rId11"/>
    <p:sldId id="262" r:id="rId12"/>
    <p:sldId id="275" r:id="rId13"/>
    <p:sldId id="265" r:id="rId14"/>
    <p:sldId id="276" r:id="rId15"/>
    <p:sldId id="266" r:id="rId16"/>
    <p:sldId id="278" r:id="rId17"/>
    <p:sldId id="263" r:id="rId18"/>
    <p:sldId id="282" r:id="rId19"/>
    <p:sldId id="267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99"/>
    <a:srgbClr val="FFFFCC"/>
    <a:srgbClr val="25DA0C"/>
    <a:srgbClr val="BFFBB7"/>
    <a:srgbClr val="66FFFF"/>
    <a:srgbClr val="FFCC00"/>
    <a:srgbClr val="FF6600"/>
    <a:srgbClr val="CCCC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B74325-4B80-4BE7-AA4D-95FC444EE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DBA2BC-E7EF-4D12-897C-8546E13DE908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9CFABF-2314-4E94-9B62-CFD7FD2A4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7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2A939-6CB4-4B13-996B-021C22B7E85D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Crude Birth Rate - CBR =</a:t>
            </a:r>
            <a:r>
              <a:rPr lang="en-US" baseline="0" dirty="0" smtClean="0"/>
              <a:t> </a:t>
            </a:r>
            <a:r>
              <a:rPr lang="en-US" dirty="0" smtClean="0"/>
              <a:t> Births/Population x 1000</a:t>
            </a:r>
          </a:p>
          <a:p>
            <a:r>
              <a:rPr lang="en-US" dirty="0" smtClean="0"/>
              <a:t>Crude Death Rate - CDR  </a:t>
            </a:r>
            <a:r>
              <a:rPr lang="en-US" smtClean="0"/>
              <a:t>= Deaths/Population</a:t>
            </a:r>
            <a:r>
              <a:rPr lang="en-US" baseline="0" smtClean="0"/>
              <a:t> x 1000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CFABF-2314-4E94-9B62-CFD7FD2A43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3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Environmental resistance is the same as </a:t>
            </a:r>
            <a:r>
              <a:rPr lang="en-US" smtClean="0"/>
              <a:t>limiting factors.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CFABF-2314-4E94-9B62-CFD7FD2A43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8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Reproductive time lag is period needed for birth date to fall and death rate to rise, can be a dieback or crash unless use resources differently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CFABF-2314-4E94-9B62-CFD7FD2A43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010A-CC5E-457C-8312-BD3E3235C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F6A6B-B13A-4DB5-B371-005420716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3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A6AF2-DBB8-4E71-BB74-B0CD11AB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8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0672-D3D0-4745-8A30-EE23F74D8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2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90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96EA-6278-4840-A8D8-A375920A6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3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C4D1D-95BB-44DB-8BCD-F314926BF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8B34-596D-4E3E-A70A-4949DB66E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7FE0-EF3C-49CA-A5E6-7C403C565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B1F29-BAD9-4870-97C8-78D848F2D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2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DD528-85E3-457E-AAD2-EA1847CDD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73B4-49D8-4B1D-A9B1-4E5340DA8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E960-F66F-48A4-A9A6-947EDDFCC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8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1CBF-3774-40F2-A2C2-DCD2E5557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D5F5C-DAA2-4E3E-B9DE-5AE1D1382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6901-1328-46AC-B085-603ACE10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5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26E0-AD9E-4B25-8961-36DAB8A64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3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CCCE-82A8-4CDF-9F2F-9B5541CA7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76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F7CCA-4966-4EAB-97DF-D8BAA7D72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09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C13E-D590-45DC-83DE-AAFCDFCD4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2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37687-FCB2-49CA-ABCB-3A1282879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1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2E381-5312-46CC-A6AD-A3A8AB5A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53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77FD-492E-4CFA-B927-660E25A42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6898E-5FE2-4D87-871B-35AEFAB33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3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08F4-6D6B-4850-8792-58CEFC9B5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28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CD55-06E0-45C9-B0D7-9099B1D1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06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CE7A-7270-42A2-ACE6-750109EC4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27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58D3-9301-4E62-B2A3-EC7ED8A4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68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04F2A-D997-4D85-B682-F740DC24A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3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F007F26-4B47-42C5-9608-5B5394286C96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4654A7-2C87-4407-9677-F8A09DBAE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4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9C3E50-6813-4D1A-9C85-5310CE81097C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DA114F-273B-4C43-A78C-C70707861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59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FB9065-793A-42C1-AA4E-93C0D819AA80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9D4A91-444F-4874-9C0D-7AA84C3D4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0B33BC-E3BC-41A1-8067-1FBBF65D30A3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D753657-81E3-47E3-9781-9233EFE67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0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46E5EB-B2E3-4B58-AB12-EADE790B9D9B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3DD3FB-DA8A-4514-9DDC-4F4591D46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2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6280-F907-4958-A956-1643F2BAC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9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35CCA8-8264-4BFE-A31E-73EE567AD9A1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24030B-7313-4663-AB95-9CE82B68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2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8A92D7-21B8-4707-8F22-3990CBA57FBD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0F935F-0A7C-44B6-B0B8-D030380B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7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4DC711-1B19-41A7-BC2A-954FD6223D75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0D4E7C-E952-4E12-ACD0-C0EAC052D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02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4B152-AA77-4DA6-803D-5E9A85F19D57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543148-3F19-426B-8309-54E36D22C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87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74CCC5-0F7B-4F8C-9939-0FF780BD7B03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076BCA-A3F4-4A18-8E1F-039C865B8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81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40585B-68BE-44BA-994B-541968EDDB92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56BF60-4463-4C42-BF81-0E9EE1302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99BD-C0CF-412A-B6B7-DD7CAF75C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F43D-E4D7-4196-B77F-2865B1224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9EA7-22B3-45A9-95D7-AC052865A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2F82-14AF-43EA-8DE1-ADEF6C483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9EB0-8EA7-4E3A-809A-D1A4C3983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3C75FA8-D24A-4B6B-BA15-238A34588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584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4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4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85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86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7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8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8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B5E61C-2393-410C-8E87-A530DD4FB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5B6AE5-3314-422D-81C1-54E4A5E8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9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Franklin Gothic Book"/>
              </a:defRPr>
            </a:lvl1pPr>
          </a:lstStyle>
          <a:p>
            <a:pPr>
              <a:defRPr/>
            </a:pPr>
            <a:fld id="{A4565007-CAF9-41BF-B8A3-EA78A566ADD1}" type="datetimeFigureOut">
              <a:rPr lang="en-US"/>
              <a:pPr>
                <a:defRPr/>
              </a:pPr>
              <a:t>8/19/2018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Franklin Gothic Book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Franklin Gothic Book"/>
              </a:defRPr>
            </a:lvl1pPr>
          </a:lstStyle>
          <a:p>
            <a:pPr>
              <a:defRPr/>
            </a:pPr>
            <a:fld id="{CE4C52E6-36C8-499F-9852-601B6FAB2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/>
              <a:t>Chapter 9 – Population Dynamics, Carrying Capacity, and Conservation Biology</a:t>
            </a:r>
            <a:r>
              <a:rPr lang="en-US" sz="2800" u="sng" smtClean="0"/>
              <a:t/>
            </a:r>
            <a:br>
              <a:rPr lang="en-US" sz="2800" u="sng" smtClean="0"/>
            </a:br>
            <a:endParaRPr lang="en-US" sz="2800" u="sng" smtClean="0"/>
          </a:p>
        </p:txBody>
      </p:sp>
      <p:pic>
        <p:nvPicPr>
          <p:cNvPr id="18435" name="Picture 4" descr="globe_peop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984375"/>
            <a:ext cx="4191000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smtClean="0"/>
              <a:t>Population fluctuations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3810000" cy="586740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1)stable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2)irruptive 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</a:t>
            </a:r>
            <a:r>
              <a:rPr lang="en-US" sz="2400" dirty="0" smtClean="0"/>
              <a:t>xplodes or erupts to a high peak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returns to stable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due to carrying capacity  increasing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more food, better weather, fewer predators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3)chaotic (irregular)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no pattern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4)cyclic fluctuations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Boom and bust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changes every few years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28676" name="Picture 4" descr="Slide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r="6528" b="6975"/>
          <a:stretch>
            <a:fillRect/>
          </a:stretch>
        </p:blipFill>
        <p:spPr>
          <a:xfrm>
            <a:off x="4343400" y="924498"/>
            <a:ext cx="4572000" cy="3429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www.worldbook.com/images/stories/lem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31" y="4395730"/>
            <a:ext cx="2373262" cy="20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1431" y="641300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Lemming - cyclical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r="6528" b="6975"/>
          <a:stretch>
            <a:fillRect/>
          </a:stretch>
        </p:blipFill>
        <p:spPr bwMode="auto">
          <a:xfrm>
            <a:off x="385763" y="1312863"/>
            <a:ext cx="8383587" cy="538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Natural Population Curves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764213" y="626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400" b="1" i="1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0" y="11445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smtClean="0"/>
              <a:t>Species Reproduction: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4267200" cy="5638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Asexual </a:t>
            </a:r>
            <a:r>
              <a:rPr lang="en-US" sz="2400" dirty="0" err="1" smtClean="0"/>
              <a:t>vs</a:t>
            </a:r>
            <a:r>
              <a:rPr lang="en-US" sz="2400" dirty="0" smtClean="0"/>
              <a:t> Sexual (97%)</a:t>
            </a:r>
            <a:endParaRPr lang="en-US" sz="2400" u="sng" dirty="0" smtClean="0"/>
          </a:p>
          <a:p>
            <a:pPr eaLnBrk="1" hangingPunct="1"/>
            <a:endParaRPr lang="en-US" sz="2400" u="sng" dirty="0" smtClean="0"/>
          </a:p>
          <a:p>
            <a:pPr eaLnBrk="1" hangingPunct="1"/>
            <a:r>
              <a:rPr lang="en-US" sz="2400" u="sng" dirty="0" smtClean="0"/>
              <a:t>2 Reproductive Patterns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r-selected species (opportunist) – high intrinsic rate of increase</a:t>
            </a:r>
          </a:p>
          <a:p>
            <a:pPr eaLnBrk="1" hangingPunct="1"/>
            <a:r>
              <a:rPr lang="en-US" sz="2400" dirty="0" smtClean="0"/>
              <a:t> Ex-plants, fishes, bacteria</a:t>
            </a:r>
          </a:p>
          <a:p>
            <a:pPr eaLnBrk="1" hangingPunct="1"/>
            <a:r>
              <a:rPr lang="en-US" sz="2400" dirty="0" smtClean="0"/>
              <a:t>k-selected species – population size near carrying capacity </a:t>
            </a:r>
          </a:p>
          <a:p>
            <a:pPr eaLnBrk="1" hangingPunct="1"/>
            <a:r>
              <a:rPr lang="en-US" sz="2400" dirty="0" smtClean="0"/>
              <a:t>Ex-elephants &amp; humans</a:t>
            </a:r>
            <a:endParaRPr lang="en-US" sz="2400" b="1" u="sng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12293" name="Picture 5" descr="OSOSF-00002234-001-F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914400"/>
            <a:ext cx="1908175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8" descr="eggspe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smtClean="0"/>
              <a:t>Reproductive Patterns and Survival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1209675"/>
            <a:ext cx="48625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Asexual reproduction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1851025"/>
            <a:ext cx="46085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Sexual reproduction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018088" y="1208088"/>
            <a:ext cx="3973512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r-selected species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018088" y="1849438"/>
            <a:ext cx="4125912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EAEAEA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K-selected species</a:t>
            </a:r>
          </a:p>
        </p:txBody>
      </p:sp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301625" y="2528888"/>
            <a:ext cx="8537575" cy="4329112"/>
            <a:chOff x="190" y="1593"/>
            <a:chExt cx="5378" cy="2727"/>
          </a:xfrm>
        </p:grpSpPr>
        <p:pic>
          <p:nvPicPr>
            <p:cNvPr id="32777" name="Picture 9" descr="Slide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5" t="5586" r="18819" b="4167"/>
            <a:stretch>
              <a:fillRect/>
            </a:stretch>
          </p:blipFill>
          <p:spPr bwMode="auto">
            <a:xfrm>
              <a:off x="190" y="1604"/>
              <a:ext cx="2513" cy="27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8" name="Picture 10" descr="Slide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5" t="5586" r="18819" b="3827"/>
            <a:stretch>
              <a:fillRect/>
            </a:stretch>
          </p:blipFill>
          <p:spPr bwMode="auto">
            <a:xfrm>
              <a:off x="3055" y="1593"/>
              <a:ext cx="2513" cy="27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4584" y="3780"/>
              <a:ext cx="89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EAEAEA"/>
                </a:buClr>
                <a:buFont typeface="Wingdings" pitchFamily="2" charset="2"/>
                <a:buNone/>
              </a:pPr>
              <a:r>
                <a:rPr lang="en-US" sz="2400" b="1" i="1"/>
                <a:t>Fig. 9-10</a:t>
              </a:r>
              <a:br>
                <a:rPr lang="en-US" sz="2400" b="1" i="1"/>
              </a:br>
              <a:r>
                <a:rPr lang="en-US" sz="2400" b="1" i="1"/>
                <a:t>p. 196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autoUpdateAnimBg="0"/>
      <p:bldP spid="27654" grpId="0" autoUpdateAnimBg="0"/>
      <p:bldP spid="2765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0"/>
            <a:ext cx="6219825" cy="662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743200" cy="1096962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en-US" sz="4000" smtClean="0"/>
              <a:t>R or K Selected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19400" cy="4876800"/>
          </a:xfrm>
          <a:solidFill>
            <a:srgbClr val="99CC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Whales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Weeds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Diatoms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Trees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Humans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Bamboo Lemur</a:t>
            </a:r>
          </a:p>
        </p:txBody>
      </p:sp>
      <p:pic>
        <p:nvPicPr>
          <p:cNvPr id="34820" name="Picture 5" descr="2009-06-11-xxl--S11_2sp_Katta_mit_Baby_im_Affenwald_Straussberg_R_K_by_Mario-Schieke_pixel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dia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721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tre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24384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six-blind-mice-seven-days-o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23622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3" descr="weeds_exhibit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09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l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16097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7" descr="gsagi0807000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600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9" descr="bab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14287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ostarica-scuba.com/wp-content/uploads/2012/10/killerwha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61" y="3638550"/>
            <a:ext cx="19939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/>
              <a:t>Survivorship Curves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572000" cy="5943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age structure of population</a:t>
            </a:r>
          </a:p>
          <a:p>
            <a:pPr eaLnBrk="1" hangingPunct="1"/>
            <a:r>
              <a:rPr lang="en-US" sz="2400" dirty="0" smtClean="0"/>
              <a:t># of survivors each age group </a:t>
            </a:r>
          </a:p>
          <a:p>
            <a:pPr eaLnBrk="1" hangingPunct="1"/>
            <a:r>
              <a:rPr lang="en-US" sz="2400" dirty="0" smtClean="0"/>
              <a:t>1)Late Loss Curves(I)</a:t>
            </a:r>
          </a:p>
          <a:p>
            <a:pPr eaLnBrk="1" hangingPunct="1"/>
            <a:r>
              <a:rPr lang="en-US" sz="2400" dirty="0" smtClean="0"/>
              <a:t>produce few young</a:t>
            </a:r>
          </a:p>
          <a:p>
            <a:pPr eaLnBrk="1" hangingPunct="1"/>
            <a:r>
              <a:rPr lang="en-US" sz="2400" dirty="0" smtClean="0"/>
              <a:t>long time care </a:t>
            </a:r>
          </a:p>
          <a:p>
            <a:pPr eaLnBrk="1" hangingPunct="1"/>
            <a:r>
              <a:rPr lang="en-US" sz="2400" dirty="0" smtClean="0"/>
              <a:t>reduce juvenile mortality</a:t>
            </a:r>
          </a:p>
          <a:p>
            <a:pPr eaLnBrk="1" hangingPunct="1"/>
            <a:r>
              <a:rPr lang="en-US" sz="2400" dirty="0" smtClean="0"/>
              <a:t>k-selected</a:t>
            </a:r>
          </a:p>
          <a:p>
            <a:pPr eaLnBrk="1" hangingPunct="1"/>
            <a:r>
              <a:rPr lang="en-US" sz="2400" dirty="0" smtClean="0"/>
              <a:t>2)Constant Loss Curve (II)- intermediate</a:t>
            </a:r>
          </a:p>
          <a:p>
            <a:pPr eaLnBrk="1" hangingPunct="1"/>
            <a:r>
              <a:rPr lang="en-US" sz="2400" dirty="0" smtClean="0"/>
              <a:t>3)Early Loss Curves(III)</a:t>
            </a:r>
          </a:p>
          <a:p>
            <a:pPr eaLnBrk="1" hangingPunct="1"/>
            <a:r>
              <a:rPr lang="en-US" sz="2400" dirty="0" smtClean="0"/>
              <a:t>produce many offspring</a:t>
            </a:r>
          </a:p>
          <a:p>
            <a:pPr eaLnBrk="1" hangingPunct="1"/>
            <a:r>
              <a:rPr lang="en-US" sz="2400" dirty="0" smtClean="0"/>
              <a:t>high juvenile mortality</a:t>
            </a:r>
          </a:p>
          <a:p>
            <a:pPr eaLnBrk="1" hangingPunct="1"/>
            <a:r>
              <a:rPr lang="en-US" sz="2400" dirty="0" smtClean="0"/>
              <a:t> r-selected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35844" name="Picture 5" descr="936-Survivor_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838200"/>
            <a:ext cx="4419600" cy="331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78566" y="4133076"/>
            <a:ext cx="4365434" cy="2724923"/>
            <a:chOff x="147" y="766"/>
            <a:chExt cx="4622" cy="3477"/>
          </a:xfrm>
        </p:grpSpPr>
        <p:pic>
          <p:nvPicPr>
            <p:cNvPr id="6" name="Picture 5" descr="Slide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0" t="6975" r="6273" b="4536"/>
            <a:stretch>
              <a:fillRect/>
            </a:stretch>
          </p:blipFill>
          <p:spPr bwMode="auto">
            <a:xfrm>
              <a:off x="147" y="766"/>
              <a:ext cx="4622" cy="34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13" y="3919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49263" indent="-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EAEAEA"/>
                </a:buClr>
                <a:buFont typeface="Wingdings" pitchFamily="2" charset="2"/>
                <a:buNone/>
              </a:pPr>
              <a:endParaRPr lang="en-US" sz="2400" b="1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Survivorship Curves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904875" y="1266825"/>
            <a:ext cx="7337425" cy="5519738"/>
            <a:chOff x="147" y="766"/>
            <a:chExt cx="4622" cy="3477"/>
          </a:xfrm>
        </p:grpSpPr>
        <p:pic>
          <p:nvPicPr>
            <p:cNvPr id="36869" name="Picture 5" descr="Slide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0" t="6975" r="6273" b="4536"/>
            <a:stretch>
              <a:fillRect/>
            </a:stretch>
          </p:blipFill>
          <p:spPr bwMode="auto">
            <a:xfrm>
              <a:off x="147" y="766"/>
              <a:ext cx="4622" cy="34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213" y="3919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49263" indent="-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EAEAEA"/>
                </a:buClr>
                <a:buFont typeface="Wingdings" pitchFamily="2" charset="2"/>
                <a:buNone/>
              </a:pPr>
              <a:endParaRPr lang="en-US" sz="2400" b="1" i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25DA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001000" cy="685800"/>
          </a:xfrm>
          <a:solidFill>
            <a:srgbClr val="CC9900"/>
          </a:solidFill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Population Dynamics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04850"/>
            <a:ext cx="4648200" cy="6153150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response of a population to change due to environmental stresses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Ex-size (# of individuals)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density (# of individuals in a certain space)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age distribution (different ages)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dispersion -how they form a pattern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a)clumping-patches/most common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b)uniform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c)random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19461" name="Picture 5" descr="http://www.vacationhomes.net/blog/pub/1332425569_Sichuan-Giant-Panda-Sanctuaries-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24" y="685800"/>
            <a:ext cx="4257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http://www.africanwildlifeguide.com/species-guide/mammals/big-5/elephant/image/Small/Elephant-file%20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40162"/>
            <a:ext cx="3505200" cy="2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</p:spPr>
        <p:txBody>
          <a:bodyPr/>
          <a:lstStyle/>
          <a:p>
            <a:pPr eaLnBrk="1" hangingPunct="1"/>
            <a:r>
              <a:rPr lang="en-US" sz="4000" smtClean="0"/>
              <a:t>Population Dispersion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0" y="11445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87738" y="6223000"/>
            <a:ext cx="21971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solidFill>
                  <a:schemeClr val="bg1"/>
                </a:solidFill>
              </a:rPr>
              <a:t>Fig. 9-2 p. 191</a:t>
            </a:r>
          </a:p>
        </p:txBody>
      </p:sp>
      <p:pic>
        <p:nvPicPr>
          <p:cNvPr id="20485" name="Picture 5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28241" r="2615" b="19876"/>
          <a:stretch>
            <a:fillRect/>
          </a:stretch>
        </p:blipFill>
        <p:spPr bwMode="auto">
          <a:xfrm>
            <a:off x="0" y="1730375"/>
            <a:ext cx="914400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 Patterns of Dispersion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pic>
        <p:nvPicPr>
          <p:cNvPr id="4" name="Content Placeholder 3" descr="bis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214438"/>
            <a:ext cx="4419600" cy="2881312"/>
          </a:xfrm>
        </p:spPr>
      </p:pic>
      <p:pic>
        <p:nvPicPr>
          <p:cNvPr id="5" name="Picture 4" descr="dandeli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06900"/>
            <a:ext cx="32702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ngui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4767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6858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latin typeface="Franklin Gothic Book" pitchFamily="34" charset="0"/>
              </a:rPr>
              <a:t>Uniform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30875" y="838200"/>
            <a:ext cx="141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ranklin Gothic Book" pitchFamily="34" charset="0"/>
              </a:rPr>
              <a:t>Clumped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5029200"/>
            <a:ext cx="134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ranklin Gothic Book" pitchFamily="34" charset="0"/>
              </a:rPr>
              <a:t>Random</a:t>
            </a:r>
          </a:p>
        </p:txBody>
      </p:sp>
      <p:pic>
        <p:nvPicPr>
          <p:cNvPr id="11" name="Picture 10" descr="Dispersion pattern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4343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617" y="0"/>
            <a:ext cx="4941983" cy="3429001"/>
          </a:xfrm>
          <a:solidFill>
            <a:srgbClr val="00B050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u="sng" dirty="0" smtClean="0"/>
              <a:t>Population Change :</a:t>
            </a:r>
          </a:p>
          <a:p>
            <a:pPr eaLnBrk="1" hangingPunct="1">
              <a:defRPr/>
            </a:pPr>
            <a:r>
              <a:rPr lang="en-US" sz="2400" dirty="0" smtClean="0"/>
              <a:t>Birth (crude birth b/1000)</a:t>
            </a:r>
          </a:p>
          <a:p>
            <a:pPr eaLnBrk="1" hangingPunct="1">
              <a:defRPr/>
            </a:pPr>
            <a:r>
              <a:rPr lang="en-US" sz="2400" dirty="0" smtClean="0"/>
              <a:t>Death (crude death d/1000)</a:t>
            </a:r>
          </a:p>
          <a:p>
            <a:pPr eaLnBrk="1" hangingPunct="1">
              <a:defRPr/>
            </a:pPr>
            <a:r>
              <a:rPr lang="en-US" sz="2400" dirty="0"/>
              <a:t>I</a:t>
            </a:r>
            <a:r>
              <a:rPr lang="en-US" sz="2400" dirty="0" smtClean="0"/>
              <a:t>mmigration</a:t>
            </a:r>
          </a:p>
          <a:p>
            <a:pPr eaLnBrk="1" hangingPunct="1">
              <a:defRPr/>
            </a:pPr>
            <a:r>
              <a:rPr lang="en-US" sz="2400" dirty="0" smtClean="0"/>
              <a:t>Emigration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Population Change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/>
              <a:t>[Birth + Immigration] (–) [Death + Emigration]</a:t>
            </a:r>
            <a:endParaRPr lang="en-US" sz="2400" dirty="0" smtClean="0"/>
          </a:p>
        </p:txBody>
      </p:sp>
      <p:pic>
        <p:nvPicPr>
          <p:cNvPr id="22533" name="Picture 5" descr="http://greatneck.k12.ny.us/GNPS/SHS/dept/science/krauz/bio_h/images/52_02PopulationDynamics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63" y="-1836"/>
            <a:ext cx="243535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6986" y="3601599"/>
            <a:ext cx="429841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2) The annual birth and death rate in a country per 1000 are 39 and 19 respectively . What is the number of years that the population will double assuming there is no emigration or immigration?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601599"/>
            <a:ext cx="4419600" cy="332398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Problems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If a city population of 5,000 experiences 80 births, 30 deaths, 20 immigrants and 40 emigrants, what is the net annual percent growth rate?</a:t>
            </a:r>
          </a:p>
          <a:p>
            <a:r>
              <a:rPr lang="en-US" sz="2400" dirty="0" smtClean="0"/>
              <a:t>30/5000 = .006 x 100 = .6%</a:t>
            </a:r>
            <a:endParaRPr lang="en-US" dirty="0" smtClean="0"/>
          </a:p>
          <a:p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188699"/>
            <a:ext cx="1389963" cy="1200329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</a:rPr>
              <a:t>What if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B+I&gt;D+E?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B+I&lt;D+E?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Population?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635280"/>
            <a:ext cx="443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</a:rPr>
              <a:t>st</a:t>
            </a:r>
            <a:r>
              <a:rPr lang="en-US" dirty="0" smtClean="0">
                <a:solidFill>
                  <a:schemeClr val="bg2"/>
                </a:solidFill>
              </a:rPr>
              <a:t> need to figure our Annual Rate of Increase = 39-19 = 20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20/1000 = .02 x 100 = 2%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70/2 = 35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utoUpdateAnimBg="0"/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"/>
            <a:ext cx="5105400" cy="6477000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Population size </a:t>
            </a:r>
            <a:r>
              <a:rPr lang="en-US" sz="2400" dirty="0" smtClean="0">
                <a:solidFill>
                  <a:srgbClr val="000000"/>
                </a:solidFill>
              </a:rPr>
              <a:t>affected </a:t>
            </a:r>
            <a:r>
              <a:rPr lang="en-US" sz="2400" dirty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factors:</a:t>
            </a:r>
            <a:endParaRPr lang="en-US" sz="2400" u="sng" dirty="0"/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1)Biotic Potential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Populations capacity for growth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 fruit flies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Intrinsic Rate of increase (r)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rate a population would grow if unlimited resources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2)Environmental Resistance</a:t>
            </a:r>
            <a:r>
              <a:rPr lang="en-US" sz="2400" dirty="0" smtClean="0"/>
              <a:t>  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limit the growth of a population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/>
              <a:t>Carrying Capacity</a:t>
            </a:r>
            <a:r>
              <a:rPr lang="en-US" sz="2400" dirty="0" smtClean="0"/>
              <a:t> = the number of individuals that can be sustained in a given space (K)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Carrying Capacity =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Biotic Potential + Environmental Resistance</a:t>
            </a:r>
            <a:endParaRPr lang="en-US" sz="2400" b="1" u="sng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23556" name="Picture 4" descr="A Northern Right whale with ca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50" y="76200"/>
            <a:ext cx="26193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Shelf beetles hat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22" y="3314065"/>
            <a:ext cx="26193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0579" y="2374610"/>
            <a:ext cx="309571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species has a greater</a:t>
            </a:r>
          </a:p>
          <a:p>
            <a:r>
              <a:rPr lang="en-US" dirty="0" smtClean="0"/>
              <a:t>Biotic Potential?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utoUpdateAnimBg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lide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24051" b="339"/>
          <a:stretch>
            <a:fillRect/>
          </a:stretch>
        </p:blipFill>
        <p:spPr>
          <a:xfrm>
            <a:off x="762000" y="304800"/>
            <a:ext cx="7239000" cy="6248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648200" cy="3733800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Exponential Growth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J-shaped curve</a:t>
            </a:r>
            <a:endParaRPr lang="en-US" sz="24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Logistic growth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S-shaped curve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→ Overshoots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When carrying capacity exceeded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due to </a:t>
            </a:r>
            <a:r>
              <a:rPr lang="en-US" sz="2400" u="sng" dirty="0" smtClean="0"/>
              <a:t>Reproductive time lag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dieback or crash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8197" name="Picture 5" descr="population_grow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755" y="1809456"/>
            <a:ext cx="3520938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48200" y="2755"/>
            <a:ext cx="2103121" cy="181588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/>
              <a:t>***We have extended our earth’s carrying capacity for the human species </a:t>
            </a:r>
            <a:r>
              <a:rPr lang="en-US" sz="1600" b="1" dirty="0" smtClean="0"/>
              <a:t> </a:t>
            </a:r>
            <a:r>
              <a:rPr lang="en-US" sz="1600" b="1" dirty="0"/>
              <a:t>How long can we live exponentially</a:t>
            </a:r>
            <a:r>
              <a:rPr lang="en-US" sz="1600" b="1" dirty="0" smtClean="0"/>
              <a:t>?</a:t>
            </a:r>
            <a:endParaRPr lang="en-US" sz="1600" b="1" u="sng" dirty="0"/>
          </a:p>
        </p:txBody>
      </p:sp>
      <p:pic>
        <p:nvPicPr>
          <p:cNvPr id="25606" name="Picture 6" descr="http://www.emc.maricopa.edu/faculty/farabee/biobk/expgrow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3733800"/>
            <a:ext cx="478991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www.countercurrents.org/pc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55" y="4625927"/>
            <a:ext cx="3160446" cy="21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Exponential and Logistic Growth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404938" y="1246188"/>
            <a:ext cx="6329362" cy="2943225"/>
            <a:chOff x="885" y="785"/>
            <a:chExt cx="3987" cy="1854"/>
          </a:xfrm>
        </p:grpSpPr>
        <p:pic>
          <p:nvPicPr>
            <p:cNvPr id="26635" name="Picture 4" descr="Slide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" t="24753" r="5510" b="20247"/>
            <a:stretch>
              <a:fillRect/>
            </a:stretch>
          </p:blipFill>
          <p:spPr bwMode="auto">
            <a:xfrm>
              <a:off x="885" y="785"/>
              <a:ext cx="3987" cy="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5"/>
            <p:cNvSpPr txBox="1">
              <a:spLocks noChangeArrowheads="1"/>
            </p:cNvSpPr>
            <p:nvPr/>
          </p:nvSpPr>
          <p:spPr bwMode="auto">
            <a:xfrm>
              <a:off x="1149" y="79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2400" b="1" i="1"/>
            </a:p>
          </p:txBody>
        </p:sp>
      </p:grp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0" y="11445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4572000" y="4122738"/>
            <a:ext cx="3176588" cy="2735262"/>
            <a:chOff x="879" y="2597"/>
            <a:chExt cx="2001" cy="1723"/>
          </a:xfrm>
        </p:grpSpPr>
        <p:pic>
          <p:nvPicPr>
            <p:cNvPr id="26633" name="Picture 8" descr="Slide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7" t="11636" r="17152"/>
            <a:stretch>
              <a:fillRect/>
            </a:stretch>
          </p:blipFill>
          <p:spPr bwMode="auto">
            <a:xfrm>
              <a:off x="879" y="2639"/>
              <a:ext cx="2001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Text Box 9"/>
            <p:cNvSpPr txBox="1">
              <a:spLocks noChangeArrowheads="1"/>
            </p:cNvSpPr>
            <p:nvPr/>
          </p:nvSpPr>
          <p:spPr bwMode="auto">
            <a:xfrm>
              <a:off x="1186" y="2597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2000" b="1" i="1"/>
            </a:p>
          </p:txBody>
        </p:sp>
      </p:grpSp>
      <p:grpSp>
        <p:nvGrpSpPr>
          <p:cNvPr id="26630" name="Group 10"/>
          <p:cNvGrpSpPr>
            <a:grpSpLocks/>
          </p:cNvGrpSpPr>
          <p:nvPr/>
        </p:nvGrpSpPr>
        <p:grpSpPr bwMode="auto">
          <a:xfrm>
            <a:off x="1376363" y="4106863"/>
            <a:ext cx="3195637" cy="2733675"/>
            <a:chOff x="2878" y="2598"/>
            <a:chExt cx="2013" cy="1722"/>
          </a:xfrm>
        </p:grpSpPr>
        <p:pic>
          <p:nvPicPr>
            <p:cNvPr id="26631" name="Picture 11" descr="Slide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" t="11852" r="16991" b="371"/>
            <a:stretch>
              <a:fillRect/>
            </a:stretch>
          </p:blipFill>
          <p:spPr bwMode="auto">
            <a:xfrm>
              <a:off x="2878" y="2650"/>
              <a:ext cx="2013" cy="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Text Box 12"/>
            <p:cNvSpPr txBox="1">
              <a:spLocks noChangeArrowheads="1"/>
            </p:cNvSpPr>
            <p:nvPr/>
          </p:nvSpPr>
          <p:spPr bwMode="auto">
            <a:xfrm>
              <a:off x="3207" y="2598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2000" b="1" i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547</Words>
  <Application>Microsoft Office PowerPoint</Application>
  <PresentationFormat>On-screen Show (4:3)</PresentationFormat>
  <Paragraphs>121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Garamond</vt:lpstr>
      <vt:lpstr>Times New Roman</vt:lpstr>
      <vt:lpstr>Verdana</vt:lpstr>
      <vt:lpstr>Wingdings</vt:lpstr>
      <vt:lpstr>Wingdings 2</vt:lpstr>
      <vt:lpstr>Default Design</vt:lpstr>
      <vt:lpstr>Globe</vt:lpstr>
      <vt:lpstr>Stream</vt:lpstr>
      <vt:lpstr>Trek</vt:lpstr>
      <vt:lpstr>Chapter 9 – Population Dynamics, Carrying Capacity, and Conservation Biology </vt:lpstr>
      <vt:lpstr>Population Dynamics</vt:lpstr>
      <vt:lpstr>Population Dispersion</vt:lpstr>
      <vt:lpstr> 3 Patterns of Dispersion </vt:lpstr>
      <vt:lpstr> </vt:lpstr>
      <vt:lpstr>PowerPoint Presentation</vt:lpstr>
      <vt:lpstr>PowerPoint Presentation</vt:lpstr>
      <vt:lpstr>PowerPoint Presentation</vt:lpstr>
      <vt:lpstr>Exponential and Logistic Growth</vt:lpstr>
      <vt:lpstr>Population fluctuations </vt:lpstr>
      <vt:lpstr>Natural Population Curves</vt:lpstr>
      <vt:lpstr>Species Reproduction: </vt:lpstr>
      <vt:lpstr>Reproductive Patterns and Survival</vt:lpstr>
      <vt:lpstr>PowerPoint Presentation</vt:lpstr>
      <vt:lpstr>R or K Selected</vt:lpstr>
      <vt:lpstr>Survivorship Curves </vt:lpstr>
      <vt:lpstr>Survivorship Curves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– Population Dynamics, Carrying Capacity, and Conservation Biology</dc:title>
  <dc:creator>Nicole</dc:creator>
  <cp:lastModifiedBy>Desai, Rohit J.</cp:lastModifiedBy>
  <cp:revision>48</cp:revision>
  <dcterms:created xsi:type="dcterms:W3CDTF">2009-12-08T00:17:34Z</dcterms:created>
  <dcterms:modified xsi:type="dcterms:W3CDTF">2018-08-19T12:02:51Z</dcterms:modified>
</cp:coreProperties>
</file>