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 id="2147483698" r:id="rId5"/>
    <p:sldMasterId id="2147483710" r:id="rId6"/>
    <p:sldMasterId id="2147483722" r:id="rId7"/>
  </p:sldMasterIdLst>
  <p:notesMasterIdLst>
    <p:notesMasterId r:id="rId91"/>
  </p:notesMasterIdLst>
  <p:handoutMasterIdLst>
    <p:handoutMasterId r:id="rId92"/>
  </p:handoutMasterIdLst>
  <p:sldIdLst>
    <p:sldId id="257" r:id="rId8"/>
    <p:sldId id="258" r:id="rId9"/>
    <p:sldId id="282" r:id="rId10"/>
    <p:sldId id="259" r:id="rId11"/>
    <p:sldId id="283" r:id="rId12"/>
    <p:sldId id="340" r:id="rId13"/>
    <p:sldId id="260" r:id="rId14"/>
    <p:sldId id="261" r:id="rId15"/>
    <p:sldId id="306" r:id="rId16"/>
    <p:sldId id="305" r:id="rId17"/>
    <p:sldId id="277" r:id="rId18"/>
    <p:sldId id="314" r:id="rId19"/>
    <p:sldId id="344" r:id="rId20"/>
    <p:sldId id="343" r:id="rId21"/>
    <p:sldId id="262" r:id="rId22"/>
    <p:sldId id="345" r:id="rId23"/>
    <p:sldId id="307" r:id="rId24"/>
    <p:sldId id="342" r:id="rId25"/>
    <p:sldId id="285" r:id="rId26"/>
    <p:sldId id="286" r:id="rId27"/>
    <p:sldId id="312" r:id="rId28"/>
    <p:sldId id="287" r:id="rId29"/>
    <p:sldId id="288" r:id="rId30"/>
    <p:sldId id="290" r:id="rId31"/>
    <p:sldId id="289" r:id="rId32"/>
    <p:sldId id="315" r:id="rId33"/>
    <p:sldId id="263" r:id="rId34"/>
    <p:sldId id="348" r:id="rId35"/>
    <p:sldId id="347" r:id="rId36"/>
    <p:sldId id="279" r:id="rId37"/>
    <p:sldId id="346" r:id="rId38"/>
    <p:sldId id="360" r:id="rId39"/>
    <p:sldId id="308" r:id="rId40"/>
    <p:sldId id="264" r:id="rId41"/>
    <p:sldId id="309" r:id="rId42"/>
    <p:sldId id="341" r:id="rId43"/>
    <p:sldId id="274" r:id="rId44"/>
    <p:sldId id="355" r:id="rId45"/>
    <p:sldId id="324" r:id="rId46"/>
    <p:sldId id="301" r:id="rId47"/>
    <p:sldId id="311" r:id="rId48"/>
    <p:sldId id="296" r:id="rId49"/>
    <p:sldId id="362" r:id="rId50"/>
    <p:sldId id="364" r:id="rId51"/>
    <p:sldId id="273" r:id="rId52"/>
    <p:sldId id="310" r:id="rId53"/>
    <p:sldId id="316" r:id="rId54"/>
    <p:sldId id="318" r:id="rId55"/>
    <p:sldId id="351" r:id="rId56"/>
    <p:sldId id="293" r:id="rId57"/>
    <p:sldId id="294" r:id="rId58"/>
    <p:sldId id="352" r:id="rId59"/>
    <p:sldId id="353" r:id="rId60"/>
    <p:sldId id="354" r:id="rId61"/>
    <p:sldId id="325" r:id="rId62"/>
    <p:sldId id="326" r:id="rId63"/>
    <p:sldId id="339" r:id="rId64"/>
    <p:sldId id="266" r:id="rId65"/>
    <p:sldId id="350" r:id="rId66"/>
    <p:sldId id="356" r:id="rId67"/>
    <p:sldId id="297" r:id="rId68"/>
    <p:sldId id="327" r:id="rId69"/>
    <p:sldId id="328" r:id="rId70"/>
    <p:sldId id="329" r:id="rId71"/>
    <p:sldId id="330" r:id="rId72"/>
    <p:sldId id="331" r:id="rId73"/>
    <p:sldId id="357" r:id="rId74"/>
    <p:sldId id="332" r:id="rId75"/>
    <p:sldId id="363" r:id="rId76"/>
    <p:sldId id="303" r:id="rId77"/>
    <p:sldId id="358" r:id="rId78"/>
    <p:sldId id="302" r:id="rId79"/>
    <p:sldId id="359" r:id="rId80"/>
    <p:sldId id="268" r:id="rId81"/>
    <p:sldId id="333" r:id="rId82"/>
    <p:sldId id="334" r:id="rId83"/>
    <p:sldId id="349" r:id="rId84"/>
    <p:sldId id="313" r:id="rId85"/>
    <p:sldId id="299" r:id="rId86"/>
    <p:sldId id="337" r:id="rId87"/>
    <p:sldId id="335" r:id="rId88"/>
    <p:sldId id="336" r:id="rId89"/>
    <p:sldId id="338" r:id="rId9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9966"/>
    <a:srgbClr val="FF6600"/>
    <a:srgbClr val="CC3300"/>
    <a:srgbClr val="FF3300"/>
    <a:srgbClr val="DDDDDD"/>
    <a:srgbClr val="00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73" autoAdjust="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052"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defRPr sz="1200"/>
            </a:lvl1pPr>
          </a:lstStyle>
          <a:p>
            <a:pPr>
              <a:defRPr/>
            </a:pPr>
            <a:endParaRPr lang="en-US"/>
          </a:p>
        </p:txBody>
      </p:sp>
      <p:sp>
        <p:nvSpPr>
          <p:cNvPr id="87043" name="Rectangle 3"/>
          <p:cNvSpPr>
            <a:spLocks noGrp="1" noChangeArrowheads="1"/>
          </p:cNvSpPr>
          <p:nvPr>
            <p:ph type="dt" sz="quarter" idx="1"/>
          </p:nvPr>
        </p:nvSpPr>
        <p:spPr bwMode="auto">
          <a:xfrm>
            <a:off x="3970760" y="0"/>
            <a:ext cx="3038052"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lgn="r">
              <a:defRPr sz="1200"/>
            </a:lvl1pPr>
          </a:lstStyle>
          <a:p>
            <a:pPr>
              <a:defRPr/>
            </a:pPr>
            <a:endParaRPr lang="en-US"/>
          </a:p>
        </p:txBody>
      </p:sp>
      <p:sp>
        <p:nvSpPr>
          <p:cNvPr id="87044" name="Rectangle 4"/>
          <p:cNvSpPr>
            <a:spLocks noGrp="1" noChangeArrowheads="1"/>
          </p:cNvSpPr>
          <p:nvPr>
            <p:ph type="ftr" sz="quarter" idx="2"/>
          </p:nvPr>
        </p:nvSpPr>
        <p:spPr bwMode="auto">
          <a:xfrm>
            <a:off x="0" y="8829675"/>
            <a:ext cx="3038052"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defRPr sz="1200"/>
            </a:lvl1pPr>
          </a:lstStyle>
          <a:p>
            <a:pPr>
              <a:defRPr/>
            </a:pPr>
            <a:endParaRPr lang="en-US"/>
          </a:p>
        </p:txBody>
      </p:sp>
      <p:sp>
        <p:nvSpPr>
          <p:cNvPr id="87045" name="Rectangle 5"/>
          <p:cNvSpPr>
            <a:spLocks noGrp="1" noChangeArrowheads="1"/>
          </p:cNvSpPr>
          <p:nvPr>
            <p:ph type="sldNum" sz="quarter" idx="3"/>
          </p:nvPr>
        </p:nvSpPr>
        <p:spPr bwMode="auto">
          <a:xfrm>
            <a:off x="3970760" y="8829675"/>
            <a:ext cx="3038052"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lgn="r">
              <a:defRPr sz="1200"/>
            </a:lvl1pPr>
          </a:lstStyle>
          <a:p>
            <a:pPr>
              <a:defRPr/>
            </a:pPr>
            <a:fld id="{D820455A-BDF7-4BE7-A76C-C684EEECC815}" type="slidenum">
              <a:rPr lang="en-US"/>
              <a:pPr>
                <a:defRPr/>
              </a:pPr>
              <a:t>‹#›</a:t>
            </a:fld>
            <a:endParaRPr lang="en-US"/>
          </a:p>
        </p:txBody>
      </p:sp>
    </p:spTree>
    <p:extLst>
      <p:ext uri="{BB962C8B-B14F-4D97-AF65-F5344CB8AC3E}">
        <p14:creationId xmlns:p14="http://schemas.microsoft.com/office/powerpoint/2010/main" val="253741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052" cy="465138"/>
          </a:xfrm>
          <a:prstGeom prst="rect">
            <a:avLst/>
          </a:prstGeom>
        </p:spPr>
        <p:txBody>
          <a:bodyPr vert="horz" lIns="93141" tIns="46570" rIns="93141" bIns="46570" rtlCol="0"/>
          <a:lstStyle>
            <a:lvl1pPr algn="l">
              <a:defRPr sz="1200"/>
            </a:lvl1pPr>
          </a:lstStyle>
          <a:p>
            <a:pPr>
              <a:defRPr/>
            </a:pPr>
            <a:endParaRPr lang="en-US"/>
          </a:p>
        </p:txBody>
      </p:sp>
      <p:sp>
        <p:nvSpPr>
          <p:cNvPr id="3" name="Date Placeholder 2"/>
          <p:cNvSpPr>
            <a:spLocks noGrp="1"/>
          </p:cNvSpPr>
          <p:nvPr>
            <p:ph type="dt" idx="1"/>
          </p:nvPr>
        </p:nvSpPr>
        <p:spPr>
          <a:xfrm>
            <a:off x="3970760" y="0"/>
            <a:ext cx="3038052" cy="465138"/>
          </a:xfrm>
          <a:prstGeom prst="rect">
            <a:avLst/>
          </a:prstGeom>
        </p:spPr>
        <p:txBody>
          <a:bodyPr vert="horz" lIns="93141" tIns="46570" rIns="93141" bIns="46570" rtlCol="0"/>
          <a:lstStyle>
            <a:lvl1pPr algn="r">
              <a:defRPr sz="1200"/>
            </a:lvl1pPr>
          </a:lstStyle>
          <a:p>
            <a:pPr>
              <a:defRPr/>
            </a:pPr>
            <a:fld id="{08AC0BF8-765E-4563-83EF-7DA565F56DC1}" type="datetimeFigureOut">
              <a:rPr lang="en-US"/>
              <a:pPr>
                <a:defRPr/>
              </a:pPr>
              <a:t>6/14/2018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1" tIns="46570" rIns="93141" bIns="46570" rtlCol="0" anchor="ctr"/>
          <a:lstStyle/>
          <a:p>
            <a:pPr lvl="0"/>
            <a:endParaRPr lang="en-US" noProof="0" smtClean="0"/>
          </a:p>
        </p:txBody>
      </p:sp>
      <p:sp>
        <p:nvSpPr>
          <p:cNvPr id="5" name="Notes Placeholder 4"/>
          <p:cNvSpPr>
            <a:spLocks noGrp="1"/>
          </p:cNvSpPr>
          <p:nvPr>
            <p:ph type="body" sz="quarter" idx="3"/>
          </p:nvPr>
        </p:nvSpPr>
        <p:spPr>
          <a:xfrm>
            <a:off x="700723" y="4416426"/>
            <a:ext cx="5608956" cy="4183063"/>
          </a:xfrm>
          <a:prstGeom prst="rect">
            <a:avLst/>
          </a:prstGeom>
        </p:spPr>
        <p:txBody>
          <a:bodyPr vert="horz" lIns="93141" tIns="46570" rIns="93141" bIns="4657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052" cy="465138"/>
          </a:xfrm>
          <a:prstGeom prst="rect">
            <a:avLst/>
          </a:prstGeom>
        </p:spPr>
        <p:txBody>
          <a:bodyPr vert="horz" lIns="93141" tIns="46570" rIns="93141" bIns="4657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760" y="8829675"/>
            <a:ext cx="3038052" cy="465138"/>
          </a:xfrm>
          <a:prstGeom prst="rect">
            <a:avLst/>
          </a:prstGeom>
        </p:spPr>
        <p:txBody>
          <a:bodyPr vert="horz" lIns="93141" tIns="46570" rIns="93141" bIns="46570" rtlCol="0" anchor="b"/>
          <a:lstStyle>
            <a:lvl1pPr algn="r">
              <a:defRPr sz="1200"/>
            </a:lvl1pPr>
          </a:lstStyle>
          <a:p>
            <a:pPr>
              <a:defRPr/>
            </a:pPr>
            <a:fld id="{F33DE273-D71C-4581-82A0-475331D881E7}" type="slidenum">
              <a:rPr lang="en-US"/>
              <a:pPr>
                <a:defRPr/>
              </a:pPr>
              <a:t>‹#›</a:t>
            </a:fld>
            <a:endParaRPr lang="en-US"/>
          </a:p>
        </p:txBody>
      </p:sp>
    </p:spTree>
    <p:extLst>
      <p:ext uri="{BB962C8B-B14F-4D97-AF65-F5344CB8AC3E}">
        <p14:creationId xmlns:p14="http://schemas.microsoft.com/office/powerpoint/2010/main" val="2605965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csusa.org/global_warming/science_and_impacts/science/CO2-and-global-warming-faq.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Airplanes fly just above the </a:t>
            </a:r>
            <a:r>
              <a:rPr lang="en-US" dirty="0" err="1" smtClean="0"/>
              <a:t>trophophere</a:t>
            </a:r>
            <a:r>
              <a:rPr lang="en-US" dirty="0" smtClean="0"/>
              <a:t> (to avoid turbulence) in beginning of stratosphere</a:t>
            </a:r>
          </a:p>
          <a:p>
            <a:r>
              <a:rPr lang="en-US" dirty="0" smtClean="0"/>
              <a:t>Volatile</a:t>
            </a:r>
            <a:r>
              <a:rPr lang="en-US" baseline="0" dirty="0" smtClean="0"/>
              <a:t> organic compounds – cleaners, paints, fuel oil and gasoline</a:t>
            </a:r>
            <a:endParaRPr lang="en-US" dirty="0" smtClean="0"/>
          </a:p>
          <a:p>
            <a:endParaRPr lang="en-US" dirty="0" smtClean="0"/>
          </a:p>
          <a:p>
            <a:r>
              <a:rPr lang="en-US" dirty="0" smtClean="0"/>
              <a:t>The ozone hole, however, is not the mechanism of global warming. Ultraviolet radiation represents less than one percent of the energy from the sun—not enough to be the cause of the excess heat from human activities. Global warming is caused primarily from putting too much carbon into the atmosphere when coal, gas, and oil are burned to generate electricity or to run our cars. These gases spread around the planet like a blanket, capturing the solar heat that would otherwise be radiated out into space. (For more detail on the basic mechanism of global warming, see </a:t>
            </a:r>
            <a:r>
              <a:rPr lang="en-US" dirty="0" smtClean="0">
                <a:hlinkClick r:id="rId3"/>
              </a:rPr>
              <a:t>carbon dioxide FAQ</a:t>
            </a:r>
            <a:r>
              <a:rPr lang="en-US" dirty="0" smtClean="0"/>
              <a:t>.)</a:t>
            </a:r>
          </a:p>
          <a:p>
            <a:r>
              <a:rPr lang="en-US" dirty="0" smtClean="0"/>
              <a:t>Both of these environmental problems do, however, have a common cause—human activities that release gases into and alter the atmosphere. Ozone depletion occurs when chlorofluorocarbons (CFCs)—formerly found in aerosol spray cans and refrigerants—are released into the atmosphere. These gases, through several chemical reactions, cause the ozone molecules to break down, reducing ozone's ultraviolet (UV) radiation-absorbing capacity. </a:t>
            </a:r>
          </a:p>
          <a:p>
            <a:endParaRPr 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B678C5-B454-4042-8913-57E515611217}"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18.</a:t>
            </a:r>
            <a:r>
              <a:rPr lang="en-US" b="1" noProof="1" smtClean="0">
                <a:solidFill>
                  <a:srgbClr val="221E1F"/>
                </a:solidFill>
                <a:ea typeface="ＭＳ Ｐゴシック" charset="-128"/>
              </a:rPr>
              <a:t>4</a:t>
            </a:r>
            <a:r>
              <a:rPr b="1" noProof="1" smtClean="0">
                <a:solidFill>
                  <a:srgbClr val="221E1F"/>
                </a:solidFill>
                <a:ea typeface="ＭＳ Ｐゴシック" charset="-128"/>
              </a:rPr>
              <a:t>:</a:t>
            </a:r>
            <a:r>
              <a:rPr noProof="1" smtClean="0">
                <a:solidFill>
                  <a:srgbClr val="221E1F"/>
                </a:solidFill>
                <a:ea typeface="ＭＳ Ｐゴシック" charset="-128"/>
              </a:rPr>
              <a:t> </a:t>
            </a:r>
            <a:r>
              <a:rPr noProof="1">
                <a:solidFill>
                  <a:srgbClr val="221E1F"/>
                </a:solidFill>
                <a:ea typeface="ＭＳ Ｐゴシック" charset="-128"/>
              </a:rPr>
              <a:t>Acid deposition and other forms of air pollution have</a:t>
            </a:r>
            <a:r>
              <a:rPr noProof="1" smtClean="0">
                <a:solidFill>
                  <a:srgbClr val="221E1F"/>
                </a:solidFill>
                <a:ea typeface="ＭＳ Ｐゴシック" charset="-128"/>
              </a:rPr>
              <a:t> </a:t>
            </a:r>
            <a:r>
              <a:rPr lang="en-US" noProof="1" smtClean="0">
                <a:solidFill>
                  <a:srgbClr val="221E1F"/>
                </a:solidFill>
                <a:ea typeface="ＭＳ Ｐゴシック" charset="-128"/>
              </a:rPr>
              <a:t>damaged</a:t>
            </a:r>
            <a:r>
              <a:rPr lang="en-US" baseline="0" noProof="1" smtClean="0">
                <a:solidFill>
                  <a:srgbClr val="221E1F"/>
                </a:solidFill>
                <a:ea typeface="ＭＳ Ｐゴシック" charset="-128"/>
              </a:rPr>
              <a:t> this statue in Rome, Italy</a:t>
            </a:r>
            <a:r>
              <a:rPr noProof="1" smtClean="0">
                <a:solidFill>
                  <a:srgbClr val="221E1F"/>
                </a:solidFill>
                <a:ea typeface="ＭＳ Ｐゴシック" charset="-128"/>
              </a:rPr>
              <a:t>.</a:t>
            </a:r>
            <a:r>
              <a:rPr lang="en-US" noProof="1" smtClean="0">
                <a:solidFill>
                  <a:srgbClr val="221E1F"/>
                </a:solidFill>
                <a:ea typeface="ＭＳ Ｐゴシック" charset="-128"/>
              </a:rPr>
              <a:t>  The nose and</a:t>
            </a:r>
            <a:r>
              <a:rPr lang="en-US" baseline="0" noProof="1" smtClean="0">
                <a:solidFill>
                  <a:srgbClr val="221E1F"/>
                </a:solidFill>
                <a:ea typeface="ＭＳ Ｐゴシック" charset="-128"/>
              </a:rPr>
              <a:t> part of the forehead have been restored.</a:t>
            </a:r>
            <a:endParaRPr noProof="1">
              <a:solidFill>
                <a:srgbClr val="221E1F"/>
              </a:solidFill>
              <a:ea typeface="ＭＳ Ｐゴシック" charset="-128"/>
            </a:endParaRPr>
          </a:p>
        </p:txBody>
      </p:sp>
      <p:sp>
        <p:nvSpPr>
          <p:cNvPr id="121860" name="Slide Number Placeholder 3"/>
          <p:cNvSpPr>
            <a:spLocks noGrp="1"/>
          </p:cNvSpPr>
          <p:nvPr>
            <p:ph type="sldNum" sz="quarter" idx="5"/>
          </p:nvPr>
        </p:nvSpPr>
        <p:spPr>
          <a:noFill/>
        </p:spPr>
        <p:txBody>
          <a:bodyPr/>
          <a:lstStyle/>
          <a:p>
            <a:fld id="{BCEE2296-5488-734F-AAEC-9B72E7073188}" type="slidenum">
              <a:rPr lang="en-US"/>
              <a:pPr/>
              <a:t>18</a:t>
            </a:fld>
            <a:endParaRPr lang="en-US" dirty="0"/>
          </a:p>
        </p:txBody>
      </p:sp>
    </p:spTree>
    <p:extLst>
      <p:ext uri="{BB962C8B-B14F-4D97-AF65-F5344CB8AC3E}">
        <p14:creationId xmlns:p14="http://schemas.microsoft.com/office/powerpoint/2010/main" val="185483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Who is affected most – elderly people, children, children with compromised immune system, fac</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242A5A-0E0F-4CF3-AB83-5C549E83874C}" type="slidenum">
              <a:rPr lang="en-US" smtClean="0"/>
              <a:pPr eaLnBrk="1" hangingPunct="1"/>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b="1" noProof="1">
                <a:solidFill>
                  <a:srgbClr val="000000"/>
                </a:solidFill>
                <a:ea typeface="ＭＳ Ｐゴシック" charset="-128"/>
              </a:rPr>
              <a:t>Figure 18.21:</a:t>
            </a:r>
            <a:r>
              <a:rPr noProof="1">
                <a:solidFill>
                  <a:srgbClr val="000000"/>
                </a:solidFill>
                <a:ea typeface="ＭＳ Ｐゴシック" charset="-128"/>
              </a:rPr>
              <a:t> Major components of the human respiratory system can help to protect you from air pollution, but these defenses can be overwhelmed or breached.</a:t>
            </a:r>
          </a:p>
        </p:txBody>
      </p:sp>
      <p:sp>
        <p:nvSpPr>
          <p:cNvPr id="166916" name="Slide Number Placeholder 3"/>
          <p:cNvSpPr>
            <a:spLocks noGrp="1"/>
          </p:cNvSpPr>
          <p:nvPr>
            <p:ph type="sldNum" sz="quarter" idx="5"/>
          </p:nvPr>
        </p:nvSpPr>
        <p:spPr>
          <a:noFill/>
        </p:spPr>
        <p:txBody>
          <a:bodyPr/>
          <a:lstStyle/>
          <a:p>
            <a:fld id="{4D01EEFB-F058-AE45-8390-8866E843D30A}" type="slidenum">
              <a:rPr lang="en-US"/>
              <a:pPr/>
              <a:t>28</a:t>
            </a:fld>
            <a:endParaRPr lang="en-US" dirty="0"/>
          </a:p>
        </p:txBody>
      </p:sp>
    </p:spTree>
    <p:extLst>
      <p:ext uri="{BB962C8B-B14F-4D97-AF65-F5344CB8AC3E}">
        <p14:creationId xmlns:p14="http://schemas.microsoft.com/office/powerpoint/2010/main" val="168065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b="1" noProof="1">
                <a:solidFill>
                  <a:srgbClr val="00FF00"/>
                </a:solidFill>
                <a:ea typeface="ＭＳ Ｐゴシック" charset="-128"/>
              </a:rPr>
              <a:t>Figure </a:t>
            </a:r>
            <a:r>
              <a:rPr b="1" noProof="1" smtClean="0">
                <a:solidFill>
                  <a:srgbClr val="00FF00"/>
                </a:solidFill>
                <a:ea typeface="ＭＳ Ｐゴシック" charset="-128"/>
              </a:rPr>
              <a:t>18.</a:t>
            </a:r>
            <a:r>
              <a:rPr lang="en-US" b="1" noProof="1" smtClean="0">
                <a:solidFill>
                  <a:srgbClr val="00FF00"/>
                </a:solidFill>
                <a:ea typeface="ＭＳ Ｐゴシック" charset="-128"/>
              </a:rPr>
              <a:t>19:</a:t>
            </a:r>
            <a:r>
              <a:rPr lang="en-US" b="1" baseline="0" noProof="1" smtClean="0">
                <a:solidFill>
                  <a:srgbClr val="00FF00"/>
                </a:solidFill>
                <a:ea typeface="ＭＳ Ｐゴシック" charset="-128"/>
              </a:rPr>
              <a:t>  </a:t>
            </a:r>
            <a:r>
              <a:rPr noProof="1" smtClean="0">
                <a:solidFill>
                  <a:srgbClr val="000000"/>
                </a:solidFill>
                <a:ea typeface="ＭＳ Ｐゴシック" charset="-128"/>
              </a:rPr>
              <a:t>There </a:t>
            </a:r>
            <a:r>
              <a:rPr noProof="1">
                <a:solidFill>
                  <a:srgbClr val="000000"/>
                </a:solidFill>
                <a:ea typeface="ＭＳ Ｐゴシック" charset="-128"/>
              </a:rPr>
              <a:t>are a number of ways that radon-222 gas can enter homes and other buildings. </a:t>
            </a:r>
            <a:r>
              <a:rPr b="1" noProof="1">
                <a:solidFill>
                  <a:srgbClr val="000000"/>
                </a:solidFill>
                <a:ea typeface="ＭＳ Ｐゴシック" charset="-128"/>
              </a:rPr>
              <a:t>Question: </a:t>
            </a:r>
            <a:r>
              <a:rPr noProof="1">
                <a:solidFill>
                  <a:srgbClr val="000000"/>
                </a:solidFill>
                <a:ea typeface="ＭＳ Ｐゴシック" charset="-128"/>
              </a:rPr>
              <a:t>Have you tested the indoor air where you live for radon-222?</a:t>
            </a:r>
            <a:r>
              <a:rPr noProof="1" smtClean="0">
                <a:solidFill>
                  <a:srgbClr val="000000"/>
                </a:solidFill>
                <a:ea typeface="ＭＳ Ｐゴシック" charset="-128"/>
              </a:rPr>
              <a:t> </a:t>
            </a:r>
            <a:endParaRPr noProof="1" smtClean="0">
              <a:solidFill>
                <a:srgbClr val="000000"/>
              </a:solidFill>
              <a:latin typeface="FrutigerLTStd-Light" charset="0"/>
              <a:ea typeface="ＭＳ Ｐゴシック" charset="-128"/>
            </a:endParaRPr>
          </a:p>
          <a:p>
            <a:endParaRPr lang="en-US" dirty="0">
              <a:ea typeface="ＭＳ Ｐゴシック" charset="-128"/>
            </a:endParaRPr>
          </a:p>
        </p:txBody>
      </p:sp>
      <p:sp>
        <p:nvSpPr>
          <p:cNvPr id="163844" name="Slide Number Placeholder 3"/>
          <p:cNvSpPr>
            <a:spLocks noGrp="1"/>
          </p:cNvSpPr>
          <p:nvPr>
            <p:ph type="sldNum" sz="quarter" idx="5"/>
          </p:nvPr>
        </p:nvSpPr>
        <p:spPr>
          <a:noFill/>
        </p:spPr>
        <p:txBody>
          <a:bodyPr/>
          <a:lstStyle/>
          <a:p>
            <a:fld id="{6B3D6148-E6E0-3C42-9126-E7DFE1304661}" type="slidenum">
              <a:rPr lang="en-US"/>
              <a:pPr/>
              <a:t>29</a:t>
            </a:fld>
            <a:endParaRPr lang="en-US" dirty="0"/>
          </a:p>
        </p:txBody>
      </p:sp>
    </p:spTree>
    <p:extLst>
      <p:ext uri="{BB962C8B-B14F-4D97-AF65-F5344CB8AC3E}">
        <p14:creationId xmlns:p14="http://schemas.microsoft.com/office/powerpoint/2010/main" val="160652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1" charset="-128"/>
                <a:cs typeface="ＭＳ Ｐゴシック" charset="-128"/>
              </a:rPr>
              <a:t>Figure 18-17 Numerous indoor air pollutants are found in most modern homes. </a:t>
            </a:r>
            <a:r>
              <a:rPr lang="en-US" i="1" dirty="0">
                <a:ea typeface="ＭＳ Ｐゴシック" pitchFamily="1" charset="-128"/>
                <a:cs typeface="ＭＳ Ｐゴシック" charset="-128"/>
              </a:rPr>
              <a:t>Question: </a:t>
            </a:r>
            <a:r>
              <a:rPr lang="en-US" dirty="0">
                <a:ea typeface="ＭＳ Ｐゴシック" pitchFamily="1" charset="-128"/>
                <a:cs typeface="ＭＳ Ｐゴシック" charset="-128"/>
              </a:rPr>
              <a:t>To which of these pollutants are you exposed?</a:t>
            </a:r>
            <a:endParaRPr lang="en-US" dirty="0"/>
          </a:p>
        </p:txBody>
      </p:sp>
      <p:sp>
        <p:nvSpPr>
          <p:cNvPr id="4" name="Slide Number Placeholder 3"/>
          <p:cNvSpPr>
            <a:spLocks noGrp="1"/>
          </p:cNvSpPr>
          <p:nvPr>
            <p:ph type="sldNum" sz="quarter" idx="10"/>
          </p:nvPr>
        </p:nvSpPr>
        <p:spPr/>
        <p:txBody>
          <a:bodyPr/>
          <a:lstStyle/>
          <a:p>
            <a:fld id="{72DBD791-A378-A14D-AFEB-F95567847472}" type="slidenum">
              <a:rPr lang="en-US" smtClean="0"/>
              <a:pPr/>
              <a:t>31</a:t>
            </a:fld>
            <a:endParaRPr lang="en-US" dirty="0"/>
          </a:p>
        </p:txBody>
      </p:sp>
    </p:spTree>
    <p:extLst>
      <p:ext uri="{BB962C8B-B14F-4D97-AF65-F5344CB8AC3E}">
        <p14:creationId xmlns:p14="http://schemas.microsoft.com/office/powerpoint/2010/main" val="310054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b="1" dirty="0" smtClean="0"/>
              <a:t>Cap:</a:t>
            </a:r>
          </a:p>
          <a:p>
            <a:pPr eaLnBrk="1" hangingPunct="1">
              <a:lnSpc>
                <a:spcPct val="80000"/>
              </a:lnSpc>
            </a:pPr>
            <a:r>
              <a:rPr lang="en-US" b="1" dirty="0" smtClean="0"/>
              <a:t>-a cap is a limit placed on the amount of emissions allowed</a:t>
            </a:r>
          </a:p>
          <a:p>
            <a:pPr eaLnBrk="1" hangingPunct="1">
              <a:lnSpc>
                <a:spcPct val="80000"/>
              </a:lnSpc>
            </a:pPr>
            <a:r>
              <a:rPr lang="en-US" b="1" dirty="0" smtClean="0"/>
              <a:t>-cap will decrease over time to try and</a:t>
            </a:r>
            <a:r>
              <a:rPr lang="en-US" b="1" baseline="0" dirty="0" smtClean="0"/>
              <a:t> reduce amount of emissions in long run</a:t>
            </a:r>
            <a:endParaRPr lang="en-US" b="1" dirty="0" smtClean="0"/>
          </a:p>
          <a:p>
            <a:pPr eaLnBrk="1" hangingPunct="1">
              <a:lnSpc>
                <a:spcPct val="80000"/>
              </a:lnSpc>
            </a:pPr>
            <a:r>
              <a:rPr lang="en-US" b="1" dirty="0" smtClean="0"/>
              <a:t> power plant is given a certain  # of pollution credits or rights that allow it to emit a certain amount of SO</a:t>
            </a:r>
            <a:r>
              <a:rPr lang="en-US" b="1" baseline="-25000" dirty="0" smtClean="0"/>
              <a:t>2</a:t>
            </a:r>
            <a:r>
              <a:rPr lang="en-US" b="1" baseline="0" dirty="0" smtClean="0"/>
              <a:t>/Carbon/</a:t>
            </a:r>
            <a:r>
              <a:rPr lang="en-US" b="1" baseline="0" dirty="0" err="1" smtClean="0"/>
              <a:t>etc</a:t>
            </a:r>
            <a:r>
              <a:rPr lang="en-US" b="1" dirty="0" smtClean="0"/>
              <a:t> </a:t>
            </a:r>
          </a:p>
          <a:p>
            <a:pPr eaLnBrk="1" hangingPunct="1">
              <a:lnSpc>
                <a:spcPct val="80000"/>
              </a:lnSpc>
            </a:pPr>
            <a:r>
              <a:rPr lang="en-US" b="1" dirty="0" smtClean="0"/>
              <a:t>-TRADE</a:t>
            </a:r>
          </a:p>
          <a:p>
            <a:pPr eaLnBrk="1" hangingPunct="1">
              <a:lnSpc>
                <a:spcPct val="80000"/>
              </a:lnSpc>
            </a:pPr>
            <a:r>
              <a:rPr lang="en-US" b="1" dirty="0" smtClean="0"/>
              <a:t>-they can sell excess credits if they do not use (possibly if they are more ecofriendly in their corporation)</a:t>
            </a:r>
            <a:r>
              <a:rPr lang="en-US" b="1" baseline="0" dirty="0" smtClean="0"/>
              <a:t> to other companies and make lots of money (billions).</a:t>
            </a:r>
            <a:endParaRPr lang="en-US" b="1" dirty="0" smtClean="0"/>
          </a:p>
          <a:p>
            <a:pPr eaLnBrk="1" hangingPunct="1">
              <a:lnSpc>
                <a:spcPct val="80000"/>
              </a:lnSpc>
            </a:pPr>
            <a:r>
              <a:rPr lang="en-US" b="1" dirty="0" smtClean="0"/>
              <a:t>trade</a:t>
            </a:r>
          </a:p>
          <a:p>
            <a:endParaRPr lang="en-US" dirty="0"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226843-55C0-41AE-BBC1-588563E3CEBE}" type="slidenum">
              <a:rPr lang="en-US" smtClean="0"/>
              <a:pPr eaLnBrk="1" hangingPunct="1"/>
              <a:t>34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Atmosphere warms – ice shrinks – less reflective water (lower</a:t>
            </a:r>
            <a:r>
              <a:rPr lang="en-US" baseline="0" dirty="0" smtClean="0"/>
              <a:t> albedo)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Clouds – warmer temps increase evaporation (more water vapor) form more clouds, </a:t>
            </a:r>
            <a:r>
              <a:rPr lang="en-US" sz="1200" dirty="0" err="1" smtClean="0"/>
              <a:t>effec</a:t>
            </a:r>
            <a:r>
              <a:rPr lang="en-US" sz="1200" dirty="0" smtClean="0"/>
              <a:t> </a:t>
            </a:r>
            <a:r>
              <a:rPr lang="en-US" sz="1200" dirty="0" err="1" smtClean="0"/>
              <a:t>tcan</a:t>
            </a:r>
            <a:r>
              <a:rPr lang="en-US" sz="1200" dirty="0" smtClean="0"/>
              <a:t> have either warming effect – absorbs heat or cooling effect– reflecting sunlight</a:t>
            </a:r>
          </a:p>
          <a:p>
            <a:pPr eaLnBrk="1" hangingPunct="1">
              <a:lnSpc>
                <a:spcPct val="80000"/>
              </a:lnSpc>
            </a:pPr>
            <a:r>
              <a:rPr lang="en-US" sz="1200" dirty="0" smtClean="0"/>
              <a:t>Sea ice reflects 80% of incoming solar radiation</a:t>
            </a:r>
          </a:p>
          <a:p>
            <a:pPr eaLnBrk="1" hangingPunct="1">
              <a:lnSpc>
                <a:spcPct val="80000"/>
              </a:lnSpc>
            </a:pPr>
            <a:r>
              <a:rPr lang="en-US" sz="1200" dirty="0" smtClean="0"/>
              <a:t>Water absorbs 80% of radiation - warmer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37</a:t>
            </a:fld>
            <a:endParaRPr lang="en-US"/>
          </a:p>
        </p:txBody>
      </p:sp>
    </p:spTree>
    <p:extLst>
      <p:ext uri="{BB962C8B-B14F-4D97-AF65-F5344CB8AC3E}">
        <p14:creationId xmlns:p14="http://schemas.microsoft.com/office/powerpoint/2010/main" val="70365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19-10: </a:t>
            </a:r>
            <a:r>
              <a:rPr lang="en-US" dirty="0">
                <a:latin typeface="Calibri" charset="0"/>
                <a:ea typeface="ＭＳ Ｐゴシック" pitchFamily="1" charset="-128"/>
                <a:cs typeface="ＭＳ Ｐゴシック" charset="-128"/>
              </a:rPr>
              <a:t>Cumulus clouds (left) are thick, relatively low-lying clouds that tend to decrease surface warming by reflecting some incoming solar radiation back into space. Cirrus clouds (right) are thin and float at high altitudes; they tend to warm the earth’s surface by preventing some heat from flowing into space.</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38</a:t>
            </a:fld>
            <a:endParaRPr lang="en-US" dirty="0"/>
          </a:p>
        </p:txBody>
      </p:sp>
    </p:spTree>
    <p:extLst>
      <p:ext uri="{BB962C8B-B14F-4D97-AF65-F5344CB8AC3E}">
        <p14:creationId xmlns:p14="http://schemas.microsoft.com/office/powerpoint/2010/main" val="378965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708414-99EE-4A71-80FF-287CBE72F64E}" type="slidenum">
              <a:rPr lang="en-US" smtClean="0">
                <a:solidFill>
                  <a:srgbClr val="000000"/>
                </a:solidFill>
              </a:rPr>
              <a:pPr eaLnBrk="1" hangingPunct="1"/>
              <a:t>39</a:t>
            </a:fld>
            <a:endParaRPr lang="en-US" smtClean="0">
              <a:solidFill>
                <a:srgbClr val="000000"/>
              </a:solidFill>
            </a:endParaRPr>
          </a:p>
        </p:txBody>
      </p:sp>
      <p:sp>
        <p:nvSpPr>
          <p:cNvPr id="1382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82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t>Ocean can absorb and then slowly release heat and co2 emissions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vapor accounts for 95% of greenhouse gas.  Creates a positive feed back loop.</a:t>
            </a:r>
            <a:r>
              <a:rPr lang="en-US" baseline="0" dirty="0" smtClean="0"/>
              <a:t>  Temperature is correlated with water vapor – increase in temp causes an increase in water vapor (such as from more carbon dioxide in atmosphere).  When water evaporates and forms water vapor, causes more warming</a:t>
            </a:r>
          </a:p>
          <a:p>
            <a:r>
              <a:rPr lang="en-US" baseline="0" dirty="0" smtClean="0"/>
              <a:t>Ozone occurs natural in </a:t>
            </a:r>
            <a:r>
              <a:rPr lang="en-US" baseline="0" dirty="0" err="1" smtClean="0"/>
              <a:t>trophosphere</a:t>
            </a:r>
            <a:r>
              <a:rPr lang="en-US" baseline="0" dirty="0" smtClean="0"/>
              <a:t> at low levels</a:t>
            </a:r>
          </a:p>
          <a:p>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41</a:t>
            </a:fld>
            <a:endParaRPr lang="en-US"/>
          </a:p>
        </p:txBody>
      </p:sp>
    </p:spTree>
    <p:extLst>
      <p:ext uri="{BB962C8B-B14F-4D97-AF65-F5344CB8AC3E}">
        <p14:creationId xmlns:p14="http://schemas.microsoft.com/office/powerpoint/2010/main" val="207816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SO3 sulfur trioxide</a:t>
            </a:r>
          </a:p>
          <a:p>
            <a:pPr eaLnBrk="1" hangingPunct="1">
              <a:spcBef>
                <a:spcPct val="0"/>
              </a:spcBef>
            </a:pPr>
            <a:r>
              <a:rPr lang="en-US" dirty="0" smtClean="0"/>
              <a:t>HNO3 nitric acid</a:t>
            </a:r>
          </a:p>
          <a:p>
            <a:pPr eaLnBrk="1" hangingPunct="1">
              <a:spcBef>
                <a:spcPct val="0"/>
              </a:spcBef>
            </a:pPr>
            <a:r>
              <a:rPr lang="en-US" dirty="0" smtClean="0"/>
              <a:t>H2SO4 sulfuric acid</a:t>
            </a:r>
          </a:p>
          <a:p>
            <a:pPr eaLnBrk="1" hangingPunct="1">
              <a:spcBef>
                <a:spcPct val="0"/>
              </a:spcBef>
            </a:pPr>
            <a:r>
              <a:rPr lang="en-US" dirty="0" smtClean="0"/>
              <a:t>H2O2 hydrogen peroxide</a:t>
            </a:r>
          </a:p>
          <a:p>
            <a:pPr eaLnBrk="1" hangingPunct="1">
              <a:spcBef>
                <a:spcPct val="0"/>
              </a:spcBef>
            </a:pPr>
            <a:r>
              <a:rPr lang="en-US" dirty="0" smtClean="0"/>
              <a:t>PANS  - </a:t>
            </a:r>
            <a:r>
              <a:rPr lang="en-US" dirty="0" err="1" smtClean="0"/>
              <a:t>peroxyacyl</a:t>
            </a:r>
            <a:r>
              <a:rPr lang="en-US" dirty="0" smtClean="0"/>
              <a:t> nitrates </a:t>
            </a:r>
          </a:p>
          <a:p>
            <a:pPr eaLnBrk="1" hangingPunct="1">
              <a:spcBef>
                <a:spcPct val="0"/>
              </a:spcBef>
            </a:pPr>
            <a:r>
              <a:rPr lang="en-US" dirty="0" smtClean="0"/>
              <a:t>An aerosol is a suspension of very fine particles of a solid, or of droplets of a liquid, in a gaseous medium. Fog, smoke, and volcanic dust are naturally occurring examples of aerosols. Sulfates are salts that contain a charged group of sulfur and oxygen atoms: SO, the basic constituent of sulfuric acid. The sulfate particles in the atmosphere are about 0.1 to 1.0 micrometer (a millionth of a meter) in diameter and are particularly concentrated over industrial areas. They contribute to acid rain, cause lung irritation, and have been a main culprit in causing the haze that obscures a clear view of the Grand Canyon.</a:t>
            </a:r>
          </a:p>
          <a:p>
            <a:pPr eaLnBrk="1" hangingPunct="1">
              <a:spcBef>
                <a:spcPct val="0"/>
              </a:spcBef>
            </a:pPr>
            <a:endParaRPr lang="en-US" dirty="0" smtClean="0"/>
          </a:p>
          <a:p>
            <a:pPr eaLnBrk="1" hangingPunct="1">
              <a:spcBef>
                <a:spcPct val="0"/>
              </a:spcBef>
            </a:pPr>
            <a:r>
              <a:rPr lang="en-US" dirty="0" smtClean="0">
                <a:effectLst/>
              </a:rPr>
              <a:t>Global dimming is the phenomena of an observed reduction (about 1-2% per decade since ~1960) of sunlight reaching the surface of the Earth caused by air pollution (aerosols – small particles) and cloud changes. Some of this solar energy is reflected back out to space and this cooling effect is believed to have counteracted part of the greenhouse gas warming - See more at: http://www.realclimate.org/index.php/archives/2006/04/global-dimming-and-climate-models/#sthash.PVYMPxAP.dpuf</a:t>
            </a:r>
            <a:endParaRPr 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5AFE22-10A6-4497-A33A-0CD4C207FE5E}" type="slidenum">
              <a:rPr lang="en-US" smtClean="0"/>
              <a:pPr eaLnBrk="1" hangingPunct="1"/>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C18F6B-1946-9C4E-A13E-F13FAD8A9B5B}" type="slidenum">
              <a:rPr lang="en-US"/>
              <a:pPr>
                <a:defRPr/>
              </a:pPr>
              <a:t>43</a:t>
            </a:fld>
            <a:endParaRPr lang="en-US"/>
          </a:p>
        </p:txBody>
      </p:sp>
      <p:sp>
        <p:nvSpPr>
          <p:cNvPr id="16386" name="Rectangle 2"/>
          <p:cNvSpPr>
            <a:spLocks noGrp="1" noRot="1" noChangeAspect="1" noChangeArrowheads="1" noTextEdit="1"/>
          </p:cNvSpPr>
          <p:nvPr>
            <p:ph type="sldImg"/>
          </p:nvPr>
        </p:nvSpPr>
        <p:spPr>
          <a:xfrm>
            <a:off x="1181100" y="698500"/>
            <a:ext cx="4648200" cy="3486150"/>
          </a:xfrm>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xfrm>
            <a:off x="933098" y="4415790"/>
            <a:ext cx="5144206" cy="4181767"/>
          </a:xfrm>
        </p:spPr>
        <p:txBody>
          <a:bodyPr lIns="93163" tIns="46583" rIns="93163" bIns="46583"/>
          <a:lstStyle/>
          <a:p>
            <a:pPr eaLnBrk="1" hangingPunct="1">
              <a:defRPr/>
            </a:pPr>
            <a:r>
              <a:rPr lang="en-US" b="1" dirty="0" smtClean="0"/>
              <a:t>Figure 19.6 </a:t>
            </a:r>
            <a:r>
              <a:rPr lang="en-US" dirty="0" smtClean="0"/>
              <a:t>Atmospheric lifetimes and warming potentials for three major greenhouse gases. </a:t>
            </a:r>
            <a:endParaRPr noProof="1"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319CA3-AC11-304F-A21F-F67C91B1750A}" type="slidenum">
              <a:rPr lang="en-US"/>
              <a:pPr>
                <a:defRPr/>
              </a:pPr>
              <a:t>44</a:t>
            </a:fld>
            <a:endParaRPr lang="en-US"/>
          </a:p>
        </p:txBody>
      </p:sp>
      <p:sp>
        <p:nvSpPr>
          <p:cNvPr id="16386" name="Rectangle 2"/>
          <p:cNvSpPr>
            <a:spLocks noGrp="1" noRot="1" noChangeAspect="1" noChangeArrowheads="1" noTextEdit="1"/>
          </p:cNvSpPr>
          <p:nvPr>
            <p:ph type="sldImg"/>
          </p:nvPr>
        </p:nvSpPr>
        <p:spPr>
          <a:xfrm>
            <a:off x="1181100" y="698500"/>
            <a:ext cx="4648200" cy="3486150"/>
          </a:xfrm>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a:xfrm>
            <a:off x="933098" y="4415790"/>
            <a:ext cx="5144206" cy="4181767"/>
          </a:xfrm>
        </p:spPr>
        <p:txBody>
          <a:bodyPr lIns="93163" tIns="46583" rIns="93163" bIns="46583"/>
          <a:lstStyle/>
          <a:p>
            <a:pPr eaLnBrk="1" hangingPunct="1">
              <a:defRPr/>
            </a:pPr>
            <a:r>
              <a:rPr lang="en-US" b="1" dirty="0" smtClean="0"/>
              <a:t>Figure 19.6 </a:t>
            </a:r>
            <a:r>
              <a:rPr lang="en-US" dirty="0" smtClean="0"/>
              <a:t>Atmospheric lifetimes and warming potentials for three major greenhouse gases. </a:t>
            </a:r>
            <a:endParaRPr noProof="1"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Trees breathe and take</a:t>
            </a:r>
            <a:r>
              <a:rPr lang="en-US" baseline="0" dirty="0" smtClean="0"/>
              <a:t> in carbon dioxide and release oxygen.  They store carbon in their trunks.  Because trees live such a long time, there are amazing carbon sinks.  They sequester carbon dioxide.    Cutting down trees inevitably alters carbon storage, and releases carbon dioxide into the air as the wood decays.  Also burning trees releases carbon dioxide.  </a:t>
            </a:r>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45</a:t>
            </a:fld>
            <a:endParaRPr lang="en-US"/>
          </a:p>
        </p:txBody>
      </p:sp>
    </p:spTree>
    <p:extLst>
      <p:ext uri="{BB962C8B-B14F-4D97-AF65-F5344CB8AC3E}">
        <p14:creationId xmlns:p14="http://schemas.microsoft.com/office/powerpoint/2010/main" val="377748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FB3635-D60E-44EB-91E0-932332056370}" type="slidenum">
              <a:rPr lang="en-US" smtClean="0"/>
              <a:pPr eaLnBrk="1" hangingPunct="1"/>
              <a:t>48</a:t>
            </a:fld>
            <a:endParaRPr lang="en-US" smtClean="0"/>
          </a:p>
        </p:txBody>
      </p:sp>
      <p:sp>
        <p:nvSpPr>
          <p:cNvPr id="1331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19-2: </a:t>
            </a:r>
            <a:r>
              <a:rPr lang="en-US" dirty="0">
                <a:latin typeface="Calibri" charset="0"/>
                <a:ea typeface="ＭＳ Ｐゴシック" pitchFamily="1" charset="-128"/>
                <a:cs typeface="ＭＳ Ｐゴシック" charset="-128"/>
              </a:rPr>
              <a:t>Over the past 900,000 years, the average global temperature of the atmosphere near the earth’s surface has fluctuated widely. This graph is based on a body of scientific evidence that contains gaps, but the data clearly indicate general trends. Question: What are two conclusions you can draw from this graph?</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49</a:t>
            </a:fld>
            <a:endParaRPr lang="en-US" dirty="0"/>
          </a:p>
        </p:txBody>
      </p:sp>
    </p:spTree>
    <p:extLst>
      <p:ext uri="{BB962C8B-B14F-4D97-AF65-F5344CB8AC3E}">
        <p14:creationId xmlns:p14="http://schemas.microsoft.com/office/powerpoint/2010/main" val="2045789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19-3: </a:t>
            </a:r>
            <a:r>
              <a:rPr lang="en-US" dirty="0">
                <a:latin typeface="Calibri" charset="0"/>
                <a:ea typeface="ＭＳ Ｐゴシック" pitchFamily="1" charset="-128"/>
                <a:cs typeface="ＭＳ Ｐゴシック" charset="-128"/>
              </a:rPr>
              <a:t>Atmospheric warming has trended upward since 1975 with a slight slowing of this trend between 2002 and 2012. Question: What are two conclusions you can draw from this graph?</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52</a:t>
            </a:fld>
            <a:endParaRPr lang="en-US" dirty="0"/>
          </a:p>
        </p:txBody>
      </p:sp>
    </p:spTree>
    <p:extLst>
      <p:ext uri="{BB962C8B-B14F-4D97-AF65-F5344CB8AC3E}">
        <p14:creationId xmlns:p14="http://schemas.microsoft.com/office/powerpoint/2010/main" val="4156499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b="1" noProof="1">
                <a:solidFill>
                  <a:srgbClr val="00FF00"/>
                </a:solidFill>
                <a:ea typeface="ＭＳ Ｐゴシック" charset="-128"/>
              </a:rPr>
              <a:t>Figure </a:t>
            </a:r>
            <a:r>
              <a:rPr b="1" noProof="1" smtClean="0">
                <a:solidFill>
                  <a:srgbClr val="00FF00"/>
                </a:solidFill>
                <a:ea typeface="ＭＳ Ｐゴシック" charset="-128"/>
              </a:rPr>
              <a:t>19</a:t>
            </a:r>
            <a:r>
              <a:rPr lang="en-US" b="1" noProof="1" smtClean="0">
                <a:solidFill>
                  <a:srgbClr val="00FF00"/>
                </a:solidFill>
                <a:ea typeface="ＭＳ Ｐゴシック" charset="-128"/>
              </a:rPr>
              <a:t>-4:</a:t>
            </a:r>
            <a:r>
              <a:rPr lang="en-US" b="1" baseline="0" noProof="1" smtClean="0">
                <a:solidFill>
                  <a:srgbClr val="00FF00"/>
                </a:solidFill>
                <a:ea typeface="ＭＳ Ｐゴシック" charset="-128"/>
              </a:rPr>
              <a:t> </a:t>
            </a:r>
            <a:r>
              <a:rPr lang="en-US" dirty="0">
                <a:latin typeface="Calibri" charset="0"/>
                <a:ea typeface="ＭＳ Ｐゴシック" pitchFamily="1" charset="-128"/>
                <a:cs typeface="ＭＳ Ｐゴシック" charset="-128"/>
              </a:rPr>
              <a:t>Ice cores are extracted by drilling deep holes into ancient glaciers at various sites such as this one near the South Pole in Antarctica. Analysis of ice cores yields information about the past composition of the lower atmosphere, temperature trends such as those shown in Figure 19-2, solar activity, snowfall, and forest fire frequency.</a:t>
            </a:r>
            <a:endParaRPr noProof="1">
              <a:solidFill>
                <a:srgbClr val="000000"/>
              </a:solidFill>
              <a:latin typeface="FrutigerLTStd-Light" charset="0"/>
              <a:ea typeface="ＭＳ Ｐゴシック" charset="-128"/>
            </a:endParaRPr>
          </a:p>
        </p:txBody>
      </p:sp>
      <p:sp>
        <p:nvSpPr>
          <p:cNvPr id="104452" name="Slide Number Placeholder 3"/>
          <p:cNvSpPr>
            <a:spLocks noGrp="1"/>
          </p:cNvSpPr>
          <p:nvPr>
            <p:ph type="sldNum" sz="quarter" idx="5"/>
          </p:nvPr>
        </p:nvSpPr>
        <p:spPr>
          <a:noFill/>
        </p:spPr>
        <p:txBody>
          <a:bodyPr/>
          <a:lstStyle/>
          <a:p>
            <a:fld id="{F4640F6C-52AA-E049-9822-57F08DE03FB9}" type="slidenum">
              <a:rPr lang="en-US"/>
              <a:pPr/>
              <a:t>53</a:t>
            </a:fld>
            <a:endParaRPr lang="en-US" dirty="0"/>
          </a:p>
        </p:txBody>
      </p:sp>
    </p:spTree>
    <p:extLst>
      <p:ext uri="{BB962C8B-B14F-4D97-AF65-F5344CB8AC3E}">
        <p14:creationId xmlns:p14="http://schemas.microsoft.com/office/powerpoint/2010/main" val="2849900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19-8: </a:t>
            </a:r>
            <a:r>
              <a:rPr lang="en-US" dirty="0">
                <a:latin typeface="Calibri" charset="0"/>
                <a:ea typeface="ＭＳ Ｐゴシック" pitchFamily="1" charset="-128"/>
                <a:cs typeface="ＭＳ Ｐゴシック" charset="-128"/>
              </a:rPr>
              <a:t>Comparison of atmospheric concentrations of carbon dioxide (CO</a:t>
            </a:r>
            <a:r>
              <a:rPr lang="en-US" baseline="-25000" dirty="0">
                <a:latin typeface="Calibri" charset="0"/>
                <a:ea typeface="ＭＳ Ｐゴシック" pitchFamily="1" charset="-128"/>
                <a:cs typeface="ＭＳ Ｐゴシック" charset="-128"/>
              </a:rPr>
              <a:t>2</a:t>
            </a:r>
            <a:r>
              <a:rPr lang="en-US" dirty="0">
                <a:latin typeface="Calibri" charset="0"/>
                <a:ea typeface="ＭＳ Ｐゴシック" pitchFamily="1" charset="-128"/>
                <a:cs typeface="ＭＳ Ｐゴシック" charset="-128"/>
              </a:rPr>
              <a:t>) and the atmosphere’s average temperature for the period 1880–2011. Temperature data show the fluctuating seasonal average temperatures (orange curve) as well as the mean, or average of these data (red curve). While the data show an apparent relationship between the mean temperature and CO</a:t>
            </a:r>
            <a:r>
              <a:rPr lang="en-US" baseline="-25000" dirty="0">
                <a:latin typeface="Calibri" charset="0"/>
                <a:ea typeface="ＭＳ Ｐゴシック" pitchFamily="1" charset="-128"/>
                <a:cs typeface="ＭＳ Ｐゴシック" charset="-128"/>
              </a:rPr>
              <a:t>2</a:t>
            </a:r>
            <a:r>
              <a:rPr lang="en-US" dirty="0">
                <a:latin typeface="Calibri" charset="0"/>
                <a:ea typeface="ＭＳ Ｐゴシック" pitchFamily="1" charset="-128"/>
                <a:cs typeface="ＭＳ Ｐゴシック" charset="-128"/>
              </a:rPr>
              <a:t> concentrations, they do not establish that these two variables are related.</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54</a:t>
            </a:fld>
            <a:endParaRPr lang="en-US" dirty="0"/>
          </a:p>
        </p:txBody>
      </p:sp>
    </p:spTree>
    <p:extLst>
      <p:ext uri="{BB962C8B-B14F-4D97-AF65-F5344CB8AC3E}">
        <p14:creationId xmlns:p14="http://schemas.microsoft.com/office/powerpoint/2010/main" val="3008517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4458C8-4C7E-4BF4-A358-4483C055A040}" type="slidenum">
              <a:rPr lang="en-US" smtClean="0">
                <a:solidFill>
                  <a:srgbClr val="000000"/>
                </a:solidFill>
              </a:rPr>
              <a:pPr eaLnBrk="1" hangingPunct="1"/>
              <a:t>55</a:t>
            </a:fld>
            <a:endParaRPr lang="en-US" smtClean="0">
              <a:solidFill>
                <a:srgbClr val="000000"/>
              </a:solidFill>
            </a:endParaRPr>
          </a:p>
        </p:txBody>
      </p:sp>
      <p:sp>
        <p:nvSpPr>
          <p:cNvPr id="1464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64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B78EA0-244A-4BAD-A629-4F5254BCA3B6}" type="slidenum">
              <a:rPr lang="en-US" smtClean="0">
                <a:solidFill>
                  <a:srgbClr val="000000"/>
                </a:solidFill>
              </a:rPr>
              <a:pPr eaLnBrk="1" hangingPunct="1"/>
              <a:t>56</a:t>
            </a:fld>
            <a:endParaRPr lang="en-US" smtClean="0">
              <a:solidFill>
                <a:srgbClr val="000000"/>
              </a:solidFill>
            </a:endParaRPr>
          </a:p>
        </p:txBody>
      </p:sp>
      <p:sp>
        <p:nvSpPr>
          <p:cNvPr id="147459" name="Rectangle 2"/>
          <p:cNvSpPr>
            <a:spLocks noGrp="1" noRot="1" noChangeAspect="1" noChangeArrowheads="1" noTextEdit="1"/>
          </p:cNvSpPr>
          <p:nvPr>
            <p:ph type="sldImg"/>
          </p:nvPr>
        </p:nvSpPr>
        <p:spPr bwMode="auto">
          <a:xfrm>
            <a:off x="1181100" y="698500"/>
            <a:ext cx="4648200" cy="3486150"/>
          </a:xfrm>
          <a:solidFill>
            <a:srgbClr val="FFFFFF"/>
          </a:solidFill>
          <a:ln>
            <a:solidFill>
              <a:srgbClr val="000000"/>
            </a:solidFill>
            <a:miter lim="800000"/>
            <a:headEnd/>
            <a:tailEnd/>
          </a:ln>
        </p:spPr>
      </p:sp>
      <p:sp>
        <p:nvSpPr>
          <p:cNvPr id="147460" name="Rectangle 3"/>
          <p:cNvSpPr>
            <a:spLocks noGrp="1" noChangeArrowheads="1"/>
          </p:cNvSpPr>
          <p:nvPr>
            <p:ph type="body" idx="1"/>
          </p:nvPr>
        </p:nvSpPr>
        <p:spPr bwMode="auto">
          <a:xfrm>
            <a:off x="932709" y="4416426"/>
            <a:ext cx="5144985" cy="4181475"/>
          </a:xfrm>
          <a:solidFill>
            <a:srgbClr val="FFFFFF"/>
          </a:solidFill>
          <a:ln>
            <a:solidFill>
              <a:srgbClr val="000000"/>
            </a:solidFill>
            <a:miter lim="800000"/>
            <a:headEnd/>
            <a:tailEnd/>
          </a:ln>
        </p:spPr>
        <p:txBody>
          <a:bodyPr wrap="square" lIns="93127" tIns="46564" rIns="93127" bIns="46564" numCol="1" anchor="t" anchorCtr="0" compatLnSpc="1">
            <a:prstTxWarp prst="textNoShape">
              <a:avLst/>
            </a:prstTxWarp>
          </a:bodyPr>
          <a:lstStyle/>
          <a:p>
            <a:r>
              <a:rPr lang="el-GR" b="1" smtClean="0">
                <a:solidFill>
                  <a:srgbClr val="00AEF0"/>
                </a:solidFill>
                <a:cs typeface="Arial" charset="0"/>
              </a:rPr>
              <a:t>Figure 20.7</a:t>
            </a:r>
          </a:p>
          <a:p>
            <a:r>
              <a:rPr lang="el-GR" b="1" smtClean="0">
                <a:solidFill>
                  <a:srgbClr val="00AEF0"/>
                </a:solidFill>
                <a:cs typeface="Arial" charset="0"/>
              </a:rPr>
              <a:t>Natural capital degradation: </a:t>
            </a:r>
            <a:r>
              <a:rPr lang="el-GR" smtClean="0">
                <a:solidFill>
                  <a:srgbClr val="292526"/>
                </a:solidFill>
                <a:cs typeface="Arial" charset="0"/>
              </a:rPr>
              <a:t>comparison of measured changes in the average temperature of the atmosphere at the earth’s surface between 1875 and 2005 and the projected range of temperature increase during the rest of this century. QUESTION: </a:t>
            </a:r>
            <a:r>
              <a:rPr lang="el-GR" i="1" smtClean="0">
                <a:solidFill>
                  <a:srgbClr val="292526"/>
                </a:solidFill>
                <a:cs typeface="Arial" charset="0"/>
              </a:rPr>
              <a:t>If these projections are valid, list three ways this will affect your lifestyle. </a:t>
            </a:r>
            <a:r>
              <a:rPr lang="el-GR" smtClean="0">
                <a:solidFill>
                  <a:srgbClr val="292526"/>
                </a:solidFill>
                <a:cs typeface="Arial" charset="0"/>
              </a:rPr>
              <a:t>(Data from U.S. National Academy of Sciences, National Center for Atmospheric Research, and Intergovernmental Panel on Climate Change, Hadley Center for Climate Prediction and Research)</a:t>
            </a:r>
            <a:endParaRPr lang="el-GR"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b="1" noProof="1">
                <a:solidFill>
                  <a:srgbClr val="221E1F"/>
                </a:solidFill>
                <a:ea typeface="ＭＳ Ｐゴシック" charset="-128"/>
              </a:rPr>
              <a:t>Figure 18.1:</a:t>
            </a:r>
            <a:r>
              <a:rPr noProof="1">
                <a:solidFill>
                  <a:srgbClr val="221E1F"/>
                </a:solidFill>
                <a:ea typeface="ＭＳ Ｐゴシック" charset="-128"/>
              </a:rPr>
              <a:t> The </a:t>
            </a:r>
            <a:r>
              <a:rPr i="1" noProof="1">
                <a:solidFill>
                  <a:srgbClr val="221E1F"/>
                </a:solidFill>
                <a:ea typeface="ＭＳ Ｐゴシック" charset="-128"/>
              </a:rPr>
              <a:t>South Asian Brown Clouds </a:t>
            </a:r>
            <a:r>
              <a:rPr noProof="1">
                <a:solidFill>
                  <a:srgbClr val="221E1F"/>
                </a:solidFill>
                <a:ea typeface="ＭＳ Ｐゴシック" charset="-128"/>
              </a:rPr>
              <a:t>are gigantic clouds of dust, smoke, soot, and other pollutants that stretch over much of South Asia. One is visible here over eastern China.</a:t>
            </a:r>
          </a:p>
        </p:txBody>
      </p:sp>
      <p:sp>
        <p:nvSpPr>
          <p:cNvPr id="99332" name="Slide Number Placeholder 3"/>
          <p:cNvSpPr>
            <a:spLocks noGrp="1"/>
          </p:cNvSpPr>
          <p:nvPr>
            <p:ph type="sldNum" sz="quarter" idx="5"/>
          </p:nvPr>
        </p:nvSpPr>
        <p:spPr>
          <a:noFill/>
        </p:spPr>
        <p:txBody>
          <a:bodyPr/>
          <a:lstStyle/>
          <a:p>
            <a:fld id="{3A66F238-3FC0-2D4F-9C4D-32301D24FA80}" type="slidenum">
              <a:rPr lang="en-US"/>
              <a:pPr/>
              <a:t>6</a:t>
            </a:fld>
            <a:endParaRPr lang="en-US" dirty="0"/>
          </a:p>
        </p:txBody>
      </p:sp>
    </p:spTree>
    <p:extLst>
      <p:ext uri="{BB962C8B-B14F-4D97-AF65-F5344CB8AC3E}">
        <p14:creationId xmlns:p14="http://schemas.microsoft.com/office/powerpoint/2010/main" val="477080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http://www.nature.com/news/the-kyoto-protocol-hot-air-1.11882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Kyoto Treaty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Tried to cut greenhouse emissions to an average of about 5.2% below 1990 levels by 2012 (38 Developed- US pulled out in 2005)</a:t>
            </a:r>
          </a:p>
          <a:p>
            <a:r>
              <a:rPr lang="en-US" dirty="0" smtClean="0"/>
              <a:t>The seeds of Kyoto's problems were planted long before the treaty took shape. Many go back to June 1992, when negotiators at the Earth Summit in Rio de Janeiro, Brazil, were hammering out the United Nations Framework Convention on Climate Change (UNFCCC), the umbrella treaty that would encompass the Kyoto Protocol.</a:t>
            </a:r>
          </a:p>
          <a:p>
            <a:r>
              <a:rPr lang="en-US" dirty="0" smtClean="0"/>
              <a:t>In Copenhagen in 2009, nations failed to produce a follow-on treaty to the Kyoto Protocol. However, in Durban, South Africa, last year, countries including China and the United States agreed to negotiate a new climate treaty by 2015. If the past is any indication, the final details of that pact will not emerge until the sleep-deprived delegates have reached the deadline of the final negotiating session.</a:t>
            </a:r>
          </a:p>
          <a:p>
            <a:endParaRPr lang="en-US" dirty="0" smtClean="0"/>
          </a:p>
          <a:p>
            <a:r>
              <a:rPr lang="en-US" dirty="0" smtClean="0"/>
              <a:t>The 2014 Summit in </a:t>
            </a:r>
            <a:r>
              <a:rPr lang="en-US" dirty="0" err="1" smtClean="0"/>
              <a:t>NYwill</a:t>
            </a:r>
            <a:r>
              <a:rPr lang="en-US" dirty="0" smtClean="0"/>
              <a:t> come one year before countries aim to conclude a global climate agreement in 2015 through the United Nations Framework Convention on Climate Change. Although the 2014 Climate Summit is not part of the negotiating process, countries have recognized the value of the Summit, including by welcoming the Secretary-General’s efforts in a Decision of the Doha climate conference in 2012</a:t>
            </a:r>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57</a:t>
            </a:fld>
            <a:endParaRPr lang="en-US"/>
          </a:p>
        </p:txBody>
      </p:sp>
    </p:spTree>
    <p:extLst>
      <p:ext uri="{BB962C8B-B14F-4D97-AF65-F5344CB8AC3E}">
        <p14:creationId xmlns:p14="http://schemas.microsoft.com/office/powerpoint/2010/main" val="1718058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top areas of sea level rise:</a:t>
            </a:r>
          </a:p>
          <a:p>
            <a:r>
              <a:rPr lang="en-US" dirty="0" smtClean="0"/>
              <a:t>NY, Virginia Beach, Miami, New Orleans</a:t>
            </a:r>
          </a:p>
          <a:p>
            <a:endParaRPr lang="en-US" dirty="0" smtClean="0"/>
          </a:p>
          <a:p>
            <a:r>
              <a:rPr lang="en-US" dirty="0" err="1" smtClean="0"/>
              <a:t>Antartica</a:t>
            </a:r>
            <a:r>
              <a:rPr lang="en-US" baseline="0" dirty="0" smtClean="0"/>
              <a:t> – ice increasing</a:t>
            </a:r>
          </a:p>
          <a:p>
            <a:r>
              <a:rPr lang="en-US" baseline="0" dirty="0" smtClean="0"/>
              <a:t>Arctic – </a:t>
            </a:r>
            <a:r>
              <a:rPr lang="en-US" baseline="0" smtClean="0"/>
              <a:t>ice decreasing</a:t>
            </a:r>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58</a:t>
            </a:fld>
            <a:endParaRPr lang="en-US"/>
          </a:p>
        </p:txBody>
      </p:sp>
    </p:spTree>
    <p:extLst>
      <p:ext uri="{BB962C8B-B14F-4D97-AF65-F5344CB8AC3E}">
        <p14:creationId xmlns:p14="http://schemas.microsoft.com/office/powerpoint/2010/main" val="1652582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19-1: </a:t>
            </a:r>
            <a:r>
              <a:rPr lang="en-US" dirty="0">
                <a:latin typeface="Calibri" charset="0"/>
                <a:ea typeface="ＭＳ Ｐゴシック" pitchFamily="1" charset="-128"/>
                <a:cs typeface="ＭＳ Ｐゴシック" charset="-128"/>
              </a:rPr>
              <a:t>The total area of Greenland’s glacial ice that melted by July 8, 2012 (red area in right image) was much greater than the amount that melted during the summer of 1982 (left).</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59</a:t>
            </a:fld>
            <a:endParaRPr lang="en-US" dirty="0"/>
          </a:p>
        </p:txBody>
      </p:sp>
    </p:spTree>
    <p:extLst>
      <p:ext uri="{BB962C8B-B14F-4D97-AF65-F5344CB8AC3E}">
        <p14:creationId xmlns:p14="http://schemas.microsoft.com/office/powerpoint/2010/main" val="399507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3E9E33-04AC-CB45-9450-A6E65E693FCE}" type="slidenum">
              <a:rPr lang="en-US"/>
              <a:pPr>
                <a:defRPr/>
              </a:pPr>
              <a:t>60</a:t>
            </a:fld>
            <a:endParaRPr lang="en-US"/>
          </a:p>
        </p:txBody>
      </p:sp>
      <p:sp>
        <p:nvSpPr>
          <p:cNvPr id="51202" name="Rectangle 2"/>
          <p:cNvSpPr>
            <a:spLocks noGrp="1" noRot="1" noChangeAspect="1" noChangeArrowheads="1" noTextEdit="1"/>
          </p:cNvSpPr>
          <p:nvPr>
            <p:ph type="sldImg"/>
          </p:nvPr>
        </p:nvSpPr>
        <p:spPr>
          <a:xfrm>
            <a:off x="1181100" y="698500"/>
            <a:ext cx="4648200" cy="3486150"/>
          </a:xfrm>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a:xfrm>
            <a:off x="933098" y="4415791"/>
            <a:ext cx="5144206" cy="4181767"/>
          </a:xfrm>
        </p:spPr>
        <p:txBody>
          <a:bodyPr lIns="93127" tIns="46564" rIns="93127" bIns="46564"/>
          <a:lstStyle/>
          <a:p>
            <a:pPr eaLnBrk="1" hangingPunct="1">
              <a:defRPr/>
            </a:pPr>
            <a:r>
              <a:rPr lang="en-US" b="1" dirty="0" smtClean="0"/>
              <a:t>Figure 19.11 </a:t>
            </a:r>
            <a:r>
              <a:rPr lang="en-US" i="1" dirty="0" smtClean="0"/>
              <a:t>The big melt: </a:t>
            </a:r>
            <a:r>
              <a:rPr lang="en-US" dirty="0" smtClean="0"/>
              <a:t>Rising average atmospheric and ocean temperatures have caused more and more arctic sea ice to melt during the summer months. The yellow line added to this satellite image (left) shows the average summer minimum area of ice during the period 1979–2010, in contrast to the white, ice-covered summer minimum in 2012. The graphs (right) show that the sea ice melt has been accelerating. </a:t>
            </a:r>
            <a:r>
              <a:rPr lang="en-US" b="1" i="1" dirty="0" smtClean="0"/>
              <a:t>Question: </a:t>
            </a:r>
            <a:r>
              <a:rPr lang="en-US" dirty="0" smtClean="0"/>
              <a:t>Which is declining faster, the summer sea ice area, or the summer sea ice volume?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A9C96F-E27C-49ED-A5BD-CF889831E3A7}" type="slidenum">
              <a:rPr lang="en-US" smtClean="0"/>
              <a:pPr eaLnBrk="1" hangingPunct="1"/>
              <a:t>62</a:t>
            </a:fld>
            <a:endParaRPr lang="en-US" smtClean="0"/>
          </a:p>
        </p:txBody>
      </p:sp>
      <p:sp>
        <p:nvSpPr>
          <p:cNvPr id="1402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02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76CA4E-4270-4DE1-B416-9116BFB3B202}" type="slidenum">
              <a:rPr lang="en-US" smtClean="0"/>
              <a:pPr eaLnBrk="1" hangingPunct="1"/>
              <a:t>63</a:t>
            </a:fld>
            <a:endParaRPr lang="en-US" smtClean="0"/>
          </a:p>
        </p:txBody>
      </p:sp>
      <p:sp>
        <p:nvSpPr>
          <p:cNvPr id="141315" name="Rectangle 2"/>
          <p:cNvSpPr>
            <a:spLocks noGrp="1" noRot="1" noChangeAspect="1" noChangeArrowheads="1" noTextEdit="1"/>
          </p:cNvSpPr>
          <p:nvPr>
            <p:ph type="sldImg"/>
          </p:nvPr>
        </p:nvSpPr>
        <p:spPr bwMode="auto">
          <a:xfrm>
            <a:off x="1181100" y="698500"/>
            <a:ext cx="4648200" cy="3486150"/>
          </a:xfrm>
          <a:solidFill>
            <a:srgbClr val="FFFFFF"/>
          </a:solidFill>
          <a:ln>
            <a:solidFill>
              <a:srgbClr val="000000"/>
            </a:solidFill>
            <a:miter lim="800000"/>
            <a:headEnd/>
            <a:tailEnd/>
          </a:ln>
        </p:spPr>
      </p:sp>
      <p:sp>
        <p:nvSpPr>
          <p:cNvPr id="141316" name="Rectangle 3"/>
          <p:cNvSpPr>
            <a:spLocks noGrp="1" noChangeArrowheads="1"/>
          </p:cNvSpPr>
          <p:nvPr>
            <p:ph type="body" idx="1"/>
          </p:nvPr>
        </p:nvSpPr>
        <p:spPr bwMode="auto">
          <a:xfrm>
            <a:off x="932709" y="4416426"/>
            <a:ext cx="5144985" cy="4181475"/>
          </a:xfrm>
          <a:solidFill>
            <a:srgbClr val="FFFFFF"/>
          </a:solidFill>
          <a:ln>
            <a:solidFill>
              <a:srgbClr val="000000"/>
            </a:solidFill>
            <a:miter lim="800000"/>
            <a:headEnd/>
            <a:tailEnd/>
          </a:ln>
        </p:spPr>
        <p:txBody>
          <a:bodyPr wrap="square" lIns="93127" tIns="46564" rIns="93127" bIns="46564" numCol="1" anchor="t" anchorCtr="0" compatLnSpc="1">
            <a:prstTxWarp prst="textNoShape">
              <a:avLst/>
            </a:prstTxWarp>
          </a:bodyPr>
          <a:lstStyle/>
          <a:p>
            <a:r>
              <a:rPr lang="el-GR" b="1" smtClean="0">
                <a:solidFill>
                  <a:srgbClr val="00AEF0"/>
                </a:solidFill>
                <a:cs typeface="Arial" charset="0"/>
              </a:rPr>
              <a:t>Figure 20.8</a:t>
            </a:r>
          </a:p>
          <a:p>
            <a:r>
              <a:rPr lang="el-GR" b="1" smtClean="0">
                <a:solidFill>
                  <a:srgbClr val="00AEF0"/>
                </a:solidFill>
                <a:cs typeface="Arial" charset="0"/>
              </a:rPr>
              <a:t>Science: </a:t>
            </a:r>
            <a:r>
              <a:rPr lang="el-GR" smtClean="0">
                <a:solidFill>
                  <a:srgbClr val="292526"/>
                </a:solidFill>
                <a:cs typeface="Arial" charset="0"/>
              </a:rPr>
              <a:t>satellite data showing Arctic sea ice between 1979 and 2005. The white area shows a moving average of Arctic sea ice between 2003 and 2005. The darker blue surrounding the white area is the moving average for the sea ice between 1979 and 1981. Between 1979 and 2005, average Arctic sea ice dropped 20%—a loss in area about the size of the U.S. state of Texas. The decrease in light-colored ice reflects less incoming solar energy back into space and can heat the troposphere. This in turn can cause more ice to melt and raise temperatures more in a runaway positive feedback cycle. QUESTION: </a:t>
            </a:r>
            <a:r>
              <a:rPr lang="el-GR" i="1" smtClean="0">
                <a:solidFill>
                  <a:srgbClr val="292526"/>
                </a:solidFill>
                <a:cs typeface="Arial" charset="0"/>
              </a:rPr>
              <a:t>List three impacts that this and continued melting of Arctic sea ice might have on your lifestyle. </a:t>
            </a:r>
            <a:r>
              <a:rPr lang="el-GR" smtClean="0">
                <a:solidFill>
                  <a:srgbClr val="292526"/>
                </a:solidFill>
                <a:cs typeface="Arial" charset="0"/>
              </a:rPr>
              <a:t>(Goddard Space Flight Center, NASA)</a:t>
            </a:r>
            <a:endParaRPr lang="el-GR" smtClean="0">
              <a:solidFill>
                <a:srgbClr val="000000"/>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3528B0-1C83-4B4D-A901-AB11E3C7EF7E}" type="slidenum">
              <a:rPr lang="en-US" smtClean="0"/>
              <a:pPr eaLnBrk="1" hangingPunct="1"/>
              <a:t>64</a:t>
            </a:fld>
            <a:endParaRPr lang="en-US" smtClean="0"/>
          </a:p>
        </p:txBody>
      </p:sp>
      <p:sp>
        <p:nvSpPr>
          <p:cNvPr id="1423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23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79F6EC-5914-4819-A33A-58022A032CD7}" type="slidenum">
              <a:rPr lang="en-US" smtClean="0">
                <a:solidFill>
                  <a:srgbClr val="000000"/>
                </a:solidFill>
              </a:rPr>
              <a:pPr eaLnBrk="1" hangingPunct="1"/>
              <a:t>65</a:t>
            </a:fld>
            <a:endParaRPr lang="en-US" smtClean="0">
              <a:solidFill>
                <a:srgbClr val="000000"/>
              </a:solidFill>
            </a:endParaRPr>
          </a:p>
        </p:txBody>
      </p:sp>
      <p:sp>
        <p:nvSpPr>
          <p:cNvPr id="1433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3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A7A2ED-8797-4C57-B3AD-614D1F66CC1B}" type="slidenum">
              <a:rPr lang="en-US" smtClean="0"/>
              <a:pPr eaLnBrk="1" hangingPunct="1"/>
              <a:t>66</a:t>
            </a:fld>
            <a:endParaRPr lang="en-US" smtClean="0"/>
          </a:p>
        </p:txBody>
      </p:sp>
      <p:sp>
        <p:nvSpPr>
          <p:cNvPr id="144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4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19-14: </a:t>
            </a:r>
            <a:r>
              <a:rPr lang="en-US" dirty="0">
                <a:latin typeface="Calibri" charset="0"/>
                <a:ea typeface="ＭＳ Ｐゴシック" pitchFamily="1" charset="-128"/>
                <a:cs typeface="ＭＳ Ｐゴシック" charset="-128"/>
              </a:rPr>
              <a:t>If the average sea level rises by 1 meter (3.3 feet), the areas shown here in red in the U.S. state of Florida will be flooded.</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67</a:t>
            </a:fld>
            <a:endParaRPr lang="en-US" dirty="0"/>
          </a:p>
        </p:txBody>
      </p:sp>
    </p:spTree>
    <p:extLst>
      <p:ext uri="{BB962C8B-B14F-4D97-AF65-F5344CB8AC3E}">
        <p14:creationId xmlns:p14="http://schemas.microsoft.com/office/powerpoint/2010/main" val="192291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8</a:t>
            </a:fld>
            <a:endParaRPr lang="en-US"/>
          </a:p>
        </p:txBody>
      </p:sp>
    </p:spTree>
    <p:extLst>
      <p:ext uri="{BB962C8B-B14F-4D97-AF65-F5344CB8AC3E}">
        <p14:creationId xmlns:p14="http://schemas.microsoft.com/office/powerpoint/2010/main" val="1381662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36D421-A424-4F3E-B9B8-A8EAF2800A30}" type="slidenum">
              <a:rPr lang="en-US" smtClean="0">
                <a:solidFill>
                  <a:srgbClr val="000000"/>
                </a:solidFill>
              </a:rPr>
              <a:pPr eaLnBrk="1" hangingPunct="1"/>
              <a:t>68</a:t>
            </a:fld>
            <a:endParaRPr lang="en-US" smtClean="0">
              <a:solidFill>
                <a:srgbClr val="000000"/>
              </a:solidFill>
            </a:endParaRPr>
          </a:p>
        </p:txBody>
      </p:sp>
      <p:sp>
        <p:nvSpPr>
          <p:cNvPr id="145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54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5B3E1B80-9C1D-374B-8BA4-D45CDD5A6E1C}" type="slidenum">
              <a:rPr lang="en-US"/>
              <a:pPr/>
              <a:t>69</a:t>
            </a:fld>
            <a:endParaRPr lang="en-US" dirty="0"/>
          </a:p>
        </p:txBody>
      </p:sp>
    </p:spTree>
    <p:extLst>
      <p:ext uri="{BB962C8B-B14F-4D97-AF65-F5344CB8AC3E}">
        <p14:creationId xmlns:p14="http://schemas.microsoft.com/office/powerpoint/2010/main" val="441754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19-22: </a:t>
            </a:r>
            <a:r>
              <a:rPr lang="en-US" dirty="0">
                <a:latin typeface="Calibri" charset="0"/>
                <a:ea typeface="ＭＳ Ｐゴシック" pitchFamily="1" charset="-128"/>
                <a:cs typeface="ＭＳ Ｐゴシック" charset="-128"/>
              </a:rPr>
              <a:t>Some ways to slow atmospheric warming and the resulting projected climate disruption during this century (Concept 19-3). Questions: Which five of these solutions do you think are the best ones? Why?</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71</a:t>
            </a:fld>
            <a:endParaRPr lang="en-US" dirty="0"/>
          </a:p>
        </p:txBody>
      </p:sp>
    </p:spTree>
    <p:extLst>
      <p:ext uri="{BB962C8B-B14F-4D97-AF65-F5344CB8AC3E}">
        <p14:creationId xmlns:p14="http://schemas.microsoft.com/office/powerpoint/2010/main" val="156452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19-23: </a:t>
            </a:r>
            <a:r>
              <a:rPr lang="en-US" dirty="0">
                <a:latin typeface="Calibri" charset="0"/>
                <a:ea typeface="ＭＳ Ｐゴシック" pitchFamily="1" charset="-128"/>
                <a:cs typeface="ＭＳ Ｐゴシック" charset="-128"/>
              </a:rPr>
              <a:t>Geoengineering schemes include ways to reflect more sunlight, and some carbon sequestration approaches (Figure 19-D) can also be thought of as geoengineering. Questions: Of the approaches shown here, which three do you think are the most workable? Why?</a:t>
            </a:r>
            <a:endParaRPr lang="en-US" b="1" dirty="0"/>
          </a:p>
        </p:txBody>
      </p:sp>
      <p:sp>
        <p:nvSpPr>
          <p:cNvPr id="4" name="Slide Number Placeholder 3"/>
          <p:cNvSpPr>
            <a:spLocks noGrp="1"/>
          </p:cNvSpPr>
          <p:nvPr>
            <p:ph type="sldNum" sz="quarter" idx="10"/>
          </p:nvPr>
        </p:nvSpPr>
        <p:spPr/>
        <p:txBody>
          <a:bodyPr/>
          <a:lstStyle/>
          <a:p>
            <a:fld id="{44F8155D-49E3-5F4D-A95F-F47A46530CF5}" type="slidenum">
              <a:rPr lang="en-US" smtClean="0"/>
              <a:pPr/>
              <a:t>73</a:t>
            </a:fld>
            <a:endParaRPr lang="en-US" dirty="0"/>
          </a:p>
        </p:txBody>
      </p:sp>
    </p:spTree>
    <p:extLst>
      <p:ext uri="{BB962C8B-B14F-4D97-AF65-F5344CB8AC3E}">
        <p14:creationId xmlns:p14="http://schemas.microsoft.com/office/powerpoint/2010/main" val="2607201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http://www.theozonehole.com/ozoneholehistory.htm</a:t>
            </a:r>
          </a:p>
          <a:p>
            <a:r>
              <a:rPr lang="en-US" dirty="0" smtClean="0"/>
              <a:t>“Why ozone hole greatest over </a:t>
            </a:r>
            <a:r>
              <a:rPr lang="en-US" dirty="0" err="1" smtClean="0"/>
              <a:t>Antartica</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effectLst/>
              </a:rPr>
              <a:t>Stratosphere</a:t>
            </a:r>
            <a:r>
              <a:rPr lang="en-US" sz="1200" baseline="0" dirty="0" smtClean="0">
                <a:solidFill>
                  <a:srgbClr val="000000"/>
                </a:solidFill>
                <a:effectLst/>
              </a:rPr>
              <a:t>  - </a:t>
            </a:r>
            <a:r>
              <a:rPr lang="en-US" sz="1200" dirty="0" smtClean="0">
                <a:solidFill>
                  <a:srgbClr val="000000"/>
                </a:solidFill>
                <a:effectLst/>
              </a:rPr>
              <a:t>Filters out all UVC (most dangerous), most UVB, and some UVA shines through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effectLst/>
              </a:rPr>
              <a:t>Polar</a:t>
            </a:r>
            <a:r>
              <a:rPr lang="en-US" sz="1200" baseline="0" dirty="0" smtClean="0">
                <a:solidFill>
                  <a:srgbClr val="000000"/>
                </a:solidFill>
                <a:effectLst/>
              </a:rPr>
              <a:t> Stratospheric Clouds (ice clouds) form in Antarctica – many reactions occur inside that destroy ozone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000000"/>
                </a:solidFill>
                <a:effectLst/>
              </a:rPr>
              <a:t>Also, variation in solar radiation greatest over the Antarctica, with 3 continuous months of dark - -80C (-112F), very strong winds – Polar Vortex</a:t>
            </a:r>
            <a:endParaRPr lang="en-US" sz="1200" dirty="0" smtClean="0">
              <a:solidFill>
                <a:srgbClr val="000000"/>
              </a:solidFill>
              <a:effectLst/>
            </a:endParaRPr>
          </a:p>
          <a:p>
            <a:endParaRPr lang="en-US" dirty="0"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76D615-AAF1-4EAA-976D-59E33AA21591}" type="slidenum">
              <a:rPr lang="en-US" smtClean="0"/>
              <a:pPr eaLnBrk="1" hangingPunct="1"/>
              <a:t>74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A0AAB3-DB02-4795-B738-D6973B6C4268}" type="slidenum">
              <a:rPr lang="en-US" smtClean="0">
                <a:solidFill>
                  <a:srgbClr val="000000"/>
                </a:solidFill>
              </a:rPr>
              <a:pPr eaLnBrk="1" hangingPunct="1"/>
              <a:t>75</a:t>
            </a:fld>
            <a:endParaRPr lang="en-US" smtClean="0">
              <a:solidFill>
                <a:srgbClr val="000000"/>
              </a:solidFill>
            </a:endParaRPr>
          </a:p>
        </p:txBody>
      </p:sp>
      <p:sp>
        <p:nvSpPr>
          <p:cNvPr id="149507" name="Rectangle 2"/>
          <p:cNvSpPr>
            <a:spLocks noGrp="1" noRot="1" noChangeAspect="1" noChangeArrowheads="1" noTextEdit="1"/>
          </p:cNvSpPr>
          <p:nvPr>
            <p:ph type="sldImg"/>
          </p:nvPr>
        </p:nvSpPr>
        <p:spPr bwMode="auto">
          <a:xfrm>
            <a:off x="1181100" y="698500"/>
            <a:ext cx="4648200" cy="3486150"/>
          </a:xfrm>
          <a:solidFill>
            <a:srgbClr val="FFFFFF"/>
          </a:solidFill>
          <a:ln>
            <a:solidFill>
              <a:srgbClr val="000000"/>
            </a:solidFill>
            <a:miter lim="800000"/>
            <a:headEnd/>
            <a:tailEnd/>
          </a:ln>
        </p:spPr>
      </p:sp>
      <p:sp>
        <p:nvSpPr>
          <p:cNvPr id="149508" name="Rectangle 3"/>
          <p:cNvSpPr>
            <a:spLocks noGrp="1" noChangeArrowheads="1"/>
          </p:cNvSpPr>
          <p:nvPr>
            <p:ph type="body" idx="1"/>
          </p:nvPr>
        </p:nvSpPr>
        <p:spPr bwMode="auto">
          <a:xfrm>
            <a:off x="932709" y="4416426"/>
            <a:ext cx="5144985" cy="4181475"/>
          </a:xfrm>
          <a:solidFill>
            <a:srgbClr val="FFFFFF"/>
          </a:solidFill>
          <a:ln>
            <a:solidFill>
              <a:srgbClr val="000000"/>
            </a:solidFill>
            <a:miter lim="800000"/>
            <a:headEnd/>
            <a:tailEnd/>
          </a:ln>
        </p:spPr>
        <p:txBody>
          <a:bodyPr wrap="square" lIns="93127" tIns="46564" rIns="93127" bIns="46564" numCol="1" anchor="t" anchorCtr="0" compatLnSpc="1">
            <a:prstTxWarp prst="textNoShape">
              <a:avLst/>
            </a:prstTxWarp>
          </a:bodyPr>
          <a:lstStyle/>
          <a:p>
            <a:r>
              <a:rPr lang="el-GR" b="1" smtClean="0">
                <a:solidFill>
                  <a:srgbClr val="00AEF0"/>
                </a:solidFill>
                <a:cs typeface="Arial" charset="0"/>
              </a:rPr>
              <a:t>Figure 20.18</a:t>
            </a:r>
          </a:p>
          <a:p>
            <a:r>
              <a:rPr lang="el-GR" b="1" smtClean="0">
                <a:solidFill>
                  <a:srgbClr val="00AEF0"/>
                </a:solidFill>
                <a:cs typeface="Arial" charset="0"/>
              </a:rPr>
              <a:t>Natural capital degradation</a:t>
            </a:r>
            <a:r>
              <a:rPr lang="el-GR" smtClean="0">
                <a:solidFill>
                  <a:srgbClr val="292526"/>
                </a:solidFill>
                <a:cs typeface="Arial" charset="0"/>
              </a:rPr>
              <a:t>: simplified summary of how chlorofluorocarbons (CFCs) and other chlorine-containing compounds can destroy ozone in the stratosphere faster than it is formed. Note that chlorine atoms are continuously regenerated as they react with ozone. Thus, they act as catalysts, chemicals that speed up chemical reactions without being used up by the reaction. Bromine atoms released from bromine-containing compounds that reach the stratosphere also destroy ozone by a similar mechanism.</a:t>
            </a:r>
            <a:endParaRPr lang="el-GR" smtClean="0">
              <a:solidFill>
                <a:srgbClr val="000000"/>
              </a:solidFill>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2A8C4E-CC7D-4FC1-9A94-D819EA6A9C82}" type="slidenum">
              <a:rPr lang="en-US" smtClean="0">
                <a:solidFill>
                  <a:srgbClr val="000000"/>
                </a:solidFill>
              </a:rPr>
              <a:pPr eaLnBrk="1" hangingPunct="1"/>
              <a:t>76</a:t>
            </a:fld>
            <a:endParaRPr lang="en-US" smtClean="0">
              <a:solidFill>
                <a:srgbClr val="000000"/>
              </a:solidFill>
            </a:endParaRPr>
          </a:p>
        </p:txBody>
      </p:sp>
      <p:sp>
        <p:nvSpPr>
          <p:cNvPr id="150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0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18-30: Natural Capital</a:t>
            </a:r>
            <a:r>
              <a:rPr lang="en-US" b="1" baseline="0" dirty="0" smtClean="0"/>
              <a:t> Degradation: </a:t>
            </a:r>
            <a:r>
              <a:rPr lang="en-US" b="0" baseline="0" dirty="0" smtClean="0"/>
              <a:t>These colorized satellite images show ozone thinning over Antarctica during September of 1980 (left), 2000 (center), and 2011 (right). Ozone depletion of 50% or more occurred in the dark blue and purple areas.</a:t>
            </a:r>
            <a:endParaRPr lang="en-US" b="1" dirty="0"/>
          </a:p>
        </p:txBody>
      </p:sp>
      <p:sp>
        <p:nvSpPr>
          <p:cNvPr id="4" name="Slide Number Placeholder 3"/>
          <p:cNvSpPr>
            <a:spLocks noGrp="1"/>
          </p:cNvSpPr>
          <p:nvPr>
            <p:ph type="sldNum" sz="quarter" idx="10"/>
          </p:nvPr>
        </p:nvSpPr>
        <p:spPr/>
        <p:txBody>
          <a:bodyPr/>
          <a:lstStyle/>
          <a:p>
            <a:fld id="{72DBD791-A378-A14D-AFEB-F95567847472}" type="slidenum">
              <a:rPr lang="en-US" smtClean="0"/>
              <a:pPr/>
              <a:t>77</a:t>
            </a:fld>
            <a:endParaRPr lang="en-US" dirty="0"/>
          </a:p>
        </p:txBody>
      </p:sp>
    </p:spTree>
    <p:extLst>
      <p:ext uri="{BB962C8B-B14F-4D97-AF65-F5344CB8AC3E}">
        <p14:creationId xmlns:p14="http://schemas.microsoft.com/office/powerpoint/2010/main" val="407159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UVA – longest wavelength</a:t>
            </a:r>
            <a:r>
              <a:rPr lang="en-US" baseline="0" dirty="0" smtClean="0"/>
              <a:t>, normally penetrates and shines through ozone, can penetrate skin and cause skin aging and cancer, penetrates skin more deeply than UVB, used in tanning booths, can penetrate glass</a:t>
            </a:r>
          </a:p>
          <a:p>
            <a:r>
              <a:rPr lang="en-US" baseline="0" dirty="0" smtClean="0"/>
              <a:t>UVB – shorter rays, most does not shine through ozone, causes skin reddening and burning, cannot penetrate glass, worst from April to October (10AM-4PM)</a:t>
            </a:r>
          </a:p>
          <a:p>
            <a:r>
              <a:rPr lang="en-US" baseline="0" dirty="0" smtClean="0"/>
              <a:t>UVC – shortest rays, do not penetrate ozone layer and reach earth, most damaging if did</a:t>
            </a:r>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78</a:t>
            </a:fld>
            <a:endParaRPr lang="en-US"/>
          </a:p>
        </p:txBody>
      </p:sp>
    </p:spTree>
    <p:extLst>
      <p:ext uri="{BB962C8B-B14F-4D97-AF65-F5344CB8AC3E}">
        <p14:creationId xmlns:p14="http://schemas.microsoft.com/office/powerpoint/2010/main" val="4171775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Basal cell – most common type</a:t>
            </a:r>
          </a:p>
          <a:p>
            <a:r>
              <a:rPr lang="en-US" dirty="0" smtClean="0"/>
              <a:t>Squamous cell –worse</a:t>
            </a:r>
          </a:p>
          <a:p>
            <a:r>
              <a:rPr lang="en-US" dirty="0" smtClean="0"/>
              <a:t>Melanoma - worst</a:t>
            </a:r>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79</a:t>
            </a:fld>
            <a:endParaRPr lang="en-US"/>
          </a:p>
        </p:txBody>
      </p:sp>
    </p:spTree>
    <p:extLst>
      <p:ext uri="{BB962C8B-B14F-4D97-AF65-F5344CB8AC3E}">
        <p14:creationId xmlns:p14="http://schemas.microsoft.com/office/powerpoint/2010/main" val="42360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Buildings/Hills and Mountains – slows winds and pollutants cannot disperse</a:t>
            </a:r>
          </a:p>
          <a:p>
            <a:endParaRPr lang="en-US" baseline="0" dirty="0" smtClean="0"/>
          </a:p>
          <a:p>
            <a:r>
              <a:rPr lang="en-US" baseline="0" dirty="0" smtClean="0"/>
              <a:t>Typically through convection, the warm air rises during the day and becomes cooler and denser and sinks – so a mixing</a:t>
            </a:r>
          </a:p>
          <a:p>
            <a:r>
              <a:rPr lang="en-US" baseline="0" dirty="0" smtClean="0"/>
              <a:t>When temps start to drop at night, cool air can end of settling near earth and create a temp inversion.  Occurs often in winter months when winters longer</a:t>
            </a:r>
            <a:endParaRPr lang="en-US" dirty="0"/>
          </a:p>
        </p:txBody>
      </p:sp>
      <p:sp>
        <p:nvSpPr>
          <p:cNvPr id="4" name="Slide Number Placeholder 3"/>
          <p:cNvSpPr>
            <a:spLocks noGrp="1"/>
          </p:cNvSpPr>
          <p:nvPr>
            <p:ph type="sldNum" sz="quarter" idx="10"/>
          </p:nvPr>
        </p:nvSpPr>
        <p:spPr/>
        <p:txBody>
          <a:bodyPr/>
          <a:lstStyle/>
          <a:p>
            <a:pPr>
              <a:defRPr/>
            </a:pPr>
            <a:fld id="{F33DE273-D71C-4581-82A0-475331D881E7}" type="slidenum">
              <a:rPr lang="en-US" smtClean="0"/>
              <a:pPr>
                <a:defRPr/>
              </a:pPr>
              <a:t>10</a:t>
            </a:fld>
            <a:endParaRPr lang="en-US"/>
          </a:p>
        </p:txBody>
      </p:sp>
    </p:spTree>
    <p:extLst>
      <p:ext uri="{BB962C8B-B14F-4D97-AF65-F5344CB8AC3E}">
        <p14:creationId xmlns:p14="http://schemas.microsoft.com/office/powerpoint/2010/main" val="4204071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9459D7-33B9-4867-9657-23EA953A3408}" type="slidenum">
              <a:rPr lang="en-US" smtClean="0">
                <a:solidFill>
                  <a:srgbClr val="000000"/>
                </a:solidFill>
              </a:rPr>
              <a:pPr eaLnBrk="1" hangingPunct="1"/>
              <a:t>80</a:t>
            </a:fld>
            <a:endParaRPr lang="en-US" smtClean="0">
              <a:solidFill>
                <a:srgbClr val="000000"/>
              </a:solidFill>
            </a:endParaRPr>
          </a:p>
        </p:txBody>
      </p:sp>
      <p:sp>
        <p:nvSpPr>
          <p:cNvPr id="151555" name="Rectangle 2"/>
          <p:cNvSpPr>
            <a:spLocks noGrp="1" noRot="1" noChangeAspect="1" noChangeArrowheads="1" noTextEdit="1"/>
          </p:cNvSpPr>
          <p:nvPr>
            <p:ph type="sldImg"/>
          </p:nvPr>
        </p:nvSpPr>
        <p:spPr bwMode="auto">
          <a:xfrm>
            <a:off x="1181100" y="698500"/>
            <a:ext cx="4648200" cy="3486150"/>
          </a:xfrm>
          <a:solidFill>
            <a:srgbClr val="FFFFFF"/>
          </a:solidFill>
          <a:ln>
            <a:solidFill>
              <a:srgbClr val="000000"/>
            </a:solidFill>
            <a:miter lim="800000"/>
            <a:headEnd/>
            <a:tailEnd/>
          </a:ln>
        </p:spPr>
      </p:sp>
      <p:sp>
        <p:nvSpPr>
          <p:cNvPr id="151556" name="Rectangle 3"/>
          <p:cNvSpPr>
            <a:spLocks noGrp="1" noChangeArrowheads="1"/>
          </p:cNvSpPr>
          <p:nvPr>
            <p:ph type="body" idx="1"/>
          </p:nvPr>
        </p:nvSpPr>
        <p:spPr bwMode="auto">
          <a:xfrm>
            <a:off x="932709" y="4416426"/>
            <a:ext cx="5144985" cy="4181475"/>
          </a:xfrm>
          <a:solidFill>
            <a:srgbClr val="FFFFFF"/>
          </a:solidFill>
          <a:ln>
            <a:solidFill>
              <a:srgbClr val="000000"/>
            </a:solidFill>
            <a:miter lim="800000"/>
            <a:headEnd/>
            <a:tailEnd/>
          </a:ln>
        </p:spPr>
        <p:txBody>
          <a:bodyPr wrap="square" lIns="93127" tIns="46564" rIns="93127" bIns="46564" numCol="1" anchor="t" anchorCtr="0" compatLnSpc="1">
            <a:prstTxWarp prst="textNoShape">
              <a:avLst/>
            </a:prstTxWarp>
          </a:bodyPr>
          <a:lstStyle/>
          <a:p>
            <a:r>
              <a:rPr lang="el-GR" b="1" smtClean="0">
                <a:solidFill>
                  <a:srgbClr val="00AEF0"/>
                </a:solidFill>
                <a:cs typeface="Arial" charset="0"/>
              </a:rPr>
              <a:t>Figure 20.21</a:t>
            </a:r>
          </a:p>
          <a:p>
            <a:r>
              <a:rPr lang="el-GR" b="1" smtClean="0">
                <a:solidFill>
                  <a:srgbClr val="00AEF0"/>
                </a:solidFill>
                <a:cs typeface="Arial" charset="0"/>
              </a:rPr>
              <a:t>Natural capital degradation: </a:t>
            </a:r>
            <a:r>
              <a:rPr lang="el-GR" smtClean="0">
                <a:solidFill>
                  <a:srgbClr val="292526"/>
                </a:solidFill>
                <a:cs typeface="Arial" charset="0"/>
              </a:rPr>
              <a:t>expected effects of decreased levels of ozone in the stratosphere. QUESTION: </a:t>
            </a:r>
            <a:r>
              <a:rPr lang="el-GR" i="1" smtClean="0">
                <a:solidFill>
                  <a:srgbClr val="292526"/>
                </a:solidFill>
                <a:cs typeface="Arial" charset="0"/>
              </a:rPr>
              <a:t>Which five of these effects do you think are the most important?</a:t>
            </a:r>
            <a:endParaRPr lang="el-GR" smtClean="0">
              <a:solidFill>
                <a:srgbClr val="000000"/>
              </a:solidFill>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DFA2F2-6D8A-4C62-9CCE-E94F25B434B9}" type="slidenum">
              <a:rPr lang="en-US" smtClean="0">
                <a:solidFill>
                  <a:srgbClr val="000000"/>
                </a:solidFill>
              </a:rPr>
              <a:pPr eaLnBrk="1" hangingPunct="1"/>
              <a:t>81</a:t>
            </a:fld>
            <a:endParaRPr lang="en-US" smtClean="0">
              <a:solidFill>
                <a:srgbClr val="000000"/>
              </a:solidFill>
            </a:endParaRPr>
          </a:p>
        </p:txBody>
      </p:sp>
      <p:sp>
        <p:nvSpPr>
          <p:cNvPr id="1525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25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1DD4FA-ADFC-42B6-A1C9-C0B1C3ADDA45}" type="slidenum">
              <a:rPr lang="en-US" smtClean="0">
                <a:solidFill>
                  <a:srgbClr val="000000"/>
                </a:solidFill>
              </a:rPr>
              <a:pPr eaLnBrk="1" hangingPunct="1"/>
              <a:t>82</a:t>
            </a:fld>
            <a:endParaRPr lang="en-US" smtClean="0">
              <a:solidFill>
                <a:srgbClr val="000000"/>
              </a:solidFill>
            </a:endParaRPr>
          </a:p>
        </p:txBody>
      </p:sp>
      <p:sp>
        <p:nvSpPr>
          <p:cNvPr id="153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36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A8AB3B-2F73-4C54-9E9E-4BFC707D8D2D}" type="slidenum">
              <a:rPr lang="en-US" smtClean="0">
                <a:solidFill>
                  <a:srgbClr val="000000"/>
                </a:solidFill>
              </a:rPr>
              <a:pPr eaLnBrk="1" hangingPunct="1"/>
              <a:t>83</a:t>
            </a:fld>
            <a:endParaRPr lang="en-US" smtClean="0">
              <a:solidFill>
                <a:srgbClr val="000000"/>
              </a:solidFill>
            </a:endParaRPr>
          </a:p>
        </p:txBody>
      </p:sp>
      <p:sp>
        <p:nvSpPr>
          <p:cNvPr id="154627" name="Rectangle 2"/>
          <p:cNvSpPr>
            <a:spLocks noGrp="1" noRot="1" noChangeAspect="1" noChangeArrowheads="1" noTextEdit="1"/>
          </p:cNvSpPr>
          <p:nvPr>
            <p:ph type="sldImg"/>
          </p:nvPr>
        </p:nvSpPr>
        <p:spPr bwMode="auto">
          <a:xfrm>
            <a:off x="1181100" y="698500"/>
            <a:ext cx="4648200" cy="3486150"/>
          </a:xfrm>
          <a:solidFill>
            <a:srgbClr val="FFFFFF"/>
          </a:solidFill>
          <a:ln>
            <a:solidFill>
              <a:srgbClr val="000000"/>
            </a:solidFill>
            <a:miter lim="800000"/>
            <a:headEnd/>
            <a:tailEnd/>
          </a:ln>
        </p:spPr>
      </p:sp>
      <p:sp>
        <p:nvSpPr>
          <p:cNvPr id="154628" name="Rectangle 3"/>
          <p:cNvSpPr>
            <a:spLocks noGrp="1" noChangeArrowheads="1"/>
          </p:cNvSpPr>
          <p:nvPr>
            <p:ph type="body" idx="1"/>
          </p:nvPr>
        </p:nvSpPr>
        <p:spPr bwMode="auto">
          <a:xfrm>
            <a:off x="932709" y="4416426"/>
            <a:ext cx="5144985" cy="4181475"/>
          </a:xfrm>
          <a:solidFill>
            <a:srgbClr val="FFFFFF"/>
          </a:solidFill>
          <a:ln>
            <a:solidFill>
              <a:srgbClr val="000000"/>
            </a:solidFill>
            <a:miter lim="800000"/>
            <a:headEnd/>
            <a:tailEnd/>
          </a:ln>
        </p:spPr>
        <p:txBody>
          <a:bodyPr wrap="square" lIns="93127" tIns="46564" rIns="93127" bIns="46564" numCol="1" anchor="t" anchorCtr="0" compatLnSpc="1">
            <a:prstTxWarp prst="textNoShape">
              <a:avLst/>
            </a:prstTxWarp>
          </a:bodyPr>
          <a:lstStyle/>
          <a:p>
            <a:r>
              <a:rPr lang="el-GR" b="1" smtClean="0">
                <a:solidFill>
                  <a:srgbClr val="00AEF0"/>
                </a:solidFill>
                <a:cs typeface="Arial" charset="0"/>
              </a:rPr>
              <a:t>Figure 20.23</a:t>
            </a:r>
          </a:p>
          <a:p>
            <a:r>
              <a:rPr lang="el-GR" b="1" smtClean="0">
                <a:solidFill>
                  <a:srgbClr val="00AEF0"/>
                </a:solidFill>
                <a:cs typeface="Arial" charset="0"/>
              </a:rPr>
              <a:t>Individuals matter: </a:t>
            </a:r>
            <a:r>
              <a:rPr lang="el-GR" smtClean="0">
                <a:solidFill>
                  <a:srgbClr val="292526"/>
                </a:solidFill>
                <a:cs typeface="Arial" charset="0"/>
              </a:rPr>
              <a:t>ways to reduce your exposure to harmful UV radiation. QUESTION: </a:t>
            </a:r>
            <a:r>
              <a:rPr lang="el-GR" i="1" smtClean="0">
                <a:solidFill>
                  <a:srgbClr val="292526"/>
                </a:solidFill>
                <a:cs typeface="Arial" charset="0"/>
              </a:rPr>
              <a:t>Which three of these actions do you think are the most important? Which ones do you do?</a:t>
            </a:r>
            <a:endParaRPr lang="el-GR" smtClean="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18.</a:t>
            </a:r>
            <a:r>
              <a:rPr lang="en-US" b="1" noProof="1" smtClean="0">
                <a:solidFill>
                  <a:srgbClr val="221E1F"/>
                </a:solidFill>
                <a:ea typeface="ＭＳ Ｐゴシック" charset="-128"/>
              </a:rPr>
              <a:t>9</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noProof="1" smtClean="0">
                <a:solidFill>
                  <a:srgbClr val="221E1F"/>
                </a:solidFill>
                <a:ea typeface="ＭＳ Ｐゴシック" charset="-128"/>
              </a:rPr>
              <a:t>A</a:t>
            </a:r>
            <a:r>
              <a:rPr noProof="1" smtClean="0">
                <a:solidFill>
                  <a:srgbClr val="221E1F"/>
                </a:solidFill>
                <a:ea typeface="ＭＳ Ｐゴシック" charset="-128"/>
              </a:rPr>
              <a:t> </a:t>
            </a:r>
            <a:r>
              <a:rPr noProof="1">
                <a:solidFill>
                  <a:srgbClr val="221E1F"/>
                </a:solidFill>
                <a:ea typeface="ＭＳ Ｐゴシック" charset="-128"/>
              </a:rPr>
              <a:t>greatly simplified model of how the pollutants that make up photochemical smog are formed.</a:t>
            </a:r>
          </a:p>
        </p:txBody>
      </p:sp>
      <p:sp>
        <p:nvSpPr>
          <p:cNvPr id="135172" name="Slide Number Placeholder 3"/>
          <p:cNvSpPr>
            <a:spLocks noGrp="1"/>
          </p:cNvSpPr>
          <p:nvPr>
            <p:ph type="sldNum" sz="quarter" idx="5"/>
          </p:nvPr>
        </p:nvSpPr>
        <p:spPr>
          <a:noFill/>
        </p:spPr>
        <p:txBody>
          <a:bodyPr/>
          <a:lstStyle/>
          <a:p>
            <a:fld id="{04B3DBF4-ED0A-AD45-BE55-EC93731BB31D}" type="slidenum">
              <a:rPr lang="en-US"/>
              <a:pPr/>
              <a:t>13</a:t>
            </a:fld>
            <a:endParaRPr lang="en-US" dirty="0"/>
          </a:p>
        </p:txBody>
      </p:sp>
    </p:spTree>
    <p:extLst>
      <p:ext uri="{BB962C8B-B14F-4D97-AF65-F5344CB8AC3E}">
        <p14:creationId xmlns:p14="http://schemas.microsoft.com/office/powerpoint/2010/main" val="407618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132099" name="Rectangle 3"/>
          <p:cNvSpPr>
            <a:spLocks noGrp="1" noChangeArrowheads="1"/>
          </p:cNvSpPr>
          <p:nvPr>
            <p:ph type="body" idx="1"/>
          </p:nvPr>
        </p:nvSpPr>
        <p:spPr>
          <a:xfrm>
            <a:off x="933098" y="4415791"/>
            <a:ext cx="5144206" cy="4181767"/>
          </a:xfrm>
          <a:solidFill>
            <a:srgbClr val="FFFFFF"/>
          </a:solidFill>
          <a:ln>
            <a:solidFill>
              <a:srgbClr val="000000"/>
            </a:solidFill>
          </a:ln>
        </p:spPr>
        <p:txBody>
          <a:bodyPr lIns="93127" tIns="46564" rIns="93127" bIns="46564"/>
          <a:lstStyle/>
          <a:p>
            <a:r>
              <a:rPr lang="en-US" dirty="0" smtClean="0">
                <a:solidFill>
                  <a:srgbClr val="000000"/>
                </a:solidFill>
                <a:ea typeface="ＭＳ Ｐゴシック" charset="-128"/>
              </a:rPr>
              <a:t>Note: This is a carry-over animation from 17e. No modifications have been made to the animation itself; we have simply updating the figure number and page number in the lower-right corner.</a:t>
            </a:r>
          </a:p>
          <a:p>
            <a:pPr defTabSz="931408">
              <a:defRPr/>
            </a:pPr>
            <a:r>
              <a:rPr lang="en-US" b="1" noProof="1">
                <a:solidFill>
                  <a:srgbClr val="221E1F"/>
                </a:solidFill>
                <a:ea typeface="ＭＳ Ｐゴシック" charset="-128"/>
              </a:rPr>
              <a:t>Figure 18.8:</a:t>
            </a:r>
            <a:r>
              <a:rPr lang="en-US" noProof="1">
                <a:solidFill>
                  <a:srgbClr val="221E1F"/>
                </a:solidFill>
                <a:ea typeface="ＭＳ Ｐゴシック" charset="-128"/>
              </a:rPr>
              <a:t> This is a greatly simplified model of how pollutants are formed when coal and oil are burned. The result is industrial smog.</a:t>
            </a:r>
          </a:p>
          <a:p>
            <a:endParaRPr lang="el-GR" dirty="0">
              <a:solidFill>
                <a:srgbClr val="000000"/>
              </a:solidFill>
              <a:ea typeface="ＭＳ Ｐゴシック" charset="-128"/>
            </a:endParaRPr>
          </a:p>
        </p:txBody>
      </p:sp>
    </p:spTree>
    <p:extLst>
      <p:ext uri="{BB962C8B-B14F-4D97-AF65-F5344CB8AC3E}">
        <p14:creationId xmlns:p14="http://schemas.microsoft.com/office/powerpoint/2010/main" val="324239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Acid Deposition – affects NY and PA a lot.  Can further move to Canada and affect environment</a:t>
            </a:r>
          </a:p>
          <a:p>
            <a:pPr eaLnBrk="1" hangingPunct="1">
              <a:lnSpc>
                <a:spcPct val="80000"/>
              </a:lnSpc>
            </a:pPr>
            <a:r>
              <a:rPr lang="en-US" dirty="0" smtClean="0"/>
              <a:t>1)</a:t>
            </a:r>
            <a:r>
              <a:rPr lang="en-US" b="1" dirty="0" smtClean="0"/>
              <a:t>wet deposition </a:t>
            </a:r>
            <a:r>
              <a:rPr lang="en-US" dirty="0" smtClean="0"/>
              <a:t>(acidic rain, snow, fog, and cloud vapor </a:t>
            </a:r>
          </a:p>
          <a:p>
            <a:pPr eaLnBrk="1" hangingPunct="1">
              <a:lnSpc>
                <a:spcPct val="80000"/>
              </a:lnSpc>
            </a:pPr>
            <a:r>
              <a:rPr lang="en-US" dirty="0" smtClean="0"/>
              <a:t>pH less than 5.6 	Acid rain 4.2-4.7 </a:t>
            </a:r>
          </a:p>
          <a:p>
            <a:pPr eaLnBrk="1" hangingPunct="1">
              <a:lnSpc>
                <a:spcPct val="80000"/>
              </a:lnSpc>
            </a:pPr>
            <a:r>
              <a:rPr lang="en-US" dirty="0" smtClean="0"/>
              <a:t>more distant downwind area (4-14 days)</a:t>
            </a:r>
          </a:p>
          <a:p>
            <a:pPr eaLnBrk="1" hangingPunct="1">
              <a:lnSpc>
                <a:spcPct val="80000"/>
              </a:lnSpc>
            </a:pPr>
            <a:r>
              <a:rPr lang="en-US" dirty="0" smtClean="0"/>
              <a:t>2)</a:t>
            </a:r>
            <a:r>
              <a:rPr lang="en-US" b="1" dirty="0" smtClean="0"/>
              <a:t>dry deposition</a:t>
            </a:r>
            <a:r>
              <a:rPr lang="en-US" dirty="0" smtClean="0"/>
              <a:t> (air borne particulates</a:t>
            </a:r>
          </a:p>
          <a:p>
            <a:pPr marL="0" marR="0" indent="0" algn="l" defTabSz="914400" rtl="0" eaLnBrk="1" fontAlgn="base" latinLnBrk="0" hangingPunct="1">
              <a:lnSpc>
                <a:spcPct val="80000"/>
              </a:lnSpc>
              <a:spcBef>
                <a:spcPct val="30000"/>
              </a:spcBef>
              <a:spcAft>
                <a:spcPct val="0"/>
              </a:spcAft>
              <a:buClrTx/>
              <a:buSzTx/>
              <a:buFontTx/>
              <a:buNone/>
              <a:tabLst/>
              <a:defRPr/>
            </a:pPr>
            <a:r>
              <a:rPr lang="en-US" sz="1200" dirty="0" smtClean="0"/>
              <a:t>near emission source (2-3 days) </a:t>
            </a:r>
          </a:p>
          <a:p>
            <a:pPr eaLnBrk="1" hangingPunct="1">
              <a:lnSpc>
                <a:spcPct val="80000"/>
              </a:lnSpc>
            </a:pPr>
            <a:endParaRPr lang="en-US" dirty="0"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68B9EC-42CB-4B81-9154-A4BAB71216D5}" type="slidenum">
              <a:rPr lang="en-US" smtClean="0"/>
              <a:pPr eaLnBrk="1" hangingPunct="1"/>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b="1" noProof="1">
                <a:solidFill>
                  <a:srgbClr val="C51322"/>
                </a:solidFill>
                <a:ea typeface="ＭＳ Ｐゴシック" charset="-128"/>
              </a:rPr>
              <a:t>Figure </a:t>
            </a:r>
            <a:r>
              <a:rPr b="1" noProof="1" smtClean="0">
                <a:solidFill>
                  <a:srgbClr val="C51322"/>
                </a:solidFill>
                <a:ea typeface="ＭＳ Ｐゴシック" charset="-128"/>
              </a:rPr>
              <a:t>18.1</a:t>
            </a:r>
            <a:r>
              <a:rPr lang="en-US" b="1" noProof="1" smtClean="0">
                <a:solidFill>
                  <a:srgbClr val="C51322"/>
                </a:solidFill>
                <a:ea typeface="ＭＳ Ｐゴシック" charset="-128"/>
              </a:rPr>
              <a:t>2</a:t>
            </a:r>
            <a:r>
              <a:rPr b="1" noProof="1" smtClean="0">
                <a:solidFill>
                  <a:srgbClr val="C51322"/>
                </a:solidFill>
                <a:ea typeface="ＭＳ Ｐゴシック" charset="-128"/>
              </a:rPr>
              <a:t>:</a:t>
            </a:r>
            <a:r>
              <a:rPr noProof="1" smtClean="0">
                <a:solidFill>
                  <a:srgbClr val="C51322"/>
                </a:solidFill>
                <a:ea typeface="ＭＳ Ｐゴシック" charset="-128"/>
              </a:rPr>
              <a:t> </a:t>
            </a:r>
            <a:r>
              <a:rPr b="1" noProof="1">
                <a:solidFill>
                  <a:srgbClr val="C51322"/>
                </a:solidFill>
                <a:ea typeface="ＭＳ Ｐゴシック" charset="-128"/>
              </a:rPr>
              <a:t>Natural capital degradation. </a:t>
            </a:r>
          </a:p>
          <a:p>
            <a:r>
              <a:rPr i="1" noProof="1">
                <a:solidFill>
                  <a:srgbClr val="221E1F"/>
                </a:solidFill>
                <a:ea typeface="ＭＳ Ｐゴシック" charset="-128"/>
              </a:rPr>
              <a:t>Acid deposition</a:t>
            </a:r>
            <a:r>
              <a:rPr noProof="1">
                <a:solidFill>
                  <a:srgbClr val="221E1F"/>
                </a:solidFill>
                <a:ea typeface="ＭＳ Ｐゴシック" charset="-128"/>
              </a:rPr>
              <a:t>, which consists of rain, snow, dust, or gas with a pH lower than 5.6, is commonly called acid rain. Soils and lakes vary in their ability to neutralize excess acidity. </a:t>
            </a:r>
          </a:p>
        </p:txBody>
      </p:sp>
      <p:sp>
        <p:nvSpPr>
          <p:cNvPr id="143364" name="Slide Number Placeholder 3"/>
          <p:cNvSpPr>
            <a:spLocks noGrp="1"/>
          </p:cNvSpPr>
          <p:nvPr>
            <p:ph type="sldNum" sz="quarter" idx="5"/>
          </p:nvPr>
        </p:nvSpPr>
        <p:spPr>
          <a:noFill/>
        </p:spPr>
        <p:txBody>
          <a:bodyPr/>
          <a:lstStyle/>
          <a:p>
            <a:fld id="{DD1A4188-5814-6D44-AE88-DAB85707C189}" type="slidenum">
              <a:rPr lang="en-US"/>
              <a:pPr/>
              <a:t>16</a:t>
            </a:fld>
            <a:endParaRPr lang="en-US" dirty="0"/>
          </a:p>
        </p:txBody>
      </p:sp>
    </p:spTree>
    <p:extLst>
      <p:ext uri="{BB962C8B-B14F-4D97-AF65-F5344CB8AC3E}">
        <p14:creationId xmlns:p14="http://schemas.microsoft.com/office/powerpoint/2010/main" val="379335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5DB84-3060-428D-ADFA-613A0773E3BD}" type="slidenum">
              <a:rPr lang="en-US"/>
              <a:pPr>
                <a:defRPr/>
              </a:pPr>
              <a:t>‹#›</a:t>
            </a:fld>
            <a:endParaRPr lang="en-US"/>
          </a:p>
        </p:txBody>
      </p:sp>
    </p:spTree>
    <p:extLst>
      <p:ext uri="{BB962C8B-B14F-4D97-AF65-F5344CB8AC3E}">
        <p14:creationId xmlns:p14="http://schemas.microsoft.com/office/powerpoint/2010/main" val="319224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22B5C-CE06-44EB-B77D-85AA2C2D3D65}" type="slidenum">
              <a:rPr lang="en-US"/>
              <a:pPr>
                <a:defRPr/>
              </a:pPr>
              <a:t>‹#›</a:t>
            </a:fld>
            <a:endParaRPr lang="en-US"/>
          </a:p>
        </p:txBody>
      </p:sp>
    </p:spTree>
    <p:extLst>
      <p:ext uri="{BB962C8B-B14F-4D97-AF65-F5344CB8AC3E}">
        <p14:creationId xmlns:p14="http://schemas.microsoft.com/office/powerpoint/2010/main" val="37667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36C34-59F8-45DD-8F03-A021FAE81F9D}" type="slidenum">
              <a:rPr lang="en-US"/>
              <a:pPr>
                <a:defRPr/>
              </a:pPr>
              <a:t>‹#›</a:t>
            </a:fld>
            <a:endParaRPr lang="en-US"/>
          </a:p>
        </p:txBody>
      </p:sp>
    </p:spTree>
    <p:extLst>
      <p:ext uri="{BB962C8B-B14F-4D97-AF65-F5344CB8AC3E}">
        <p14:creationId xmlns:p14="http://schemas.microsoft.com/office/powerpoint/2010/main" val="151261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D154544-39A6-4BB2-9ED4-9D622419F9B1}" type="slidenum">
              <a:rPr lang="en-US"/>
              <a:pPr>
                <a:defRPr/>
              </a:pPr>
              <a:t>‹#›</a:t>
            </a:fld>
            <a:endParaRPr lang="en-US"/>
          </a:p>
        </p:txBody>
      </p:sp>
    </p:spTree>
    <p:extLst>
      <p:ext uri="{BB962C8B-B14F-4D97-AF65-F5344CB8AC3E}">
        <p14:creationId xmlns:p14="http://schemas.microsoft.com/office/powerpoint/2010/main" val="361288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D560F-0E7B-43B5-92EC-9F1D447F2796}" type="slidenum">
              <a:rPr lang="en-US"/>
              <a:pPr>
                <a:defRPr/>
              </a:pPr>
              <a:t>‹#›</a:t>
            </a:fld>
            <a:endParaRPr lang="en-US"/>
          </a:p>
        </p:txBody>
      </p:sp>
    </p:spTree>
    <p:extLst>
      <p:ext uri="{BB962C8B-B14F-4D97-AF65-F5344CB8AC3E}">
        <p14:creationId xmlns:p14="http://schemas.microsoft.com/office/powerpoint/2010/main" val="169869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054 w 5740"/>
                <a:gd name="T1" fmla="*/ 0 h 4316"/>
                <a:gd name="T2" fmla="*/ 0 w 5740"/>
                <a:gd name="T3" fmla="*/ 0 h 4316"/>
                <a:gd name="T4" fmla="*/ 0 w 5740"/>
                <a:gd name="T5" fmla="*/ 0 h 4316"/>
                <a:gd name="T6" fmla="*/ 6054 w 5740"/>
                <a:gd name="T7" fmla="*/ 0 h 4316"/>
                <a:gd name="T8" fmla="*/ 6054 w 5740"/>
                <a:gd name="T9" fmla="*/ 0 h 4316"/>
                <a:gd name="T10" fmla="*/ 6054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6 w 382"/>
                  <a:gd name="T19" fmla="*/ 96 h 96"/>
                  <a:gd name="T20" fmla="*/ 280 w 382"/>
                  <a:gd name="T21" fmla="*/ 90 h 96"/>
                  <a:gd name="T22" fmla="*/ 328 w 382"/>
                  <a:gd name="T23" fmla="*/ 84 h 96"/>
                  <a:gd name="T24" fmla="*/ 369 w 382"/>
                  <a:gd name="T25" fmla="*/ 66 h 96"/>
                  <a:gd name="T26" fmla="*/ 399 w 382"/>
                  <a:gd name="T27" fmla="*/ 42 h 96"/>
                  <a:gd name="T28" fmla="*/ 393 w 382"/>
                  <a:gd name="T29" fmla="*/ 42 h 96"/>
                  <a:gd name="T30" fmla="*/ 363 w 382"/>
                  <a:gd name="T31" fmla="*/ 66 h 96"/>
                  <a:gd name="T32" fmla="*/ 322 w 382"/>
                  <a:gd name="T33" fmla="*/ 78 h 96"/>
                  <a:gd name="T34" fmla="*/ 280 w 382"/>
                  <a:gd name="T35" fmla="*/ 90 h 96"/>
                  <a:gd name="T36" fmla="*/ 226 w 382"/>
                  <a:gd name="T37" fmla="*/ 96 h 96"/>
                  <a:gd name="T38" fmla="*/ 2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6 w 185"/>
                  <a:gd name="T5" fmla="*/ 36 h 210"/>
                  <a:gd name="T6" fmla="*/ 172 w 185"/>
                  <a:gd name="T7" fmla="*/ 72 h 210"/>
                  <a:gd name="T8" fmla="*/ 178 w 185"/>
                  <a:gd name="T9" fmla="*/ 90 h 210"/>
                  <a:gd name="T10" fmla="*/ 184 w 185"/>
                  <a:gd name="T11" fmla="*/ 114 h 210"/>
                  <a:gd name="T12" fmla="*/ 178 w 185"/>
                  <a:gd name="T13" fmla="*/ 138 h 210"/>
                  <a:gd name="T14" fmla="*/ 166 w 185"/>
                  <a:gd name="T15" fmla="*/ 162 h 210"/>
                  <a:gd name="T16" fmla="*/ 136 w 185"/>
                  <a:gd name="T17" fmla="*/ 180 h 210"/>
                  <a:gd name="T18" fmla="*/ 90 w 185"/>
                  <a:gd name="T19" fmla="*/ 198 h 210"/>
                  <a:gd name="T20" fmla="*/ 113 w 185"/>
                  <a:gd name="T21" fmla="*/ 210 h 210"/>
                  <a:gd name="T22" fmla="*/ 148 w 185"/>
                  <a:gd name="T23" fmla="*/ 192 h 210"/>
                  <a:gd name="T24" fmla="*/ 178 w 185"/>
                  <a:gd name="T25" fmla="*/ 168 h 210"/>
                  <a:gd name="T26" fmla="*/ 196 w 185"/>
                  <a:gd name="T27" fmla="*/ 144 h 210"/>
                  <a:gd name="T28" fmla="*/ 202 w 185"/>
                  <a:gd name="T29" fmla="*/ 114 h 210"/>
                  <a:gd name="T30" fmla="*/ 196 w 185"/>
                  <a:gd name="T31" fmla="*/ 90 h 210"/>
                  <a:gd name="T32" fmla="*/ 190 w 185"/>
                  <a:gd name="T33" fmla="*/ 66 h 210"/>
                  <a:gd name="T34" fmla="*/ 172 w 185"/>
                  <a:gd name="T35" fmla="*/ 48 h 210"/>
                  <a:gd name="T36" fmla="*/ 1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pPr lvl="0"/>
            <a:r>
              <a:rPr lang="en-US" noProof="0" smtClean="0"/>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solidFill>
                  <a:schemeClr val="tx1"/>
                </a:solidFill>
              </a:defRPr>
            </a:lvl1pPr>
          </a:lstStyle>
          <a:p>
            <a:pPr lvl="0"/>
            <a:r>
              <a:rPr lang="en-US" noProof="0" smtClean="0"/>
              <a:t>Click to edit Master subtitle style</a:t>
            </a:r>
          </a:p>
        </p:txBody>
      </p:sp>
    </p:spTree>
    <p:extLst>
      <p:ext uri="{BB962C8B-B14F-4D97-AF65-F5344CB8AC3E}">
        <p14:creationId xmlns:p14="http://schemas.microsoft.com/office/powerpoint/2010/main" val="342514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52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917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765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66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788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C468C-15A8-4C70-B1CC-CEE47B354039}" type="slidenum">
              <a:rPr lang="en-US"/>
              <a:pPr>
                <a:defRPr/>
              </a:pPr>
              <a:t>‹#›</a:t>
            </a:fld>
            <a:endParaRPr lang="en-US"/>
          </a:p>
        </p:txBody>
      </p:sp>
    </p:spTree>
    <p:extLst>
      <p:ext uri="{BB962C8B-B14F-4D97-AF65-F5344CB8AC3E}">
        <p14:creationId xmlns:p14="http://schemas.microsoft.com/office/powerpoint/2010/main" val="24893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166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7713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328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569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54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12" name="Freeform 23"/>
            <p:cNvSpPr>
              <a:spLocks/>
            </p:cNvSpPr>
            <p:nvPr/>
          </p:nvSpPr>
          <p:spPr bwMode="hidden">
            <a:xfrm>
              <a:off x="5041" y="0"/>
              <a:ext cx="719" cy="845"/>
            </a:xfrm>
            <a:custGeom>
              <a:avLst/>
              <a:gdLst>
                <a:gd name="T0" fmla="*/ 751 w 717"/>
                <a:gd name="T1" fmla="*/ 845 h 845"/>
                <a:gd name="T2" fmla="*/ 751 w 717"/>
                <a:gd name="T3" fmla="*/ 821 h 845"/>
                <a:gd name="T4" fmla="*/ 608 w 717"/>
                <a:gd name="T5" fmla="*/ 605 h 845"/>
                <a:gd name="T6" fmla="*/ 423 w 717"/>
                <a:gd name="T7" fmla="*/ 396 h 845"/>
                <a:gd name="T8" fmla="*/ 238 w 717"/>
                <a:gd name="T9" fmla="*/ 192 h 845"/>
                <a:gd name="T10" fmla="*/ 17 w 717"/>
                <a:gd name="T11" fmla="*/ 0 h 845"/>
                <a:gd name="T12" fmla="*/ 0 w 717"/>
                <a:gd name="T13" fmla="*/ 0 h 845"/>
                <a:gd name="T14" fmla="*/ 226 w 717"/>
                <a:gd name="T15" fmla="*/ 198 h 845"/>
                <a:gd name="T16" fmla="*/ 417 w 717"/>
                <a:gd name="T17" fmla="*/ 408 h 845"/>
                <a:gd name="T18" fmla="*/ 602 w 717"/>
                <a:gd name="T19" fmla="*/ 623 h 845"/>
                <a:gd name="T20" fmla="*/ 751 w 717"/>
                <a:gd name="T21" fmla="*/ 845 h 845"/>
                <a:gd name="T22" fmla="*/ 75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24 w 407"/>
                <a:gd name="T1" fmla="*/ 414 h 414"/>
                <a:gd name="T2" fmla="*/ 424 w 407"/>
                <a:gd name="T3" fmla="*/ 396 h 414"/>
                <a:gd name="T4" fmla="*/ 239 w 407"/>
                <a:gd name="T5" fmla="*/ 192 h 414"/>
                <a:gd name="T6" fmla="*/ 12 w 407"/>
                <a:gd name="T7" fmla="*/ 0 h 414"/>
                <a:gd name="T8" fmla="*/ 0 w 407"/>
                <a:gd name="T9" fmla="*/ 0 h 414"/>
                <a:gd name="T10" fmla="*/ 108 w 407"/>
                <a:gd name="T11" fmla="*/ 102 h 414"/>
                <a:gd name="T12" fmla="*/ 233 w 407"/>
                <a:gd name="T13" fmla="*/ 204 h 414"/>
                <a:gd name="T14" fmla="*/ 424 w 407"/>
                <a:gd name="T15" fmla="*/ 414 h 414"/>
                <a:gd name="T16" fmla="*/ 42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000000"/>
                </a:solidFill>
                <a:ea typeface="ＭＳ Ｐゴシック" pitchFamily="1" charset="-128"/>
              </a:endParaRPr>
            </a:p>
          </p:txBody>
        </p:sp>
        <p:sp>
          <p:nvSpPr>
            <p:cNvPr id="15" name="Freeform 26"/>
            <p:cNvSpPr>
              <a:spLocks/>
            </p:cNvSpPr>
            <p:nvPr/>
          </p:nvSpPr>
          <p:spPr bwMode="hidden">
            <a:xfrm>
              <a:off x="6" y="0"/>
              <a:ext cx="588" cy="599"/>
            </a:xfrm>
            <a:custGeom>
              <a:avLst/>
              <a:gdLst>
                <a:gd name="T0" fmla="*/ 620 w 586"/>
                <a:gd name="T1" fmla="*/ 0 h 599"/>
                <a:gd name="T2" fmla="*/ 602 w 586"/>
                <a:gd name="T3" fmla="*/ 0 h 599"/>
                <a:gd name="T4" fmla="*/ 424 w 586"/>
                <a:gd name="T5" fmla="*/ 132 h 599"/>
                <a:gd name="T6" fmla="*/ 274 w 586"/>
                <a:gd name="T7" fmla="*/ 270 h 599"/>
                <a:gd name="T8" fmla="*/ 120 w 586"/>
                <a:gd name="T9" fmla="*/ 420 h 599"/>
                <a:gd name="T10" fmla="*/ 0 w 586"/>
                <a:gd name="T11" fmla="*/ 575 h 599"/>
                <a:gd name="T12" fmla="*/ 0 w 586"/>
                <a:gd name="T13" fmla="*/ 599 h 599"/>
                <a:gd name="T14" fmla="*/ 120 w 586"/>
                <a:gd name="T15" fmla="*/ 432 h 599"/>
                <a:gd name="T16" fmla="*/ 274 w 586"/>
                <a:gd name="T17" fmla="*/ 282 h 599"/>
                <a:gd name="T18" fmla="*/ 430 w 586"/>
                <a:gd name="T19" fmla="*/ 138 h 599"/>
                <a:gd name="T20" fmla="*/ 620 w 586"/>
                <a:gd name="T21" fmla="*/ 0 h 599"/>
                <a:gd name="T22" fmla="*/ 62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86 w 269"/>
                <a:gd name="T1" fmla="*/ 0 h 252"/>
                <a:gd name="T2" fmla="*/ 26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6 w 269"/>
                <a:gd name="T15" fmla="*/ 0 h 252"/>
                <a:gd name="T16" fmla="*/ 28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2791" name="Rectangle 39"/>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202792" name="Rectangle 40"/>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effectLst>
                  <a:outerShdw blurRad="38100" dist="38100" dir="2700000" algn="tl">
                    <a:srgbClr val="C0C0C0"/>
                  </a:outerShdw>
                </a:effectLst>
                <a:latin typeface="Verdana" pitchFamily="1" charset="0"/>
                <a:ea typeface="ＭＳ Ｐゴシック" pitchFamily="1" charset="-128"/>
              </a:defRPr>
            </a:lvl1pPr>
          </a:lstStyle>
          <a:p>
            <a:pPr>
              <a:defRPr/>
            </a:pPr>
            <a:endParaRPr lang="en-US"/>
          </a:p>
        </p:txBody>
      </p:sp>
      <p:sp>
        <p:nvSpPr>
          <p:cNvPr id="42" name="Rectangle 42"/>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effectLst>
                  <a:outerShdw blurRad="38100" dist="38100" dir="2700000" algn="tl">
                    <a:srgbClr val="C0C0C0"/>
                  </a:outerShdw>
                </a:effectLst>
                <a:latin typeface="Verdana" pitchFamily="1" charset="0"/>
                <a:ea typeface="ＭＳ Ｐゴシック" pitchFamily="1" charset="-128"/>
              </a:defRPr>
            </a:lvl1pPr>
          </a:lstStyle>
          <a:p>
            <a:pPr>
              <a:defRPr/>
            </a:pPr>
            <a:endParaRPr lang="en-US"/>
          </a:p>
        </p:txBody>
      </p:sp>
      <p:sp>
        <p:nvSpPr>
          <p:cNvPr id="43" name="Rectangle 43"/>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effectLst>
                  <a:outerShdw blurRad="38100" dist="38100" dir="2700000" algn="tl">
                    <a:srgbClr val="C0C0C0"/>
                  </a:outerShdw>
                </a:effectLst>
                <a:latin typeface="Verdana" pitchFamily="1" charset="0"/>
                <a:ea typeface="ＭＳ Ｐゴシック" pitchFamily="1" charset="-128"/>
              </a:defRPr>
            </a:lvl1pPr>
          </a:lstStyle>
          <a:p>
            <a:pPr>
              <a:defRPr/>
            </a:pPr>
            <a:fld id="{5ED4909F-B017-4084-A0C4-F942D3D0A0B0}" type="slidenum">
              <a:rPr lang="en-US"/>
              <a:pPr>
                <a:defRPr/>
              </a:pPr>
              <a:t>‹#›</a:t>
            </a:fld>
            <a:endParaRPr lang="en-US"/>
          </a:p>
        </p:txBody>
      </p:sp>
    </p:spTree>
    <p:extLst>
      <p:ext uri="{BB962C8B-B14F-4D97-AF65-F5344CB8AC3E}">
        <p14:creationId xmlns:p14="http://schemas.microsoft.com/office/powerpoint/2010/main" val="238279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30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2818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44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20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927A8-25A7-4076-B0D9-13374FA88668}" type="slidenum">
              <a:rPr lang="en-US"/>
              <a:pPr>
                <a:defRPr/>
              </a:pPr>
              <a:t>‹#›</a:t>
            </a:fld>
            <a:endParaRPr lang="en-US"/>
          </a:p>
        </p:txBody>
      </p:sp>
    </p:spTree>
    <p:extLst>
      <p:ext uri="{BB962C8B-B14F-4D97-AF65-F5344CB8AC3E}">
        <p14:creationId xmlns:p14="http://schemas.microsoft.com/office/powerpoint/2010/main" val="3244655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46721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677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801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3269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666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5244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D7CF4068-9FFA-450F-9063-5159E59FE9D3}" type="slidenum">
              <a:rPr lang="en-US"/>
              <a:pPr>
                <a:defRPr/>
              </a:pPr>
              <a:t>‹#›</a:t>
            </a:fld>
            <a:endParaRPr lang="en-US"/>
          </a:p>
        </p:txBody>
      </p:sp>
    </p:spTree>
    <p:extLst>
      <p:ext uri="{BB962C8B-B14F-4D97-AF65-F5344CB8AC3E}">
        <p14:creationId xmlns:p14="http://schemas.microsoft.com/office/powerpoint/2010/main" val="1974732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A6BF2DE3-056A-449A-A7CC-36099FF5C412}" type="slidenum">
              <a:rPr lang="en-US"/>
              <a:pPr>
                <a:defRPr/>
              </a:pPr>
              <a:t>‹#›</a:t>
            </a:fld>
            <a:endParaRPr lang="en-US"/>
          </a:p>
        </p:txBody>
      </p:sp>
    </p:spTree>
    <p:extLst>
      <p:ext uri="{BB962C8B-B14F-4D97-AF65-F5344CB8AC3E}">
        <p14:creationId xmlns:p14="http://schemas.microsoft.com/office/powerpoint/2010/main" val="1626054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620D7437-F1FA-41CB-96CE-3F883EFC00BA}" type="slidenum">
              <a:rPr lang="en-US"/>
              <a:pPr>
                <a:defRPr/>
              </a:pPr>
              <a:t>‹#›</a:t>
            </a:fld>
            <a:endParaRPr lang="en-US"/>
          </a:p>
        </p:txBody>
      </p:sp>
    </p:spTree>
    <p:extLst>
      <p:ext uri="{BB962C8B-B14F-4D97-AF65-F5344CB8AC3E}">
        <p14:creationId xmlns:p14="http://schemas.microsoft.com/office/powerpoint/2010/main" val="3239192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D75C3514-166D-468C-B9F4-46D29C92D279}" type="slidenum">
              <a:rPr lang="en-US"/>
              <a:pPr>
                <a:defRPr/>
              </a:pPr>
              <a:t>‹#›</a:t>
            </a:fld>
            <a:endParaRPr lang="en-US"/>
          </a:p>
        </p:txBody>
      </p:sp>
    </p:spTree>
    <p:extLst>
      <p:ext uri="{BB962C8B-B14F-4D97-AF65-F5344CB8AC3E}">
        <p14:creationId xmlns:p14="http://schemas.microsoft.com/office/powerpoint/2010/main" val="15147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C8B266-B0E0-4AB1-87A5-A046770B509E}" type="slidenum">
              <a:rPr lang="en-US"/>
              <a:pPr>
                <a:defRPr/>
              </a:pPr>
              <a:t>‹#›</a:t>
            </a:fld>
            <a:endParaRPr lang="en-US"/>
          </a:p>
        </p:txBody>
      </p:sp>
    </p:spTree>
    <p:extLst>
      <p:ext uri="{BB962C8B-B14F-4D97-AF65-F5344CB8AC3E}">
        <p14:creationId xmlns:p14="http://schemas.microsoft.com/office/powerpoint/2010/main" val="3453357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mn-ea"/>
              </a:defRPr>
            </a:lvl1pPr>
          </a:lstStyle>
          <a:p>
            <a:pPr>
              <a:defRPr/>
            </a:pPr>
            <a:endParaRPr lang="en-US"/>
          </a:p>
        </p:txBody>
      </p:sp>
      <p:sp>
        <p:nvSpPr>
          <p:cNvPr id="8" name="Footer Placeholder 7"/>
          <p:cNvSpPr>
            <a:spLocks noGrp="1"/>
          </p:cNvSpPr>
          <p:nvPr>
            <p:ph type="ftr" sz="quarter" idx="11"/>
          </p:nvPr>
        </p:nvSpPr>
        <p:spPr/>
        <p:txBody>
          <a:bodyPr/>
          <a:lstStyle>
            <a:lvl1pPr>
              <a:defRPr>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ea typeface="+mn-ea"/>
              </a:defRPr>
            </a:lvl1pPr>
          </a:lstStyle>
          <a:p>
            <a:pPr>
              <a:defRPr/>
            </a:pPr>
            <a:fld id="{D556277E-7647-4A57-8F4D-D50F19FE1CB2}" type="slidenum">
              <a:rPr lang="en-US"/>
              <a:pPr>
                <a:defRPr/>
              </a:pPr>
              <a:t>‹#›</a:t>
            </a:fld>
            <a:endParaRPr lang="en-US"/>
          </a:p>
        </p:txBody>
      </p:sp>
    </p:spTree>
    <p:extLst>
      <p:ext uri="{BB962C8B-B14F-4D97-AF65-F5344CB8AC3E}">
        <p14:creationId xmlns:p14="http://schemas.microsoft.com/office/powerpoint/2010/main" val="4216407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a typeface="+mn-ea"/>
              </a:defRPr>
            </a:lvl1pPr>
          </a:lstStyle>
          <a:p>
            <a:pPr>
              <a:defRPr/>
            </a:pPr>
            <a:endParaRPr lang="en-US"/>
          </a:p>
        </p:txBody>
      </p:sp>
      <p:sp>
        <p:nvSpPr>
          <p:cNvPr id="4" name="Footer Placeholder 3"/>
          <p:cNvSpPr>
            <a:spLocks noGrp="1"/>
          </p:cNvSpPr>
          <p:nvPr>
            <p:ph type="ftr" sz="quarter" idx="11"/>
          </p:nvPr>
        </p:nvSpPr>
        <p:spPr/>
        <p:txBody>
          <a:bodyPr/>
          <a:lstStyle>
            <a:lvl1pPr>
              <a:defRPr>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ea typeface="+mn-ea"/>
              </a:defRPr>
            </a:lvl1pPr>
          </a:lstStyle>
          <a:p>
            <a:pPr>
              <a:defRPr/>
            </a:pPr>
            <a:fld id="{80DB4803-C070-4A24-929D-9DFAE101FD01}" type="slidenum">
              <a:rPr lang="en-US"/>
              <a:pPr>
                <a:defRPr/>
              </a:pPr>
              <a:t>‹#›</a:t>
            </a:fld>
            <a:endParaRPr lang="en-US"/>
          </a:p>
        </p:txBody>
      </p:sp>
    </p:spTree>
    <p:extLst>
      <p:ext uri="{BB962C8B-B14F-4D97-AF65-F5344CB8AC3E}">
        <p14:creationId xmlns:p14="http://schemas.microsoft.com/office/powerpoint/2010/main" val="3499093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n-ea"/>
              </a:defRPr>
            </a:lvl1pPr>
          </a:lstStyle>
          <a:p>
            <a:pPr>
              <a:defRPr/>
            </a:pPr>
            <a:endParaRPr lang="en-US"/>
          </a:p>
        </p:txBody>
      </p:sp>
      <p:sp>
        <p:nvSpPr>
          <p:cNvPr id="3" name="Footer Placeholder 2"/>
          <p:cNvSpPr>
            <a:spLocks noGrp="1"/>
          </p:cNvSpPr>
          <p:nvPr>
            <p:ph type="ftr" sz="quarter" idx="11"/>
          </p:nvPr>
        </p:nvSpPr>
        <p:spPr/>
        <p:txBody>
          <a:bodyPr/>
          <a:lstStyle>
            <a:lvl1pPr>
              <a:defRPr>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ea typeface="+mn-ea"/>
              </a:defRPr>
            </a:lvl1pPr>
          </a:lstStyle>
          <a:p>
            <a:pPr>
              <a:defRPr/>
            </a:pPr>
            <a:fld id="{37CB6CCE-A22D-4EFC-91A4-7F4E5099066A}" type="slidenum">
              <a:rPr lang="en-US"/>
              <a:pPr>
                <a:defRPr/>
              </a:pPr>
              <a:t>‹#›</a:t>
            </a:fld>
            <a:endParaRPr lang="en-US"/>
          </a:p>
        </p:txBody>
      </p:sp>
    </p:spTree>
    <p:extLst>
      <p:ext uri="{BB962C8B-B14F-4D97-AF65-F5344CB8AC3E}">
        <p14:creationId xmlns:p14="http://schemas.microsoft.com/office/powerpoint/2010/main" val="1437627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093ED8E9-8850-4A0F-B347-522A60016E7E}" type="slidenum">
              <a:rPr lang="en-US"/>
              <a:pPr>
                <a:defRPr/>
              </a:pPr>
              <a:t>‹#›</a:t>
            </a:fld>
            <a:endParaRPr lang="en-US"/>
          </a:p>
        </p:txBody>
      </p:sp>
    </p:spTree>
    <p:extLst>
      <p:ext uri="{BB962C8B-B14F-4D97-AF65-F5344CB8AC3E}">
        <p14:creationId xmlns:p14="http://schemas.microsoft.com/office/powerpoint/2010/main" val="1365771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AC8EFDAA-A47B-40CC-8D92-6ADEDF3C51C3}" type="slidenum">
              <a:rPr lang="en-US"/>
              <a:pPr>
                <a:defRPr/>
              </a:pPr>
              <a:t>‹#›</a:t>
            </a:fld>
            <a:endParaRPr lang="en-US"/>
          </a:p>
        </p:txBody>
      </p:sp>
    </p:spTree>
    <p:extLst>
      <p:ext uri="{BB962C8B-B14F-4D97-AF65-F5344CB8AC3E}">
        <p14:creationId xmlns:p14="http://schemas.microsoft.com/office/powerpoint/2010/main" val="244861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061899BF-C85A-4952-9670-834034955950}" type="slidenum">
              <a:rPr lang="en-US"/>
              <a:pPr>
                <a:defRPr/>
              </a:pPr>
              <a:t>‹#›</a:t>
            </a:fld>
            <a:endParaRPr lang="en-US"/>
          </a:p>
        </p:txBody>
      </p:sp>
    </p:spTree>
    <p:extLst>
      <p:ext uri="{BB962C8B-B14F-4D97-AF65-F5344CB8AC3E}">
        <p14:creationId xmlns:p14="http://schemas.microsoft.com/office/powerpoint/2010/main" val="3655249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1B8E6F5F-C460-4C17-A61B-43B25D494B12}" type="slidenum">
              <a:rPr lang="en-US"/>
              <a:pPr>
                <a:defRPr/>
              </a:pPr>
              <a:t>‹#›</a:t>
            </a:fld>
            <a:endParaRPr lang="en-US"/>
          </a:p>
        </p:txBody>
      </p:sp>
    </p:spTree>
    <p:extLst>
      <p:ext uri="{BB962C8B-B14F-4D97-AF65-F5344CB8AC3E}">
        <p14:creationId xmlns:p14="http://schemas.microsoft.com/office/powerpoint/2010/main" val="2843585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6B37771A-D0BB-4FA2-8F97-052C099DB573}" type="slidenum">
              <a:rPr lang="en-US"/>
              <a:pPr>
                <a:defRPr/>
              </a:pPr>
              <a:t>‹#›</a:t>
            </a:fld>
            <a:endParaRPr lang="en-US"/>
          </a:p>
        </p:txBody>
      </p:sp>
    </p:spTree>
    <p:extLst>
      <p:ext uri="{BB962C8B-B14F-4D97-AF65-F5344CB8AC3E}">
        <p14:creationId xmlns:p14="http://schemas.microsoft.com/office/powerpoint/2010/main" val="4018472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8EF32833-0C74-4B7A-B2CF-D606294DC72A}" type="slidenum">
              <a:rPr lang="en-US"/>
              <a:pPr>
                <a:defRPr/>
              </a:pPr>
              <a:t>‹#›</a:t>
            </a:fld>
            <a:endParaRPr lang="en-US"/>
          </a:p>
        </p:txBody>
      </p:sp>
    </p:spTree>
    <p:extLst>
      <p:ext uri="{BB962C8B-B14F-4D97-AF65-F5344CB8AC3E}">
        <p14:creationId xmlns:p14="http://schemas.microsoft.com/office/powerpoint/2010/main" val="147205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1B392629-411E-41EC-810A-7A29802728B1}" type="slidenum">
              <a:rPr lang="en-US"/>
              <a:pPr>
                <a:defRPr/>
              </a:pPr>
              <a:t>‹#›</a:t>
            </a:fld>
            <a:endParaRPr lang="en-US"/>
          </a:p>
        </p:txBody>
      </p:sp>
    </p:spTree>
    <p:extLst>
      <p:ext uri="{BB962C8B-B14F-4D97-AF65-F5344CB8AC3E}">
        <p14:creationId xmlns:p14="http://schemas.microsoft.com/office/powerpoint/2010/main" val="428833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6A1FE9-F32D-4C9E-8C71-998A6087A532}" type="slidenum">
              <a:rPr lang="en-US"/>
              <a:pPr>
                <a:defRPr/>
              </a:pPr>
              <a:t>‹#›</a:t>
            </a:fld>
            <a:endParaRPr lang="en-US"/>
          </a:p>
        </p:txBody>
      </p:sp>
    </p:spTree>
    <p:extLst>
      <p:ext uri="{BB962C8B-B14F-4D97-AF65-F5344CB8AC3E}">
        <p14:creationId xmlns:p14="http://schemas.microsoft.com/office/powerpoint/2010/main" val="1453020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AA785ADE-C2C6-4115-9BE8-C215F289633C}" type="slidenum">
              <a:rPr lang="en-US"/>
              <a:pPr>
                <a:defRPr/>
              </a:pPr>
              <a:t>‹#›</a:t>
            </a:fld>
            <a:endParaRPr lang="en-US"/>
          </a:p>
        </p:txBody>
      </p:sp>
    </p:spTree>
    <p:extLst>
      <p:ext uri="{BB962C8B-B14F-4D97-AF65-F5344CB8AC3E}">
        <p14:creationId xmlns:p14="http://schemas.microsoft.com/office/powerpoint/2010/main" val="407833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mn-ea"/>
              </a:defRPr>
            </a:lvl1pPr>
          </a:lstStyle>
          <a:p>
            <a:pPr>
              <a:defRPr/>
            </a:pPr>
            <a:endParaRPr lang="en-US"/>
          </a:p>
        </p:txBody>
      </p:sp>
      <p:sp>
        <p:nvSpPr>
          <p:cNvPr id="8" name="Footer Placeholder 7"/>
          <p:cNvSpPr>
            <a:spLocks noGrp="1"/>
          </p:cNvSpPr>
          <p:nvPr>
            <p:ph type="ftr" sz="quarter" idx="11"/>
          </p:nvPr>
        </p:nvSpPr>
        <p:spPr/>
        <p:txBody>
          <a:bodyPr/>
          <a:lstStyle>
            <a:lvl1pPr>
              <a:defRPr>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ea typeface="+mn-ea"/>
              </a:defRPr>
            </a:lvl1pPr>
          </a:lstStyle>
          <a:p>
            <a:pPr>
              <a:defRPr/>
            </a:pPr>
            <a:fld id="{9B8EE419-1970-48B9-BA85-1E7C3EF7CB5D}" type="slidenum">
              <a:rPr lang="en-US"/>
              <a:pPr>
                <a:defRPr/>
              </a:pPr>
              <a:t>‹#›</a:t>
            </a:fld>
            <a:endParaRPr lang="en-US"/>
          </a:p>
        </p:txBody>
      </p:sp>
    </p:spTree>
    <p:extLst>
      <p:ext uri="{BB962C8B-B14F-4D97-AF65-F5344CB8AC3E}">
        <p14:creationId xmlns:p14="http://schemas.microsoft.com/office/powerpoint/2010/main" val="2815822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a typeface="+mn-ea"/>
              </a:defRPr>
            </a:lvl1pPr>
          </a:lstStyle>
          <a:p>
            <a:pPr>
              <a:defRPr/>
            </a:pPr>
            <a:endParaRPr lang="en-US"/>
          </a:p>
        </p:txBody>
      </p:sp>
      <p:sp>
        <p:nvSpPr>
          <p:cNvPr id="4" name="Footer Placeholder 3"/>
          <p:cNvSpPr>
            <a:spLocks noGrp="1"/>
          </p:cNvSpPr>
          <p:nvPr>
            <p:ph type="ftr" sz="quarter" idx="11"/>
          </p:nvPr>
        </p:nvSpPr>
        <p:spPr/>
        <p:txBody>
          <a:bodyPr/>
          <a:lstStyle>
            <a:lvl1pPr>
              <a:defRPr>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ea typeface="+mn-ea"/>
              </a:defRPr>
            </a:lvl1pPr>
          </a:lstStyle>
          <a:p>
            <a:pPr>
              <a:defRPr/>
            </a:pPr>
            <a:fld id="{B0E5C0F1-A421-44D6-8C96-048567F1A9FE}" type="slidenum">
              <a:rPr lang="en-US"/>
              <a:pPr>
                <a:defRPr/>
              </a:pPr>
              <a:t>‹#›</a:t>
            </a:fld>
            <a:endParaRPr lang="en-US"/>
          </a:p>
        </p:txBody>
      </p:sp>
    </p:spTree>
    <p:extLst>
      <p:ext uri="{BB962C8B-B14F-4D97-AF65-F5344CB8AC3E}">
        <p14:creationId xmlns:p14="http://schemas.microsoft.com/office/powerpoint/2010/main" val="3810187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n-ea"/>
              </a:defRPr>
            </a:lvl1pPr>
          </a:lstStyle>
          <a:p>
            <a:pPr>
              <a:defRPr/>
            </a:pPr>
            <a:endParaRPr lang="en-US"/>
          </a:p>
        </p:txBody>
      </p:sp>
      <p:sp>
        <p:nvSpPr>
          <p:cNvPr id="3" name="Footer Placeholder 2"/>
          <p:cNvSpPr>
            <a:spLocks noGrp="1"/>
          </p:cNvSpPr>
          <p:nvPr>
            <p:ph type="ftr" sz="quarter" idx="11"/>
          </p:nvPr>
        </p:nvSpPr>
        <p:spPr/>
        <p:txBody>
          <a:bodyPr/>
          <a:lstStyle>
            <a:lvl1pPr>
              <a:defRPr>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ea typeface="+mn-ea"/>
              </a:defRPr>
            </a:lvl1pPr>
          </a:lstStyle>
          <a:p>
            <a:pPr>
              <a:defRPr/>
            </a:pPr>
            <a:fld id="{B39A93CC-5CA1-4F44-9BEF-9B07EB7DACCB}" type="slidenum">
              <a:rPr lang="en-US"/>
              <a:pPr>
                <a:defRPr/>
              </a:pPr>
              <a:t>‹#›</a:t>
            </a:fld>
            <a:endParaRPr lang="en-US"/>
          </a:p>
        </p:txBody>
      </p:sp>
    </p:spTree>
    <p:extLst>
      <p:ext uri="{BB962C8B-B14F-4D97-AF65-F5344CB8AC3E}">
        <p14:creationId xmlns:p14="http://schemas.microsoft.com/office/powerpoint/2010/main" val="1369959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32BC2CC3-69B7-4CFC-92BD-868779C7FF47}" type="slidenum">
              <a:rPr lang="en-US"/>
              <a:pPr>
                <a:defRPr/>
              </a:pPr>
              <a:t>‹#›</a:t>
            </a:fld>
            <a:endParaRPr lang="en-US"/>
          </a:p>
        </p:txBody>
      </p:sp>
    </p:spTree>
    <p:extLst>
      <p:ext uri="{BB962C8B-B14F-4D97-AF65-F5344CB8AC3E}">
        <p14:creationId xmlns:p14="http://schemas.microsoft.com/office/powerpoint/2010/main" val="2338667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3ACEB888-D98F-4CA5-B0C1-C4361A9C30E6}" type="slidenum">
              <a:rPr lang="en-US"/>
              <a:pPr>
                <a:defRPr/>
              </a:pPr>
              <a:t>‹#›</a:t>
            </a:fld>
            <a:endParaRPr lang="en-US"/>
          </a:p>
        </p:txBody>
      </p:sp>
    </p:spTree>
    <p:extLst>
      <p:ext uri="{BB962C8B-B14F-4D97-AF65-F5344CB8AC3E}">
        <p14:creationId xmlns:p14="http://schemas.microsoft.com/office/powerpoint/2010/main" val="2535024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590CFABB-A919-418A-B1D5-FB356B3E0442}" type="slidenum">
              <a:rPr lang="en-US"/>
              <a:pPr>
                <a:defRPr/>
              </a:pPr>
              <a:t>‹#›</a:t>
            </a:fld>
            <a:endParaRPr lang="en-US"/>
          </a:p>
        </p:txBody>
      </p:sp>
    </p:spTree>
    <p:extLst>
      <p:ext uri="{BB962C8B-B14F-4D97-AF65-F5344CB8AC3E}">
        <p14:creationId xmlns:p14="http://schemas.microsoft.com/office/powerpoint/2010/main" val="3414611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5A09325E-287C-4F81-82E4-6662125EE013}" type="slidenum">
              <a:rPr lang="en-US"/>
              <a:pPr>
                <a:defRPr/>
              </a:pPr>
              <a:t>‹#›</a:t>
            </a:fld>
            <a:endParaRPr lang="en-US"/>
          </a:p>
        </p:txBody>
      </p:sp>
    </p:spTree>
    <p:extLst>
      <p:ext uri="{BB962C8B-B14F-4D97-AF65-F5344CB8AC3E}">
        <p14:creationId xmlns:p14="http://schemas.microsoft.com/office/powerpoint/2010/main" val="3067615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8E910DF3-AFD0-4126-AFB3-A3A49B611BEF}" type="slidenum">
              <a:rPr lang="en-US"/>
              <a:pPr>
                <a:defRPr/>
              </a:pPr>
              <a:t>‹#›</a:t>
            </a:fld>
            <a:endParaRPr lang="en-US"/>
          </a:p>
        </p:txBody>
      </p:sp>
    </p:spTree>
    <p:extLst>
      <p:ext uri="{BB962C8B-B14F-4D97-AF65-F5344CB8AC3E}">
        <p14:creationId xmlns:p14="http://schemas.microsoft.com/office/powerpoint/2010/main" val="3301504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F25A3D68-2A4C-4499-8260-B5D977D57DBF}" type="slidenum">
              <a:rPr lang="en-US"/>
              <a:pPr>
                <a:defRPr/>
              </a:pPr>
              <a:t>‹#›</a:t>
            </a:fld>
            <a:endParaRPr lang="en-US"/>
          </a:p>
        </p:txBody>
      </p:sp>
    </p:spTree>
    <p:extLst>
      <p:ext uri="{BB962C8B-B14F-4D97-AF65-F5344CB8AC3E}">
        <p14:creationId xmlns:p14="http://schemas.microsoft.com/office/powerpoint/2010/main" val="77919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8479AF-C2B1-4D36-B521-F32AF7B5D5D6}" type="slidenum">
              <a:rPr lang="en-US"/>
              <a:pPr>
                <a:defRPr/>
              </a:pPr>
              <a:t>‹#›</a:t>
            </a:fld>
            <a:endParaRPr lang="en-US"/>
          </a:p>
        </p:txBody>
      </p:sp>
    </p:spTree>
    <p:extLst>
      <p:ext uri="{BB962C8B-B14F-4D97-AF65-F5344CB8AC3E}">
        <p14:creationId xmlns:p14="http://schemas.microsoft.com/office/powerpoint/2010/main" val="16240735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09D36A9B-8245-4677-A5A0-ACEB78BECA59}" type="slidenum">
              <a:rPr lang="en-US"/>
              <a:pPr>
                <a:defRPr/>
              </a:pPr>
              <a:t>‹#›</a:t>
            </a:fld>
            <a:endParaRPr lang="en-US"/>
          </a:p>
        </p:txBody>
      </p:sp>
    </p:spTree>
    <p:extLst>
      <p:ext uri="{BB962C8B-B14F-4D97-AF65-F5344CB8AC3E}">
        <p14:creationId xmlns:p14="http://schemas.microsoft.com/office/powerpoint/2010/main" val="2976707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CA8C182C-12D7-42B7-99CF-C9BA5906C359}" type="slidenum">
              <a:rPr lang="en-US"/>
              <a:pPr>
                <a:defRPr/>
              </a:pPr>
              <a:t>‹#›</a:t>
            </a:fld>
            <a:endParaRPr lang="en-US"/>
          </a:p>
        </p:txBody>
      </p:sp>
    </p:spTree>
    <p:extLst>
      <p:ext uri="{BB962C8B-B14F-4D97-AF65-F5344CB8AC3E}">
        <p14:creationId xmlns:p14="http://schemas.microsoft.com/office/powerpoint/2010/main" val="4024387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mn-ea"/>
              </a:defRPr>
            </a:lvl1pPr>
          </a:lstStyle>
          <a:p>
            <a:pPr>
              <a:defRPr/>
            </a:pPr>
            <a:endParaRPr lang="en-US"/>
          </a:p>
        </p:txBody>
      </p:sp>
      <p:sp>
        <p:nvSpPr>
          <p:cNvPr id="8" name="Footer Placeholder 7"/>
          <p:cNvSpPr>
            <a:spLocks noGrp="1"/>
          </p:cNvSpPr>
          <p:nvPr>
            <p:ph type="ftr" sz="quarter" idx="11"/>
          </p:nvPr>
        </p:nvSpPr>
        <p:spPr/>
        <p:txBody>
          <a:bodyPr/>
          <a:lstStyle>
            <a:lvl1pPr>
              <a:defRPr>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ea typeface="+mn-ea"/>
              </a:defRPr>
            </a:lvl1pPr>
          </a:lstStyle>
          <a:p>
            <a:pPr>
              <a:defRPr/>
            </a:pPr>
            <a:fld id="{2E31ED6A-9B13-46FC-BAE3-FD78D8D6A2DF}" type="slidenum">
              <a:rPr lang="en-US"/>
              <a:pPr>
                <a:defRPr/>
              </a:pPr>
              <a:t>‹#›</a:t>
            </a:fld>
            <a:endParaRPr lang="en-US"/>
          </a:p>
        </p:txBody>
      </p:sp>
    </p:spTree>
    <p:extLst>
      <p:ext uri="{BB962C8B-B14F-4D97-AF65-F5344CB8AC3E}">
        <p14:creationId xmlns:p14="http://schemas.microsoft.com/office/powerpoint/2010/main" val="3712170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a typeface="+mn-ea"/>
              </a:defRPr>
            </a:lvl1pPr>
          </a:lstStyle>
          <a:p>
            <a:pPr>
              <a:defRPr/>
            </a:pPr>
            <a:endParaRPr lang="en-US"/>
          </a:p>
        </p:txBody>
      </p:sp>
      <p:sp>
        <p:nvSpPr>
          <p:cNvPr id="4" name="Footer Placeholder 3"/>
          <p:cNvSpPr>
            <a:spLocks noGrp="1"/>
          </p:cNvSpPr>
          <p:nvPr>
            <p:ph type="ftr" sz="quarter" idx="11"/>
          </p:nvPr>
        </p:nvSpPr>
        <p:spPr/>
        <p:txBody>
          <a:bodyPr/>
          <a:lstStyle>
            <a:lvl1pPr>
              <a:defRPr>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ea typeface="+mn-ea"/>
              </a:defRPr>
            </a:lvl1pPr>
          </a:lstStyle>
          <a:p>
            <a:pPr>
              <a:defRPr/>
            </a:pPr>
            <a:fld id="{0340AD66-BFD9-49CA-8A08-14723193F183}" type="slidenum">
              <a:rPr lang="en-US"/>
              <a:pPr>
                <a:defRPr/>
              </a:pPr>
              <a:t>‹#›</a:t>
            </a:fld>
            <a:endParaRPr lang="en-US"/>
          </a:p>
        </p:txBody>
      </p:sp>
    </p:spTree>
    <p:extLst>
      <p:ext uri="{BB962C8B-B14F-4D97-AF65-F5344CB8AC3E}">
        <p14:creationId xmlns:p14="http://schemas.microsoft.com/office/powerpoint/2010/main" val="3827292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n-ea"/>
              </a:defRPr>
            </a:lvl1pPr>
          </a:lstStyle>
          <a:p>
            <a:pPr>
              <a:defRPr/>
            </a:pPr>
            <a:endParaRPr lang="en-US"/>
          </a:p>
        </p:txBody>
      </p:sp>
      <p:sp>
        <p:nvSpPr>
          <p:cNvPr id="3" name="Footer Placeholder 2"/>
          <p:cNvSpPr>
            <a:spLocks noGrp="1"/>
          </p:cNvSpPr>
          <p:nvPr>
            <p:ph type="ftr" sz="quarter" idx="11"/>
          </p:nvPr>
        </p:nvSpPr>
        <p:spPr/>
        <p:txBody>
          <a:bodyPr/>
          <a:lstStyle>
            <a:lvl1pPr>
              <a:defRPr>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ea typeface="+mn-ea"/>
              </a:defRPr>
            </a:lvl1pPr>
          </a:lstStyle>
          <a:p>
            <a:pPr>
              <a:defRPr/>
            </a:pPr>
            <a:fld id="{0ACC952B-DAE4-4DDC-ABE8-F24A9BE16B8D}" type="slidenum">
              <a:rPr lang="en-US"/>
              <a:pPr>
                <a:defRPr/>
              </a:pPr>
              <a:t>‹#›</a:t>
            </a:fld>
            <a:endParaRPr lang="en-US"/>
          </a:p>
        </p:txBody>
      </p:sp>
    </p:spTree>
    <p:extLst>
      <p:ext uri="{BB962C8B-B14F-4D97-AF65-F5344CB8AC3E}">
        <p14:creationId xmlns:p14="http://schemas.microsoft.com/office/powerpoint/2010/main" val="19277497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FA8B30AE-511F-4050-B984-3C66E34D727C}" type="slidenum">
              <a:rPr lang="en-US"/>
              <a:pPr>
                <a:defRPr/>
              </a:pPr>
              <a:t>‹#›</a:t>
            </a:fld>
            <a:endParaRPr lang="en-US"/>
          </a:p>
        </p:txBody>
      </p:sp>
    </p:spTree>
    <p:extLst>
      <p:ext uri="{BB962C8B-B14F-4D97-AF65-F5344CB8AC3E}">
        <p14:creationId xmlns:p14="http://schemas.microsoft.com/office/powerpoint/2010/main" val="305979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5E7CE5E4-744B-4E4E-AE28-65096F06438E}" type="slidenum">
              <a:rPr lang="en-US"/>
              <a:pPr>
                <a:defRPr/>
              </a:pPr>
              <a:t>‹#›</a:t>
            </a:fld>
            <a:endParaRPr lang="en-US"/>
          </a:p>
        </p:txBody>
      </p:sp>
    </p:spTree>
    <p:extLst>
      <p:ext uri="{BB962C8B-B14F-4D97-AF65-F5344CB8AC3E}">
        <p14:creationId xmlns:p14="http://schemas.microsoft.com/office/powerpoint/2010/main" val="3222536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3395918F-2770-44A1-93FE-053D2CDC42EE}" type="slidenum">
              <a:rPr lang="en-US"/>
              <a:pPr>
                <a:defRPr/>
              </a:pPr>
              <a:t>‹#›</a:t>
            </a:fld>
            <a:endParaRPr lang="en-US"/>
          </a:p>
        </p:txBody>
      </p:sp>
    </p:spTree>
    <p:extLst>
      <p:ext uri="{BB962C8B-B14F-4D97-AF65-F5344CB8AC3E}">
        <p14:creationId xmlns:p14="http://schemas.microsoft.com/office/powerpoint/2010/main" val="1214225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0970A8F2-7A63-4F5A-BBC7-1846277C1203}" type="slidenum">
              <a:rPr lang="en-US"/>
              <a:pPr>
                <a:defRPr/>
              </a:pPr>
              <a:t>‹#›</a:t>
            </a:fld>
            <a:endParaRPr lang="en-US"/>
          </a:p>
        </p:txBody>
      </p:sp>
    </p:spTree>
    <p:extLst>
      <p:ext uri="{BB962C8B-B14F-4D97-AF65-F5344CB8AC3E}">
        <p14:creationId xmlns:p14="http://schemas.microsoft.com/office/powerpoint/2010/main" val="437481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A089F944-9918-401E-8DF3-CA7C5E34BB3D}" type="slidenum">
              <a:rPr lang="en-US"/>
              <a:pPr>
                <a:defRPr/>
              </a:pPr>
              <a:t>‹#›</a:t>
            </a:fld>
            <a:endParaRPr lang="en-US"/>
          </a:p>
        </p:txBody>
      </p:sp>
    </p:spTree>
    <p:extLst>
      <p:ext uri="{BB962C8B-B14F-4D97-AF65-F5344CB8AC3E}">
        <p14:creationId xmlns:p14="http://schemas.microsoft.com/office/powerpoint/2010/main" val="247373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909635-79AE-471C-8B78-A3074F3B1C90}" type="slidenum">
              <a:rPr lang="en-US"/>
              <a:pPr>
                <a:defRPr/>
              </a:pPr>
              <a:t>‹#›</a:t>
            </a:fld>
            <a:endParaRPr lang="en-US"/>
          </a:p>
        </p:txBody>
      </p:sp>
    </p:spTree>
    <p:extLst>
      <p:ext uri="{BB962C8B-B14F-4D97-AF65-F5344CB8AC3E}">
        <p14:creationId xmlns:p14="http://schemas.microsoft.com/office/powerpoint/2010/main" val="39280440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87384724-816C-47C3-8902-EFFAE270FDD7}" type="slidenum">
              <a:rPr lang="en-US"/>
              <a:pPr>
                <a:defRPr/>
              </a:pPr>
              <a:t>‹#›</a:t>
            </a:fld>
            <a:endParaRPr lang="en-US"/>
          </a:p>
        </p:txBody>
      </p:sp>
    </p:spTree>
    <p:extLst>
      <p:ext uri="{BB962C8B-B14F-4D97-AF65-F5344CB8AC3E}">
        <p14:creationId xmlns:p14="http://schemas.microsoft.com/office/powerpoint/2010/main" val="13977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5422F557-10BD-4746-B5BF-595A5FB2D95C}" type="slidenum">
              <a:rPr lang="en-US"/>
              <a:pPr>
                <a:defRPr/>
              </a:pPr>
              <a:t>‹#›</a:t>
            </a:fld>
            <a:endParaRPr lang="en-US"/>
          </a:p>
        </p:txBody>
      </p:sp>
    </p:spTree>
    <p:extLst>
      <p:ext uri="{BB962C8B-B14F-4D97-AF65-F5344CB8AC3E}">
        <p14:creationId xmlns:p14="http://schemas.microsoft.com/office/powerpoint/2010/main" val="4225906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11528665-77FA-4B34-BB75-09AC115E64AB}" type="slidenum">
              <a:rPr lang="en-US"/>
              <a:pPr>
                <a:defRPr/>
              </a:pPr>
              <a:t>‹#›</a:t>
            </a:fld>
            <a:endParaRPr lang="en-US"/>
          </a:p>
        </p:txBody>
      </p:sp>
    </p:spTree>
    <p:extLst>
      <p:ext uri="{BB962C8B-B14F-4D97-AF65-F5344CB8AC3E}">
        <p14:creationId xmlns:p14="http://schemas.microsoft.com/office/powerpoint/2010/main" val="26587116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mn-ea"/>
              </a:defRPr>
            </a:lvl1pPr>
          </a:lstStyle>
          <a:p>
            <a:pPr>
              <a:defRPr/>
            </a:pPr>
            <a:endParaRPr lang="en-US"/>
          </a:p>
        </p:txBody>
      </p:sp>
      <p:sp>
        <p:nvSpPr>
          <p:cNvPr id="8" name="Footer Placeholder 7"/>
          <p:cNvSpPr>
            <a:spLocks noGrp="1"/>
          </p:cNvSpPr>
          <p:nvPr>
            <p:ph type="ftr" sz="quarter" idx="11"/>
          </p:nvPr>
        </p:nvSpPr>
        <p:spPr/>
        <p:txBody>
          <a:bodyPr/>
          <a:lstStyle>
            <a:lvl1pPr>
              <a:defRPr>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ea typeface="+mn-ea"/>
              </a:defRPr>
            </a:lvl1pPr>
          </a:lstStyle>
          <a:p>
            <a:pPr>
              <a:defRPr/>
            </a:pPr>
            <a:fld id="{2D904432-A399-44DA-B7DC-B73A42CB0D4C}" type="slidenum">
              <a:rPr lang="en-US"/>
              <a:pPr>
                <a:defRPr/>
              </a:pPr>
              <a:t>‹#›</a:t>
            </a:fld>
            <a:endParaRPr lang="en-US"/>
          </a:p>
        </p:txBody>
      </p:sp>
    </p:spTree>
    <p:extLst>
      <p:ext uri="{BB962C8B-B14F-4D97-AF65-F5344CB8AC3E}">
        <p14:creationId xmlns:p14="http://schemas.microsoft.com/office/powerpoint/2010/main" val="35580262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a typeface="+mn-ea"/>
              </a:defRPr>
            </a:lvl1pPr>
          </a:lstStyle>
          <a:p>
            <a:pPr>
              <a:defRPr/>
            </a:pPr>
            <a:endParaRPr lang="en-US"/>
          </a:p>
        </p:txBody>
      </p:sp>
      <p:sp>
        <p:nvSpPr>
          <p:cNvPr id="4" name="Footer Placeholder 3"/>
          <p:cNvSpPr>
            <a:spLocks noGrp="1"/>
          </p:cNvSpPr>
          <p:nvPr>
            <p:ph type="ftr" sz="quarter" idx="11"/>
          </p:nvPr>
        </p:nvSpPr>
        <p:spPr/>
        <p:txBody>
          <a:bodyPr/>
          <a:lstStyle>
            <a:lvl1pPr>
              <a:defRPr>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ea typeface="+mn-ea"/>
              </a:defRPr>
            </a:lvl1pPr>
          </a:lstStyle>
          <a:p>
            <a:pPr>
              <a:defRPr/>
            </a:pPr>
            <a:fld id="{571D1C05-3D74-405B-9B18-EAC1071D2B2E}" type="slidenum">
              <a:rPr lang="en-US"/>
              <a:pPr>
                <a:defRPr/>
              </a:pPr>
              <a:t>‹#›</a:t>
            </a:fld>
            <a:endParaRPr lang="en-US"/>
          </a:p>
        </p:txBody>
      </p:sp>
    </p:spTree>
    <p:extLst>
      <p:ext uri="{BB962C8B-B14F-4D97-AF65-F5344CB8AC3E}">
        <p14:creationId xmlns:p14="http://schemas.microsoft.com/office/powerpoint/2010/main" val="1134899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n-ea"/>
              </a:defRPr>
            </a:lvl1pPr>
          </a:lstStyle>
          <a:p>
            <a:pPr>
              <a:defRPr/>
            </a:pPr>
            <a:endParaRPr lang="en-US"/>
          </a:p>
        </p:txBody>
      </p:sp>
      <p:sp>
        <p:nvSpPr>
          <p:cNvPr id="3" name="Footer Placeholder 2"/>
          <p:cNvSpPr>
            <a:spLocks noGrp="1"/>
          </p:cNvSpPr>
          <p:nvPr>
            <p:ph type="ftr" sz="quarter" idx="11"/>
          </p:nvPr>
        </p:nvSpPr>
        <p:spPr/>
        <p:txBody>
          <a:bodyPr/>
          <a:lstStyle>
            <a:lvl1pPr>
              <a:defRPr>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ea typeface="+mn-ea"/>
              </a:defRPr>
            </a:lvl1pPr>
          </a:lstStyle>
          <a:p>
            <a:pPr>
              <a:defRPr/>
            </a:pPr>
            <a:fld id="{404DD22E-6A04-42D6-91E8-70B3DF10D962}" type="slidenum">
              <a:rPr lang="en-US"/>
              <a:pPr>
                <a:defRPr/>
              </a:pPr>
              <a:t>‹#›</a:t>
            </a:fld>
            <a:endParaRPr lang="en-US"/>
          </a:p>
        </p:txBody>
      </p:sp>
    </p:spTree>
    <p:extLst>
      <p:ext uri="{BB962C8B-B14F-4D97-AF65-F5344CB8AC3E}">
        <p14:creationId xmlns:p14="http://schemas.microsoft.com/office/powerpoint/2010/main" val="4188236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CB9622F4-64EC-4FA6-8830-4E2F7F3B146A}" type="slidenum">
              <a:rPr lang="en-US"/>
              <a:pPr>
                <a:defRPr/>
              </a:pPr>
              <a:t>‹#›</a:t>
            </a:fld>
            <a:endParaRPr lang="en-US"/>
          </a:p>
        </p:txBody>
      </p:sp>
    </p:spTree>
    <p:extLst>
      <p:ext uri="{BB962C8B-B14F-4D97-AF65-F5344CB8AC3E}">
        <p14:creationId xmlns:p14="http://schemas.microsoft.com/office/powerpoint/2010/main" val="4096099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n-ea"/>
              </a:defRPr>
            </a:lvl1pPr>
          </a:lstStyle>
          <a:p>
            <a:pPr>
              <a:defRPr/>
            </a:pPr>
            <a:fld id="{23B18426-09D8-49E2-B290-F63513BC6125}" type="slidenum">
              <a:rPr lang="en-US"/>
              <a:pPr>
                <a:defRPr/>
              </a:pPr>
              <a:t>‹#›</a:t>
            </a:fld>
            <a:endParaRPr lang="en-US"/>
          </a:p>
        </p:txBody>
      </p:sp>
    </p:spTree>
    <p:extLst>
      <p:ext uri="{BB962C8B-B14F-4D97-AF65-F5344CB8AC3E}">
        <p14:creationId xmlns:p14="http://schemas.microsoft.com/office/powerpoint/2010/main" val="822711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A62E7B68-E877-429E-A325-07E5971582AA}" type="slidenum">
              <a:rPr lang="en-US"/>
              <a:pPr>
                <a:defRPr/>
              </a:pPr>
              <a:t>‹#›</a:t>
            </a:fld>
            <a:endParaRPr lang="en-US"/>
          </a:p>
        </p:txBody>
      </p:sp>
    </p:spTree>
    <p:extLst>
      <p:ext uri="{BB962C8B-B14F-4D97-AF65-F5344CB8AC3E}">
        <p14:creationId xmlns:p14="http://schemas.microsoft.com/office/powerpoint/2010/main" val="11497709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D3BA6F71-4A67-40E1-BE84-C05320E08DEC}" type="slidenum">
              <a:rPr lang="en-US"/>
              <a:pPr>
                <a:defRPr/>
              </a:pPr>
              <a:t>‹#›</a:t>
            </a:fld>
            <a:endParaRPr lang="en-US"/>
          </a:p>
        </p:txBody>
      </p:sp>
    </p:spTree>
    <p:extLst>
      <p:ext uri="{BB962C8B-B14F-4D97-AF65-F5344CB8AC3E}">
        <p14:creationId xmlns:p14="http://schemas.microsoft.com/office/powerpoint/2010/main" val="43956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AA4407-4C41-4820-9596-1F594D609A5E}" type="slidenum">
              <a:rPr lang="en-US"/>
              <a:pPr>
                <a:defRPr/>
              </a:pPr>
              <a:t>‹#›</a:t>
            </a:fld>
            <a:endParaRPr lang="en-US"/>
          </a:p>
        </p:txBody>
      </p:sp>
    </p:spTree>
    <p:extLst>
      <p:ext uri="{BB962C8B-B14F-4D97-AF65-F5344CB8AC3E}">
        <p14:creationId xmlns:p14="http://schemas.microsoft.com/office/powerpoint/2010/main" val="234328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78A7AE-207E-4E2E-93A3-A73CD9419C9D}" type="slidenum">
              <a:rPr lang="en-US"/>
              <a:pPr>
                <a:defRPr/>
              </a:pPr>
              <a:t>‹#›</a:t>
            </a:fld>
            <a:endParaRPr lang="en-US"/>
          </a:p>
        </p:txBody>
      </p:sp>
    </p:spTree>
    <p:extLst>
      <p:ext uri="{BB962C8B-B14F-4D97-AF65-F5344CB8AC3E}">
        <p14:creationId xmlns:p14="http://schemas.microsoft.com/office/powerpoint/2010/main" val="373433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06497B-3609-4E3B-9E1E-025F4BB466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790" r:id="rId11"/>
    <p:sldLayoutId id="2147485791" r:id="rId12"/>
    <p:sldLayoutId id="214748579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3175" y="4267200"/>
            <a:ext cx="9140825" cy="2590800"/>
            <a:chOff x="2" y="2688"/>
            <a:chExt cx="5758" cy="1632"/>
          </a:xfrm>
        </p:grpSpPr>
        <p:sp>
          <p:nvSpPr>
            <p:cNvPr id="2053" name="Freeform 3"/>
            <p:cNvSpPr>
              <a:spLocks/>
            </p:cNvSpPr>
            <p:nvPr userDrawn="1"/>
          </p:nvSpPr>
          <p:spPr bwMode="hidden">
            <a:xfrm>
              <a:off x="2" y="2688"/>
              <a:ext cx="5758" cy="1632"/>
            </a:xfrm>
            <a:custGeom>
              <a:avLst/>
              <a:gdLst>
                <a:gd name="T0" fmla="*/ 6054 w 5740"/>
                <a:gd name="T1" fmla="*/ 0 h 4316"/>
                <a:gd name="T2" fmla="*/ 0 w 5740"/>
                <a:gd name="T3" fmla="*/ 0 h 4316"/>
                <a:gd name="T4" fmla="*/ 0 w 5740"/>
                <a:gd name="T5" fmla="*/ 0 h 4316"/>
                <a:gd name="T6" fmla="*/ 6054 w 5740"/>
                <a:gd name="T7" fmla="*/ 0 h 4316"/>
                <a:gd name="T8" fmla="*/ 6054 w 5740"/>
                <a:gd name="T9" fmla="*/ 0 h 4316"/>
                <a:gd name="T10" fmla="*/ 6054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4"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78"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79"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80"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81"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82" name="Freeform 10"/>
              <p:cNvSpPr>
                <a:spLocks/>
              </p:cNvSpPr>
              <p:nvPr userDrawn="1"/>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83" name="Freeform 11"/>
              <p:cNvSpPr>
                <a:spLocks/>
              </p:cNvSpPr>
              <p:nvPr userDrawn="1"/>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84" name="Freeform 12"/>
              <p:cNvSpPr>
                <a:spLocks/>
              </p:cNvSpPr>
              <p:nvPr userDrawn="1"/>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85" name="Freeform 13"/>
              <p:cNvSpPr>
                <a:spLocks/>
              </p:cNvSpPr>
              <p:nvPr userDrawn="1"/>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86" name="Freeform 14"/>
              <p:cNvSpPr>
                <a:spLocks/>
              </p:cNvSpPr>
              <p:nvPr userDrawn="1"/>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grpSp>
        <p:grpSp>
          <p:nvGrpSpPr>
            <p:cNvPr id="2055" name="Group 16"/>
            <p:cNvGrpSpPr>
              <a:grpSpLocks/>
            </p:cNvGrpSpPr>
            <p:nvPr userDrawn="1"/>
          </p:nvGrpSpPr>
          <p:grpSpPr bwMode="auto">
            <a:xfrm>
              <a:off x="1776" y="3631"/>
              <a:ext cx="1626" cy="683"/>
              <a:chOff x="1776" y="3631"/>
              <a:chExt cx="1626" cy="683"/>
            </a:xfrm>
          </p:grpSpPr>
          <p:sp>
            <p:nvSpPr>
              <p:cNvPr id="3089"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097" name="Freeform 25"/>
              <p:cNvSpPr>
                <a:spLocks/>
              </p:cNvSpPr>
              <p:nvPr userDrawn="1"/>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98" name="Freeform 26"/>
              <p:cNvSpPr>
                <a:spLocks/>
              </p:cNvSpPr>
              <p:nvPr userDrawn="1"/>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099" name="Freeform 27"/>
              <p:cNvSpPr>
                <a:spLocks/>
              </p:cNvSpPr>
              <p:nvPr userDrawn="1"/>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00" name="Freeform 28"/>
              <p:cNvSpPr>
                <a:spLocks/>
              </p:cNvSpPr>
              <p:nvPr userDrawn="1"/>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099" name="Freeform 29"/>
              <p:cNvSpPr>
                <a:spLocks/>
              </p:cNvSpPr>
              <p:nvPr userDrawn="1"/>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30"/>
              <p:cNvSpPr>
                <a:spLocks/>
              </p:cNvSpPr>
              <p:nvPr userDrawn="1"/>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31"/>
              <p:cNvSpPr>
                <a:spLocks/>
              </p:cNvSpPr>
              <p:nvPr userDrawn="1"/>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04" name="Freeform 32"/>
              <p:cNvSpPr>
                <a:spLocks/>
              </p:cNvSpPr>
              <p:nvPr userDrawn="1"/>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05" name="Freeform 33"/>
              <p:cNvSpPr>
                <a:spLocks/>
              </p:cNvSpPr>
              <p:nvPr userDrawn="1"/>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104" name="Freeform 34"/>
              <p:cNvSpPr>
                <a:spLocks/>
              </p:cNvSpPr>
              <p:nvPr userDrawn="1"/>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6"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09" name="Freeform 37"/>
              <p:cNvSpPr>
                <a:spLocks/>
              </p:cNvSpPr>
              <p:nvPr userDrawn="1"/>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0" name="Freeform 38"/>
              <p:cNvSpPr>
                <a:spLocks/>
              </p:cNvSpPr>
              <p:nvPr userDrawn="1"/>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1" name="Freeform 39"/>
              <p:cNvSpPr>
                <a:spLocks/>
              </p:cNvSpPr>
              <p:nvPr userDrawn="1"/>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2" name="Freeform 40"/>
              <p:cNvSpPr>
                <a:spLocks/>
              </p:cNvSpPr>
              <p:nvPr userDrawn="1"/>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3" name="Freeform 41"/>
              <p:cNvSpPr>
                <a:spLocks/>
              </p:cNvSpPr>
              <p:nvPr userDrawn="1"/>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4" name="Freeform 42"/>
              <p:cNvSpPr>
                <a:spLocks/>
              </p:cNvSpPr>
              <p:nvPr userDrawn="1"/>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2077" name="Freeform 43"/>
              <p:cNvSpPr>
                <a:spLocks/>
              </p:cNvSpPr>
              <p:nvPr userDrawn="1"/>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44"/>
              <p:cNvSpPr>
                <a:spLocks/>
              </p:cNvSpPr>
              <p:nvPr userDrawn="1"/>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7" name="Freeform 45"/>
              <p:cNvSpPr>
                <a:spLocks/>
              </p:cNvSpPr>
              <p:nvPr userDrawn="1"/>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8" name="Freeform 46"/>
              <p:cNvSpPr>
                <a:spLocks/>
              </p:cNvSpPr>
              <p:nvPr userDrawn="1"/>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a:solidFill>
                    <a:srgbClr val="FFFFFF"/>
                  </a:solidFill>
                  <a:ea typeface="ＭＳ Ｐゴシック" pitchFamily="1" charset="-128"/>
                </a:endParaRPr>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400">
                  <a:solidFill>
                    <a:srgbClr val="FFFFFF"/>
                  </a:solidFill>
                  <a:ea typeface="ＭＳ Ｐゴシック" pitchFamily="1" charset="-128"/>
                </a:endParaRPr>
              </a:p>
            </p:txBody>
          </p:sp>
        </p:grpSp>
        <p:grpSp>
          <p:nvGrpSpPr>
            <p:cNvPr id="2057" name="Group 53"/>
            <p:cNvGrpSpPr>
              <a:grpSpLocks/>
            </p:cNvGrpSpPr>
            <p:nvPr userDrawn="1"/>
          </p:nvGrpSpPr>
          <p:grpSpPr bwMode="auto">
            <a:xfrm>
              <a:off x="5280" y="3024"/>
              <a:ext cx="425" cy="258"/>
              <a:chOff x="5280" y="3024"/>
              <a:chExt cx="425" cy="258"/>
            </a:xfrm>
          </p:grpSpPr>
          <p:sp>
            <p:nvSpPr>
              <p:cNvPr id="2058" name="Freeform 54"/>
              <p:cNvSpPr>
                <a:spLocks/>
              </p:cNvSpPr>
              <p:nvPr userDrawn="1"/>
            </p:nvSpPr>
            <p:spPr bwMode="hidden">
              <a:xfrm>
                <a:off x="5280" y="3186"/>
                <a:ext cx="383" cy="96"/>
              </a:xfrm>
              <a:custGeom>
                <a:avLst/>
                <a:gdLst>
                  <a:gd name="T0" fmla="*/ 2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6 w 382"/>
                  <a:gd name="T19" fmla="*/ 96 h 96"/>
                  <a:gd name="T20" fmla="*/ 280 w 382"/>
                  <a:gd name="T21" fmla="*/ 90 h 96"/>
                  <a:gd name="T22" fmla="*/ 328 w 382"/>
                  <a:gd name="T23" fmla="*/ 84 h 96"/>
                  <a:gd name="T24" fmla="*/ 369 w 382"/>
                  <a:gd name="T25" fmla="*/ 66 h 96"/>
                  <a:gd name="T26" fmla="*/ 399 w 382"/>
                  <a:gd name="T27" fmla="*/ 42 h 96"/>
                  <a:gd name="T28" fmla="*/ 393 w 382"/>
                  <a:gd name="T29" fmla="*/ 42 h 96"/>
                  <a:gd name="T30" fmla="*/ 363 w 382"/>
                  <a:gd name="T31" fmla="*/ 66 h 96"/>
                  <a:gd name="T32" fmla="*/ 322 w 382"/>
                  <a:gd name="T33" fmla="*/ 78 h 96"/>
                  <a:gd name="T34" fmla="*/ 280 w 382"/>
                  <a:gd name="T35" fmla="*/ 90 h 96"/>
                  <a:gd name="T36" fmla="*/ 226 w 382"/>
                  <a:gd name="T37" fmla="*/ 96 h 96"/>
                  <a:gd name="T38" fmla="*/ 2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55"/>
              <p:cNvSpPr>
                <a:spLocks/>
              </p:cNvSpPr>
              <p:nvPr userDrawn="1"/>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56"/>
              <p:cNvSpPr>
                <a:spLocks/>
              </p:cNvSpPr>
              <p:nvPr userDrawn="1"/>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57"/>
              <p:cNvSpPr>
                <a:spLocks/>
              </p:cNvSpPr>
              <p:nvPr userDrawn="1"/>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58"/>
              <p:cNvSpPr>
                <a:spLocks/>
              </p:cNvSpPr>
              <p:nvPr userDrawn="1"/>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59"/>
              <p:cNvSpPr>
                <a:spLocks/>
              </p:cNvSpPr>
              <p:nvPr userDrawn="1"/>
            </p:nvSpPr>
            <p:spPr bwMode="hidden">
              <a:xfrm>
                <a:off x="5489" y="3042"/>
                <a:ext cx="186" cy="210"/>
              </a:xfrm>
              <a:custGeom>
                <a:avLst/>
                <a:gdLst>
                  <a:gd name="T0" fmla="*/ 0 w 185"/>
                  <a:gd name="T1" fmla="*/ 6 h 210"/>
                  <a:gd name="T2" fmla="*/ 66 w 185"/>
                  <a:gd name="T3" fmla="*/ 12 h 210"/>
                  <a:gd name="T4" fmla="*/ 136 w 185"/>
                  <a:gd name="T5" fmla="*/ 36 h 210"/>
                  <a:gd name="T6" fmla="*/ 172 w 185"/>
                  <a:gd name="T7" fmla="*/ 72 h 210"/>
                  <a:gd name="T8" fmla="*/ 178 w 185"/>
                  <a:gd name="T9" fmla="*/ 90 h 210"/>
                  <a:gd name="T10" fmla="*/ 184 w 185"/>
                  <a:gd name="T11" fmla="*/ 114 h 210"/>
                  <a:gd name="T12" fmla="*/ 178 w 185"/>
                  <a:gd name="T13" fmla="*/ 138 h 210"/>
                  <a:gd name="T14" fmla="*/ 166 w 185"/>
                  <a:gd name="T15" fmla="*/ 162 h 210"/>
                  <a:gd name="T16" fmla="*/ 136 w 185"/>
                  <a:gd name="T17" fmla="*/ 180 h 210"/>
                  <a:gd name="T18" fmla="*/ 90 w 185"/>
                  <a:gd name="T19" fmla="*/ 198 h 210"/>
                  <a:gd name="T20" fmla="*/ 113 w 185"/>
                  <a:gd name="T21" fmla="*/ 210 h 210"/>
                  <a:gd name="T22" fmla="*/ 148 w 185"/>
                  <a:gd name="T23" fmla="*/ 192 h 210"/>
                  <a:gd name="T24" fmla="*/ 178 w 185"/>
                  <a:gd name="T25" fmla="*/ 168 h 210"/>
                  <a:gd name="T26" fmla="*/ 196 w 185"/>
                  <a:gd name="T27" fmla="*/ 144 h 210"/>
                  <a:gd name="T28" fmla="*/ 202 w 185"/>
                  <a:gd name="T29" fmla="*/ 114 h 210"/>
                  <a:gd name="T30" fmla="*/ 196 w 185"/>
                  <a:gd name="T31" fmla="*/ 90 h 210"/>
                  <a:gd name="T32" fmla="*/ 190 w 185"/>
                  <a:gd name="T33" fmla="*/ 66 h 210"/>
                  <a:gd name="T34" fmla="*/ 172 w 185"/>
                  <a:gd name="T35" fmla="*/ 48 h 210"/>
                  <a:gd name="T36" fmla="*/ 1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60"/>
              <p:cNvSpPr>
                <a:spLocks noEditPoints="1"/>
              </p:cNvSpPr>
              <p:nvPr userDrawn="1"/>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5" name="Group 61"/>
              <p:cNvGrpSpPr>
                <a:grpSpLocks/>
              </p:cNvGrpSpPr>
              <p:nvPr userDrawn="1"/>
            </p:nvGrpSpPr>
            <p:grpSpPr bwMode="auto">
              <a:xfrm>
                <a:off x="5381" y="3085"/>
                <a:ext cx="227" cy="132"/>
                <a:chOff x="5381" y="3085"/>
                <a:chExt cx="227" cy="132"/>
              </a:xfrm>
            </p:grpSpPr>
            <p:sp>
              <p:nvSpPr>
                <p:cNvPr id="206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sp>
              <p:nvSpPr>
                <p:cNvPr id="206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sp>
              <p:nvSpPr>
                <p:cNvPr id="206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sp>
              <p:nvSpPr>
                <p:cNvPr id="206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400">
                    <a:solidFill>
                      <a:srgbClr val="FFFFFF"/>
                    </a:solidFill>
                    <a:ea typeface="ＭＳ Ｐゴシック" pitchFamily="1" charset="-128"/>
                  </a:endParaRPr>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813"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14"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 charset="-128"/>
              </a:defRPr>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 charset="-128"/>
              </a:defRPr>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1" charset="-128"/>
              </a:defRPr>
            </a:lvl1pPr>
          </a:lstStyle>
          <a:p>
            <a:pPr>
              <a:defRPr/>
            </a:pPr>
            <a:fld id="{325AF691-D4D1-43A5-AFE8-3524BA23B1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15" r:id="rId1"/>
    <p:sldLayoutId id="2147485816" r:id="rId2"/>
    <p:sldLayoutId id="2147485817" r:id="rId3"/>
    <p:sldLayoutId id="2147485818" r:id="rId4"/>
    <p:sldLayoutId id="2147485819" r:id="rId5"/>
    <p:sldLayoutId id="2147485820" r:id="rId6"/>
    <p:sldLayoutId id="2147485821" r:id="rId7"/>
    <p:sldLayoutId id="2147485822" r:id="rId8"/>
    <p:sldLayoutId id="2147485823" r:id="rId9"/>
    <p:sldLayoutId id="2147485824" r:id="rId10"/>
    <p:sldLayoutId id="21474858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 charset="-128"/>
              </a:defRPr>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 charset="-128"/>
              </a:defRPr>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1" charset="-128"/>
              </a:defRPr>
            </a:lvl1pPr>
          </a:lstStyle>
          <a:p>
            <a:pPr>
              <a:defRPr/>
            </a:pPr>
            <a:fld id="{36821D80-48AF-45D8-A0E4-611A89C229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26" r:id="rId1"/>
    <p:sldLayoutId id="2147485827" r:id="rId2"/>
    <p:sldLayoutId id="2147485828" r:id="rId3"/>
    <p:sldLayoutId id="2147485829" r:id="rId4"/>
    <p:sldLayoutId id="2147485830" r:id="rId5"/>
    <p:sldLayoutId id="2147485831" r:id="rId6"/>
    <p:sldLayoutId id="2147485832" r:id="rId7"/>
    <p:sldLayoutId id="2147485833" r:id="rId8"/>
    <p:sldLayoutId id="2147485834" r:id="rId9"/>
    <p:sldLayoutId id="2147485835" r:id="rId10"/>
    <p:sldLayoutId id="21474858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 charset="-128"/>
              </a:defRPr>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 charset="-128"/>
              </a:defRPr>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1" charset="-128"/>
              </a:defRPr>
            </a:lvl1pPr>
          </a:lstStyle>
          <a:p>
            <a:pPr>
              <a:defRPr/>
            </a:pPr>
            <a:fld id="{EBA564FD-6D2D-4654-8A8B-427FD5F503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37" r:id="rId1"/>
    <p:sldLayoutId id="2147485838" r:id="rId2"/>
    <p:sldLayoutId id="2147485839" r:id="rId3"/>
    <p:sldLayoutId id="2147485840" r:id="rId4"/>
    <p:sldLayoutId id="2147485841" r:id="rId5"/>
    <p:sldLayoutId id="2147485842" r:id="rId6"/>
    <p:sldLayoutId id="2147485843" r:id="rId7"/>
    <p:sldLayoutId id="2147485844" r:id="rId8"/>
    <p:sldLayoutId id="2147485845" r:id="rId9"/>
    <p:sldLayoutId id="2147485846" r:id="rId10"/>
    <p:sldLayoutId id="2147485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 charset="-128"/>
              </a:defRPr>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 charset="-128"/>
              </a:defRPr>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1" charset="-128"/>
              </a:defRPr>
            </a:lvl1pPr>
          </a:lstStyle>
          <a:p>
            <a:pPr>
              <a:defRPr/>
            </a:pPr>
            <a:fld id="{730DDDDA-6E6F-4FB6-82DC-6ACC559821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48" r:id="rId1"/>
    <p:sldLayoutId id="2147485849" r:id="rId2"/>
    <p:sldLayoutId id="2147485850" r:id="rId3"/>
    <p:sldLayoutId id="2147485851" r:id="rId4"/>
    <p:sldLayoutId id="2147485852" r:id="rId5"/>
    <p:sldLayoutId id="2147485853" r:id="rId6"/>
    <p:sldLayoutId id="2147485854" r:id="rId7"/>
    <p:sldLayoutId id="2147485855" r:id="rId8"/>
    <p:sldLayoutId id="2147485856" r:id="rId9"/>
    <p:sldLayoutId id="2147485857" r:id="rId10"/>
    <p:sldLayoutId id="21474858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youtube.com/watch?v=LPvn9qhVFbM" TargetMode="External"/><Relationship Id="rId5" Type="http://schemas.openxmlformats.org/officeDocument/2006/relationships/hyperlink" Target="http://www.youtube.com/watch?v=A_mJqZB0Ts4" TargetMode="External"/><Relationship Id="rId4" Type="http://schemas.openxmlformats.org/officeDocument/2006/relationships/hyperlink" Target="http://www.youtube.com/watch?v=qb0MH6Z4IW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com/imgres?imgurl=http://studioprint-irl.com/eai-ireland/Acid%20Rain.jpg&amp;imgrefurl=http://studioprint-irl.com/eai-ireland/&amp;usg=__emNSS7NX56OvZU3v0Z0vIq9qe80=&amp;h=310&amp;w=413&amp;sz=33&amp;hl=en&amp;start=2&amp;um=1&amp;itbs=1&amp;tbnid=jvczuVIKzfAjtM:&amp;tbnh=94&amp;tbnw=125&amp;prev=/images?q=acid+rain&amp;um=1&amp;hl=en&amp;tbs=isch:1" TargetMode="External"/><Relationship Id="rId1" Type="http://schemas.openxmlformats.org/officeDocument/2006/relationships/slideLayout" Target="../slideLayouts/slideLayout12.xml"/><Relationship Id="rId6" Type="http://schemas.openxmlformats.org/officeDocument/2006/relationships/hyperlink" Target="http://www.youtube.com/watch?v=RP-sU8i2edo" TargetMode="External"/><Relationship Id="rId5" Type="http://schemas.openxmlformats.org/officeDocument/2006/relationships/image" Target="../media/image26.jpeg"/><Relationship Id="rId4" Type="http://schemas.openxmlformats.org/officeDocument/2006/relationships/hyperlink" Target="http://images.google.com/imgres?imgurl=http://upload.wikimedia.org/wikipedia/commons/thumb/0/0c/Acid_rain_woods1.JPG/800px-Acid_rain_woods1.JPG&amp;imgrefurl=http://commons.wikimedia.org/wiki/File:Acid_rain_woods1.JPG&amp;usg=__IxqcJ5QXZlZ3t6a2FaErTlVRjvs=&amp;h=600&amp;w=800&amp;sz=159&amp;hl=en&amp;start=4&amp;um=1&amp;itbs=1&amp;tbnid=TJVFEidgLLQDUM:&amp;tbnh=107&amp;tbnw=143&amp;prev=/images?q=acid+rain&amp;um=1&amp;hl=en&amp;tbs=isch: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auto.howstuffworks.com/catalytic-converter.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epa.gov/iaq/rado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www.youtube.com/watch?v=gciSp5X40t0" TargetMode="Externa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hyperlink" Target="https://www.cbsnews.com/pictures/top-10-smoggiest-cities-in-us/2/" TargetMode="External"/><Relationship Id="rId3" Type="http://schemas.openxmlformats.org/officeDocument/2006/relationships/image" Target="../media/image6.jpeg"/><Relationship Id="rId7" Type="http://schemas.openxmlformats.org/officeDocument/2006/relationships/hyperlink" Target="https://www.cbsnews.com/pictures/the-most-polluted-cities-in-the-world-ranked/" TargetMode="External"/><Relationship Id="rId2" Type="http://schemas.openxmlformats.org/officeDocument/2006/relationships/hyperlink" Target="http://images.google.com/imgres?imgurl=http://www.geography.hunter.cuny.edu/~tbw/wc.notes/13.air.pollution/smoke.stack.pollution.jpg&amp;imgrefurl=http://www.geography.hunter.cuny.edu/~tbw/wc.notes/13.air.pollution/smoke_stacks.htm&amp;usg=__h6RswL0H1ehKS7dTYowebNECNlE=&amp;h=532&amp;w=786&amp;sz=31&amp;hl=en&amp;start=3&amp;um=1&amp;itbs=1&amp;tbnid=hhRSM93C2fTREM:&amp;tbnh=97&amp;tbnw=143&amp;prev=/images?q=pollution&amp;um=1&amp;hl=en&amp;tbs=isch:1" TargetMode="Externa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hyperlink" Target="http://images.google.com/imgres?imgurl=http://www.tendringdc.gov.uk/NR/rdonlyres/51200D74-A40B-4104-AE7E-BD2FED5F6A0E/0/pollution.jpeg&amp;imgrefurl=http://www.tendringdc.gov.uk/TendringDC/Environment/Pollution/&amp;usg=__Ai_eihHpo0QvHKvAuavu6MZFwZM=&amp;h=475&amp;w=613&amp;sz=35&amp;hl=en&amp;start=1&amp;um=1&amp;itbs=1&amp;tbnid=Gqk7hkisXFw03M:&amp;tbnh=105&amp;tbnw=136&amp;prev=/images?q=pollution&amp;um=1&amp;hl=en&amp;tbs=isch:1"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epa.gov/ghgemissions/sources-greenhouse-gas-emissions" TargetMode="Externa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images.google.com/imgres?imgurl=http://globalwarming1.net/Effects_of_Global_Warming.jpg&amp;imgrefurl=http://globalwarming1.net/&amp;usg=__x0A3LNeosA7cKBnp7PlhNo-ieYE=&amp;h=1024&amp;w=1280&amp;sz=224&amp;hl=en&amp;start=8&amp;um=1&amp;itbs=1&amp;tbnid=W5h9-XCc_kiptM:&amp;tbnh=120&amp;tbnw=150&amp;prev=/images?q=causes+of+global+warming&amp;um=1&amp;hl=en&amp;tbs=isch:1" TargetMode="External"/><Relationship Id="rId7" Type="http://schemas.openxmlformats.org/officeDocument/2006/relationships/hyperlink" Target="http://images.google.com/imgres?imgurl=http://www.stanford.edu/group/ccr/blog/deforestation.jpg&amp;imgrefurl=http://www.stanford.edu/group/ccr/blog/2009/04/threats_of_deforestation_1.html&amp;usg=__ZZtqplYvg97XtqTm-ue26i7Hl5g=&amp;h=266&amp;w=400&amp;sz=137&amp;hl=en&amp;start=8&amp;um=1&amp;itbs=1&amp;tbnid=X4RZrX-w5fudYM:&amp;tbnh=82&amp;tbnw=124&amp;prev=/images?q=deforestation&amp;um=1&amp;hl=en&amp;tbs=isch:1"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hyperlink" Target="http://images.google.com/imgres?imgurl=http://www.biology-blog.com/images/blogs/10-2007/fertilizer-15101.gif&amp;imgrefurl=http://www.biology-blog.com/blogs/archives/Plant-science-blog/1930066692-Feb-14-2008.html&amp;usg=__--zzfFKN6eJQRqDz6zLFJTm5bEE=&amp;h=289&amp;w=275&amp;sz=7&amp;hl=en&amp;start=1&amp;um=1&amp;itbs=1&amp;tbnid=QVC1EZxeD99mwM:&amp;tbnh=115&amp;tbnw=109&amp;prev=/images?q=fertilizers&amp;um=1&amp;hl=en&amp;tbs=isch:1" TargetMode="External"/><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earthobservatory.nasa.gov/Features/Paleoclimatology_IceCore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hyperlink" Target="http://www.cnn.com/video/data/2.0/video/tech/2009/12/06/coren.kyoto.backgrounder.cnn.html"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hyperlink" Target="http://www.globalgreen.org/articles/global/95"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dsc.discovery.com/convergence/globalwarming/interactive/interactive.html" TargetMode="External"/><Relationship Id="rId5" Type="http://schemas.openxmlformats.org/officeDocument/2006/relationships/image" Target="../media/image76.jpeg"/><Relationship Id="rId4" Type="http://schemas.openxmlformats.org/officeDocument/2006/relationships/image" Target="../media/image75.jpeg"/></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images.google.com/imgres?imgurl=http://www.freewebs.com/airawareness/Factory1.jpg&amp;imgrefurl=http://www.freewebs.com/airawareness/&amp;usg=__KoZf87ftiyiQ0gUajbjeaoaNl6Q=&amp;h=303&amp;w=459&amp;sz=16&amp;hl=en&amp;start=16&amp;um=1&amp;itbs=1&amp;tbnid=Aj7XvLc2TPovTM:&amp;tbnh=84&amp;tbnw=128&amp;prev=/images?q=air+pollution&amp;um=1&amp;hl=en&amp;tbs=isch:1" TargetMode="External"/><Relationship Id="rId1" Type="http://schemas.openxmlformats.org/officeDocument/2006/relationships/slideLayout" Target="../slideLayouts/slideLayout12.xml"/><Relationship Id="rId6" Type="http://schemas.openxmlformats.org/officeDocument/2006/relationships/hyperlink" Target="http://images.google.com/imgres?imgurl=http://www.enviroblog.org/car_exhaust.jpg&amp;imgrefurl=http://www.enviroblog.org/2009/02/&amp;usg=__nX32nVp4OZxMsrwS_kOeh6bmGyc=&amp;h=375&amp;w=500&amp;sz=109&amp;hl=en&amp;start=7&amp;um=1&amp;itbs=1&amp;tbnid=d_0zp9dBDHieYM:&amp;tbnh=98&amp;tbnw=130&amp;prev=/images?q=car+pollution&amp;um=1&amp;hl=en&amp;tbs=isch:1" TargetMode="External"/><Relationship Id="rId5" Type="http://schemas.openxmlformats.org/officeDocument/2006/relationships/image" Target="../media/image12.jpeg"/><Relationship Id="rId4" Type="http://schemas.openxmlformats.org/officeDocument/2006/relationships/hyperlink" Target="http://images.google.com/imgres?imgurl=http://www.boatingsidekicks.com/cobro/CO-decal.gif&amp;imgrefurl=http://www.boatingsidekicks.com/cobro/cobrochure.htm&amp;usg=__0auMitwTD7gKIXBEx3B12oqxqNY=&amp;h=481&amp;w=400&amp;sz=13&amp;hl=en&amp;start=2&amp;um=1&amp;itbs=1&amp;tbnid=q5cvSba-IXsSGM:&amp;tbnh=129&amp;tbnw=107&amp;prev=/images?q=carbon+monoxide&amp;um=1&amp;hl=en&amp;sa=N&amp;tbs=isch:1"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environment.nationalgeographic.com/environment/global-warming/gw-effects/" TargetMode="External"/><Relationship Id="rId2" Type="http://schemas.openxmlformats.org/officeDocument/2006/relationships/image" Target="../media/image87.jpeg"/><Relationship Id="rId1" Type="http://schemas.openxmlformats.org/officeDocument/2006/relationships/slideLayout" Target="../slideLayouts/slideLayout13.xml"/><Relationship Id="rId4" Type="http://schemas.openxmlformats.org/officeDocument/2006/relationships/hyperlink" Target="http://video.nationalgeographic.com/video/environment/global-warming-environment/global-warming-10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46.xml"/><Relationship Id="rId16" Type="http://schemas.openxmlformats.org/officeDocument/2006/relationships/image" Target="../media/image106.png"/><Relationship Id="rId1" Type="http://schemas.openxmlformats.org/officeDocument/2006/relationships/slideLayout" Target="../slideLayouts/slideLayout26.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7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7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hyperlink" Target="http://www.theozonehole.com/ozoneholehistory.ht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Nelson's_Column_during_the_Great_Smog_of_1952.jpg"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nickelinthemachine.com/wordpress/wp-content/uploads/smog-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b="1" smtClean="0"/>
              <a:t/>
            </a:r>
            <a:br>
              <a:rPr lang="en-US" sz="4000" b="1" smtClean="0"/>
            </a:br>
            <a:r>
              <a:rPr lang="en-US" sz="4000" b="1" smtClean="0"/>
              <a:t>Air Pollution</a:t>
            </a:r>
            <a:br>
              <a:rPr lang="en-US" sz="4000" b="1" smtClean="0"/>
            </a:br>
            <a:r>
              <a:rPr lang="en-US" sz="4000" b="1" smtClean="0"/>
              <a:t>Climate Change</a:t>
            </a:r>
            <a:br>
              <a:rPr lang="en-US" sz="4000" b="1" smtClean="0"/>
            </a:br>
            <a:r>
              <a:rPr lang="en-US" sz="4000" b="1" smtClean="0"/>
              <a:t>Ozone Loss</a:t>
            </a:r>
            <a:br>
              <a:rPr lang="en-US" sz="4000" b="1" smtClean="0"/>
            </a:br>
            <a:endParaRPr lang="en-US" sz="4000" b="1" smtClean="0"/>
          </a:p>
        </p:txBody>
      </p:sp>
      <p:pic>
        <p:nvPicPr>
          <p:cNvPr id="54275" name="Picture 4" descr="MPj04372110000%5b1%5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981200"/>
            <a:ext cx="4530725" cy="4525963"/>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half" idx="1"/>
          </p:nvPr>
        </p:nvSpPr>
        <p:spPr>
          <a:xfrm>
            <a:off x="0" y="76200"/>
            <a:ext cx="5029200" cy="6781800"/>
          </a:xfrm>
          <a:solidFill>
            <a:schemeClr val="accent1"/>
          </a:solidFill>
        </p:spPr>
        <p:txBody>
          <a:bodyPr/>
          <a:lstStyle/>
          <a:p>
            <a:pPr eaLnBrk="1" hangingPunct="1">
              <a:lnSpc>
                <a:spcPct val="80000"/>
              </a:lnSpc>
            </a:pPr>
            <a:r>
              <a:rPr lang="en-US" sz="2400" b="1" i="1" u="sng" dirty="0" smtClean="0">
                <a:solidFill>
                  <a:srgbClr val="CC3300"/>
                </a:solidFill>
              </a:rPr>
              <a:t>What Increases Smog?</a:t>
            </a:r>
            <a:endParaRPr lang="en-US" sz="2400" b="1" dirty="0" smtClean="0">
              <a:solidFill>
                <a:srgbClr val="CC3300"/>
              </a:solidFill>
            </a:endParaRPr>
          </a:p>
          <a:p>
            <a:pPr eaLnBrk="1" hangingPunct="1">
              <a:lnSpc>
                <a:spcPct val="80000"/>
              </a:lnSpc>
            </a:pPr>
            <a:r>
              <a:rPr lang="en-US" sz="2400" b="1" dirty="0" smtClean="0">
                <a:solidFill>
                  <a:srgbClr val="CC3300"/>
                </a:solidFill>
              </a:rPr>
              <a:t>1)Motor vehicles/factories</a:t>
            </a:r>
          </a:p>
          <a:p>
            <a:pPr eaLnBrk="1" hangingPunct="1">
              <a:lnSpc>
                <a:spcPct val="80000"/>
              </a:lnSpc>
            </a:pPr>
            <a:r>
              <a:rPr lang="en-US" sz="2400" b="1" dirty="0">
                <a:solidFill>
                  <a:srgbClr val="CC3300"/>
                </a:solidFill>
              </a:rPr>
              <a:t>2</a:t>
            </a:r>
            <a:r>
              <a:rPr lang="en-US" sz="2400" b="1" dirty="0" smtClean="0">
                <a:solidFill>
                  <a:srgbClr val="CC3300"/>
                </a:solidFill>
              </a:rPr>
              <a:t>)Climate - high temps, dry, sunny </a:t>
            </a:r>
          </a:p>
          <a:p>
            <a:pPr eaLnBrk="1" hangingPunct="1">
              <a:lnSpc>
                <a:spcPct val="80000"/>
              </a:lnSpc>
            </a:pPr>
            <a:r>
              <a:rPr lang="en-US" sz="2400" b="1" dirty="0">
                <a:solidFill>
                  <a:srgbClr val="CC3300"/>
                </a:solidFill>
              </a:rPr>
              <a:t>3</a:t>
            </a:r>
            <a:r>
              <a:rPr lang="en-US" sz="2400" b="1" dirty="0" smtClean="0">
                <a:solidFill>
                  <a:srgbClr val="CC3300"/>
                </a:solidFill>
              </a:rPr>
              <a:t>)Urban Buildings </a:t>
            </a:r>
          </a:p>
          <a:p>
            <a:pPr eaLnBrk="1" hangingPunct="1">
              <a:lnSpc>
                <a:spcPct val="80000"/>
              </a:lnSpc>
            </a:pPr>
            <a:r>
              <a:rPr lang="en-US" sz="2400" b="1" dirty="0">
                <a:solidFill>
                  <a:srgbClr val="CC3300"/>
                </a:solidFill>
              </a:rPr>
              <a:t>4</a:t>
            </a:r>
            <a:r>
              <a:rPr lang="en-US" sz="2400" b="1" dirty="0" smtClean="0">
                <a:solidFill>
                  <a:srgbClr val="CC3300"/>
                </a:solidFill>
              </a:rPr>
              <a:t>)Hills and Mountains </a:t>
            </a:r>
            <a:endParaRPr lang="en-US" sz="2400" b="1" dirty="0">
              <a:solidFill>
                <a:srgbClr val="CC3300"/>
              </a:solidFill>
            </a:endParaRPr>
          </a:p>
          <a:p>
            <a:pPr eaLnBrk="1" hangingPunct="1">
              <a:lnSpc>
                <a:spcPct val="80000"/>
              </a:lnSpc>
            </a:pPr>
            <a:r>
              <a:rPr lang="en-US" sz="2400" b="1" dirty="0" smtClean="0">
                <a:solidFill>
                  <a:srgbClr val="CC3300"/>
                </a:solidFill>
              </a:rPr>
              <a:t>pollutants build up in valleys below them</a:t>
            </a:r>
          </a:p>
          <a:p>
            <a:pPr eaLnBrk="1" hangingPunct="1">
              <a:lnSpc>
                <a:spcPct val="80000"/>
              </a:lnSpc>
            </a:pPr>
            <a:r>
              <a:rPr lang="en-US" sz="2400" b="1" dirty="0">
                <a:solidFill>
                  <a:srgbClr val="CC3300"/>
                </a:solidFill>
              </a:rPr>
              <a:t>5</a:t>
            </a:r>
            <a:r>
              <a:rPr lang="en-US" sz="2400" b="1" dirty="0" smtClean="0">
                <a:solidFill>
                  <a:srgbClr val="CC3300"/>
                </a:solidFill>
              </a:rPr>
              <a:t>)Temp Inversions – occurs during day (instead of night)</a:t>
            </a:r>
          </a:p>
          <a:p>
            <a:pPr eaLnBrk="1" hangingPunct="1">
              <a:lnSpc>
                <a:spcPct val="80000"/>
              </a:lnSpc>
            </a:pPr>
            <a:r>
              <a:rPr lang="en-US" sz="2400" b="1" dirty="0" smtClean="0">
                <a:solidFill>
                  <a:srgbClr val="CC3300"/>
                </a:solidFill>
              </a:rPr>
              <a:t>layer of warm air lies atop a layer of cooler air(which is denser)</a:t>
            </a:r>
          </a:p>
          <a:p>
            <a:pPr eaLnBrk="1" hangingPunct="1">
              <a:lnSpc>
                <a:spcPct val="80000"/>
              </a:lnSpc>
            </a:pPr>
            <a:r>
              <a:rPr lang="en-US" sz="2400" b="1" dirty="0" smtClean="0">
                <a:solidFill>
                  <a:srgbClr val="CC3300"/>
                </a:solidFill>
              </a:rPr>
              <a:t>pollutants concentrate in </a:t>
            </a:r>
            <a:r>
              <a:rPr lang="en-US" sz="2400" b="1" dirty="0">
                <a:solidFill>
                  <a:srgbClr val="CC3300"/>
                </a:solidFill>
              </a:rPr>
              <a:t>t</a:t>
            </a:r>
            <a:r>
              <a:rPr lang="en-US" sz="2400" b="1" dirty="0" smtClean="0">
                <a:solidFill>
                  <a:srgbClr val="CC3300"/>
                </a:solidFill>
              </a:rPr>
              <a:t>his cooler air (cannot disperse) </a:t>
            </a:r>
            <a:endParaRPr lang="en-US" sz="2400" b="1" i="1" u="sng" dirty="0" smtClean="0">
              <a:solidFill>
                <a:srgbClr val="CC3300"/>
              </a:solidFill>
            </a:endParaRPr>
          </a:p>
          <a:p>
            <a:pPr eaLnBrk="1" hangingPunct="1">
              <a:lnSpc>
                <a:spcPct val="80000"/>
              </a:lnSpc>
            </a:pPr>
            <a:r>
              <a:rPr lang="en-US" sz="2400" b="1" i="1" u="sng" dirty="0" smtClean="0">
                <a:solidFill>
                  <a:srgbClr val="CC3300"/>
                </a:solidFill>
              </a:rPr>
              <a:t>Decreases</a:t>
            </a:r>
            <a:endParaRPr lang="en-US" sz="2400" b="1" dirty="0" smtClean="0">
              <a:solidFill>
                <a:srgbClr val="CC3300"/>
              </a:solidFill>
            </a:endParaRPr>
          </a:p>
          <a:p>
            <a:pPr eaLnBrk="1" hangingPunct="1">
              <a:lnSpc>
                <a:spcPct val="80000"/>
              </a:lnSpc>
            </a:pPr>
            <a:r>
              <a:rPr lang="en-US" sz="2400" b="1" dirty="0" smtClean="0">
                <a:solidFill>
                  <a:srgbClr val="CC3300"/>
                </a:solidFill>
              </a:rPr>
              <a:t>1)Rain and Snow  </a:t>
            </a:r>
          </a:p>
          <a:p>
            <a:pPr eaLnBrk="1" hangingPunct="1">
              <a:lnSpc>
                <a:spcPct val="80000"/>
              </a:lnSpc>
            </a:pPr>
            <a:r>
              <a:rPr lang="en-US" sz="2400" b="1" dirty="0" smtClean="0">
                <a:solidFill>
                  <a:srgbClr val="CC3300"/>
                </a:solidFill>
              </a:rPr>
              <a:t>2)Salty Sea Spray from oceans </a:t>
            </a:r>
          </a:p>
          <a:p>
            <a:pPr eaLnBrk="1" hangingPunct="1">
              <a:lnSpc>
                <a:spcPct val="80000"/>
              </a:lnSpc>
            </a:pPr>
            <a:r>
              <a:rPr lang="en-US" sz="2400" b="1" dirty="0" smtClean="0">
                <a:solidFill>
                  <a:srgbClr val="CC3300"/>
                </a:solidFill>
              </a:rPr>
              <a:t>3)Winds </a:t>
            </a:r>
          </a:p>
          <a:p>
            <a:pPr eaLnBrk="1" hangingPunct="1">
              <a:lnSpc>
                <a:spcPct val="80000"/>
              </a:lnSpc>
            </a:pPr>
            <a:r>
              <a:rPr lang="en-US" sz="2400" b="1" dirty="0" smtClean="0">
                <a:solidFill>
                  <a:srgbClr val="CC3300"/>
                </a:solidFill>
              </a:rPr>
              <a:t>4)Smokestacks </a:t>
            </a:r>
          </a:p>
          <a:p>
            <a:pPr eaLnBrk="1" hangingPunct="1">
              <a:lnSpc>
                <a:spcPct val="80000"/>
              </a:lnSpc>
            </a:pPr>
            <a:endParaRPr lang="en-US" sz="2400" b="1" dirty="0" smtClean="0">
              <a:solidFill>
                <a:srgbClr val="CC3300"/>
              </a:solidFill>
            </a:endParaRPr>
          </a:p>
          <a:p>
            <a:pPr eaLnBrk="1" hangingPunct="1">
              <a:lnSpc>
                <a:spcPct val="80000"/>
              </a:lnSpc>
            </a:pPr>
            <a:endParaRPr lang="en-US" sz="2400" dirty="0" smtClean="0">
              <a:solidFill>
                <a:srgbClr val="CC3300"/>
              </a:solidFill>
            </a:endParaRPr>
          </a:p>
        </p:txBody>
      </p:sp>
      <p:pic>
        <p:nvPicPr>
          <p:cNvPr id="62467" name="Picture 4" descr="2smog_fig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52400"/>
            <a:ext cx="4038600" cy="3625850"/>
          </a:xfrm>
          <a:noFill/>
        </p:spPr>
      </p:pic>
      <p:sp>
        <p:nvSpPr>
          <p:cNvPr id="62468" name="Text Box 7"/>
          <p:cNvSpPr txBox="1">
            <a:spLocks noChangeArrowheads="1"/>
          </p:cNvSpPr>
          <p:nvPr/>
        </p:nvSpPr>
        <p:spPr bwMode="auto">
          <a:xfrm>
            <a:off x="4800600" y="5334000"/>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4"/>
              </a:rPr>
              <a:t>http://www.youtube.com/watch?v=qb0MH6Z4IWs</a:t>
            </a:r>
            <a:endParaRPr lang="en-US" dirty="0"/>
          </a:p>
          <a:p>
            <a:pPr eaLnBrk="1" hangingPunct="1"/>
            <a:r>
              <a:rPr lang="en-US" dirty="0" err="1"/>
              <a:t>Bejing</a:t>
            </a:r>
            <a:r>
              <a:rPr lang="en-US" dirty="0"/>
              <a:t> heavy smog</a:t>
            </a:r>
          </a:p>
        </p:txBody>
      </p:sp>
      <p:sp>
        <p:nvSpPr>
          <p:cNvPr id="62469" name="Rectangle 1"/>
          <p:cNvSpPr>
            <a:spLocks noChangeArrowheads="1"/>
          </p:cNvSpPr>
          <p:nvPr/>
        </p:nvSpPr>
        <p:spPr bwMode="auto">
          <a:xfrm>
            <a:off x="5029200" y="39751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hlinkClick r:id="rId5"/>
              </a:rPr>
              <a:t>http://www.youtube.com/watch?v=A_mJqZB0Ts4</a:t>
            </a:r>
            <a:r>
              <a:rPr lang="en-US" sz="1600" dirty="0"/>
              <a:t> Actual Temp Inversion</a:t>
            </a:r>
          </a:p>
        </p:txBody>
      </p:sp>
      <p:sp>
        <p:nvSpPr>
          <p:cNvPr id="62470" name="Rectangle 2"/>
          <p:cNvSpPr>
            <a:spLocks noChangeArrowheads="1"/>
          </p:cNvSpPr>
          <p:nvPr/>
        </p:nvSpPr>
        <p:spPr bwMode="auto">
          <a:xfrm>
            <a:off x="4995863" y="4560888"/>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hlinkClick r:id="rId6"/>
              </a:rPr>
              <a:t>http://www.youtube.com/watch?v=LPvn9qhVFbM</a:t>
            </a:r>
            <a:endParaRPr lang="en-US" sz="1200" dirty="0"/>
          </a:p>
          <a:p>
            <a:r>
              <a:rPr lang="en-US" sz="1200" dirty="0"/>
              <a:t>Steve Spangler Temp inversion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3">
                                            <p:bg/>
                                          </p:spTgt>
                                        </p:tgtEl>
                                        <p:attrNameLst>
                                          <p:attrName>style.visibility</p:attrName>
                                        </p:attrNameLst>
                                      </p:cBhvr>
                                      <p:to>
                                        <p:strVal val="visible"/>
                                      </p:to>
                                    </p:set>
                                    <p:anim to="" calcmode="lin" valueType="num">
                                      <p:cBhvr>
                                        <p:cTn id="7" dur="1" fill="hold"/>
                                        <p:tgtEl>
                                          <p:spTgt spid="6144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to="" calcmode="lin" valueType="num">
                                      <p:cBhvr>
                                        <p:cTn id="12" dur="1" fill="hold"/>
                                        <p:tgtEl>
                                          <p:spTgt spid="6144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 to="" calcmode="lin" valueType="num">
                                      <p:cBhvr>
                                        <p:cTn id="17" dur="1" fill="hold"/>
                                        <p:tgtEl>
                                          <p:spTgt spid="6144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 to="" calcmode="lin" valueType="num">
                                      <p:cBhvr>
                                        <p:cTn id="22" dur="1" fill="hold"/>
                                        <p:tgtEl>
                                          <p:spTgt spid="6144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1443">
                                            <p:txEl>
                                              <p:pRg st="3" end="3"/>
                                            </p:txEl>
                                          </p:spTgt>
                                        </p:tgtEl>
                                        <p:attrNameLst>
                                          <p:attrName>style.visibility</p:attrName>
                                        </p:attrNameLst>
                                      </p:cBhvr>
                                      <p:to>
                                        <p:strVal val="visible"/>
                                      </p:to>
                                    </p:set>
                                    <p:anim to="" calcmode="lin" valueType="num">
                                      <p:cBhvr>
                                        <p:cTn id="27" dur="1" fill="hold"/>
                                        <p:tgtEl>
                                          <p:spTgt spid="6144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1443">
                                            <p:txEl>
                                              <p:pRg st="4" end="4"/>
                                            </p:txEl>
                                          </p:spTgt>
                                        </p:tgtEl>
                                        <p:attrNameLst>
                                          <p:attrName>style.visibility</p:attrName>
                                        </p:attrNameLst>
                                      </p:cBhvr>
                                      <p:to>
                                        <p:strVal val="visible"/>
                                      </p:to>
                                    </p:set>
                                    <p:anim to="" calcmode="lin" valueType="num">
                                      <p:cBhvr>
                                        <p:cTn id="32" dur="1" fill="hold"/>
                                        <p:tgtEl>
                                          <p:spTgt spid="6144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to="" calcmode="lin" valueType="num">
                                      <p:cBhvr>
                                        <p:cTn id="37" dur="1" fill="hold"/>
                                        <p:tgtEl>
                                          <p:spTgt spid="61443">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1443">
                                            <p:txEl>
                                              <p:pRg st="6" end="6"/>
                                            </p:txEl>
                                          </p:spTgt>
                                        </p:tgtEl>
                                        <p:attrNameLst>
                                          <p:attrName>style.visibility</p:attrName>
                                        </p:attrNameLst>
                                      </p:cBhvr>
                                      <p:to>
                                        <p:strVal val="visible"/>
                                      </p:to>
                                    </p:set>
                                    <p:anim to="" calcmode="lin" valueType="num">
                                      <p:cBhvr>
                                        <p:cTn id="42" dur="1" fill="hold"/>
                                        <p:tgtEl>
                                          <p:spTgt spid="61443">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1443">
                                            <p:txEl>
                                              <p:pRg st="7" end="7"/>
                                            </p:txEl>
                                          </p:spTgt>
                                        </p:tgtEl>
                                        <p:attrNameLst>
                                          <p:attrName>style.visibility</p:attrName>
                                        </p:attrNameLst>
                                      </p:cBhvr>
                                      <p:to>
                                        <p:strVal val="visible"/>
                                      </p:to>
                                    </p:set>
                                    <p:anim to="" calcmode="lin" valueType="num">
                                      <p:cBhvr>
                                        <p:cTn id="47" dur="1" fill="hold"/>
                                        <p:tgtEl>
                                          <p:spTgt spid="61443">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1443">
                                            <p:txEl>
                                              <p:pRg st="8" end="8"/>
                                            </p:txEl>
                                          </p:spTgt>
                                        </p:tgtEl>
                                        <p:attrNameLst>
                                          <p:attrName>style.visibility</p:attrName>
                                        </p:attrNameLst>
                                      </p:cBhvr>
                                      <p:to>
                                        <p:strVal val="visible"/>
                                      </p:to>
                                    </p:set>
                                    <p:anim to="" calcmode="lin" valueType="num">
                                      <p:cBhvr>
                                        <p:cTn id="52" dur="1" fill="hold"/>
                                        <p:tgtEl>
                                          <p:spTgt spid="61443">
                                            <p:txEl>
                                              <p:pRg st="8" end="8"/>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1443">
                                            <p:txEl>
                                              <p:pRg st="9" end="9"/>
                                            </p:txEl>
                                          </p:spTgt>
                                        </p:tgtEl>
                                        <p:attrNameLst>
                                          <p:attrName>style.visibility</p:attrName>
                                        </p:attrNameLst>
                                      </p:cBhvr>
                                      <p:to>
                                        <p:strVal val="visible"/>
                                      </p:to>
                                    </p:set>
                                    <p:anim to="" calcmode="lin" valueType="num">
                                      <p:cBhvr>
                                        <p:cTn id="57" dur="1" fill="hold"/>
                                        <p:tgtEl>
                                          <p:spTgt spid="61443">
                                            <p:txEl>
                                              <p:pRg st="9" end="9"/>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1443">
                                            <p:txEl>
                                              <p:pRg st="10" end="10"/>
                                            </p:txEl>
                                          </p:spTgt>
                                        </p:tgtEl>
                                        <p:attrNameLst>
                                          <p:attrName>style.visibility</p:attrName>
                                        </p:attrNameLst>
                                      </p:cBhvr>
                                      <p:to>
                                        <p:strVal val="visible"/>
                                      </p:to>
                                    </p:set>
                                    <p:anim to="" calcmode="lin" valueType="num">
                                      <p:cBhvr>
                                        <p:cTn id="62" dur="1" fill="hold"/>
                                        <p:tgtEl>
                                          <p:spTgt spid="61443">
                                            <p:txEl>
                                              <p:pRg st="10" end="10"/>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61443">
                                            <p:txEl>
                                              <p:pRg st="11" end="11"/>
                                            </p:txEl>
                                          </p:spTgt>
                                        </p:tgtEl>
                                        <p:attrNameLst>
                                          <p:attrName>style.visibility</p:attrName>
                                        </p:attrNameLst>
                                      </p:cBhvr>
                                      <p:to>
                                        <p:strVal val="visible"/>
                                      </p:to>
                                    </p:set>
                                    <p:anim to="" calcmode="lin" valueType="num">
                                      <p:cBhvr>
                                        <p:cTn id="67" dur="1" fill="hold"/>
                                        <p:tgtEl>
                                          <p:spTgt spid="61443">
                                            <p:txEl>
                                              <p:pRg st="11" end="11"/>
                                            </p:txEl>
                                          </p:spTgt>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61443">
                                            <p:txEl>
                                              <p:pRg st="12" end="12"/>
                                            </p:txEl>
                                          </p:spTgt>
                                        </p:tgtEl>
                                        <p:attrNameLst>
                                          <p:attrName>style.visibility</p:attrName>
                                        </p:attrNameLst>
                                      </p:cBhvr>
                                      <p:to>
                                        <p:strVal val="visible"/>
                                      </p:to>
                                    </p:set>
                                    <p:anim to="" calcmode="lin" valueType="num">
                                      <p:cBhvr>
                                        <p:cTn id="72" dur="1" fill="hold"/>
                                        <p:tgtEl>
                                          <p:spTgt spid="61443">
                                            <p:txEl>
                                              <p:pRg st="12" end="12"/>
                                            </p:txEl>
                                          </p:spTgt>
                                        </p:tgtEl>
                                        <p:attrNameLst>
                                          <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61443">
                                            <p:txEl>
                                              <p:pRg st="13" end="13"/>
                                            </p:txEl>
                                          </p:spTgt>
                                        </p:tgtEl>
                                        <p:attrNameLst>
                                          <p:attrName>style.visibility</p:attrName>
                                        </p:attrNameLst>
                                      </p:cBhvr>
                                      <p:to>
                                        <p:strVal val="visible"/>
                                      </p:to>
                                    </p:set>
                                    <p:anim to="" calcmode="lin" valueType="num">
                                      <p:cBhvr>
                                        <p:cTn id="77" dur="1" fill="hold"/>
                                        <p:tgtEl>
                                          <p:spTgt spid="6144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grpSp>
        <p:nvGrpSpPr>
          <p:cNvPr id="63490" name="Group 4"/>
          <p:cNvGrpSpPr>
            <a:grpSpLocks/>
          </p:cNvGrpSpPr>
          <p:nvPr/>
        </p:nvGrpSpPr>
        <p:grpSpPr bwMode="auto">
          <a:xfrm>
            <a:off x="685800" y="762000"/>
            <a:ext cx="7683500" cy="4999038"/>
            <a:chOff x="460" y="1891"/>
            <a:chExt cx="4840" cy="2429"/>
          </a:xfrm>
        </p:grpSpPr>
        <p:sp>
          <p:nvSpPr>
            <p:cNvPr id="63491" name="Text Box 5"/>
            <p:cNvSpPr txBox="1">
              <a:spLocks noChangeArrowheads="1"/>
            </p:cNvSpPr>
            <p:nvPr/>
          </p:nvSpPr>
          <p:spPr bwMode="auto">
            <a:xfrm>
              <a:off x="3723" y="1891"/>
              <a:ext cx="1491" cy="22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None/>
              </a:pPr>
              <a:r>
                <a:rPr lang="en-US" sz="2400" b="1" i="1">
                  <a:solidFill>
                    <a:schemeClr val="bg1"/>
                  </a:solidFill>
                </a:rPr>
                <a:t>Fig. 17-9 p. 427</a:t>
              </a:r>
            </a:p>
          </p:txBody>
        </p:sp>
        <p:pic>
          <p:nvPicPr>
            <p:cNvPr id="63492" name="Picture 6" descr="Slide9"/>
            <p:cNvPicPr>
              <a:picLocks noChangeAspect="1" noChangeArrowheads="1"/>
            </p:cNvPicPr>
            <p:nvPr/>
          </p:nvPicPr>
          <p:blipFill>
            <a:blip r:embed="rId2">
              <a:extLst>
                <a:ext uri="{28A0092B-C50C-407E-A947-70E740481C1C}">
                  <a14:useLocalDpi xmlns:a14="http://schemas.microsoft.com/office/drawing/2010/main" val="0"/>
                </a:ext>
              </a:extLst>
            </a:blip>
            <a:srcRect t="12192" r="764" b="29630"/>
            <a:stretch>
              <a:fillRect/>
            </a:stretch>
          </p:blipFill>
          <p:spPr bwMode="auto">
            <a:xfrm>
              <a:off x="460" y="2192"/>
              <a:ext cx="4840" cy="21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686800" cy="944562"/>
          </a:xfrm>
          <a:solidFill>
            <a:schemeClr val="accent1">
              <a:lumMod val="90000"/>
            </a:schemeClr>
          </a:solidFill>
          <a:effectLst>
            <a:outerShdw dist="107763" dir="13500000" sx="125000" sy="125000" algn="br" rotWithShape="0">
              <a:srgbClr val="808080">
                <a:alpha val="50000"/>
              </a:srgbClr>
            </a:outerShdw>
          </a:effectLst>
        </p:spPr>
        <p:txBody>
          <a:bodyPr/>
          <a:lstStyle/>
          <a:p>
            <a:r>
              <a:rPr lang="en-US" sz="2400" b="1" dirty="0" smtClean="0"/>
              <a:t>Some Chemical Reactions Happening with Smog</a:t>
            </a:r>
          </a:p>
        </p:txBody>
      </p:sp>
      <p:sp>
        <p:nvSpPr>
          <p:cNvPr id="64515" name="Rectangle 3"/>
          <p:cNvSpPr>
            <a:spLocks noGrp="1" noChangeArrowheads="1"/>
          </p:cNvSpPr>
          <p:nvPr>
            <p:ph type="body" idx="1"/>
          </p:nvPr>
        </p:nvSpPr>
        <p:spPr>
          <a:solidFill>
            <a:srgbClr val="FFFF99"/>
          </a:solidFill>
        </p:spPr>
        <p:txBody>
          <a:bodyPr/>
          <a:lstStyle/>
          <a:p>
            <a:pPr>
              <a:lnSpc>
                <a:spcPct val="90000"/>
              </a:lnSpc>
            </a:pPr>
            <a:r>
              <a:rPr lang="en-US" sz="2000" b="1" i="1" u="sng" dirty="0" smtClean="0"/>
              <a:t>PHOTOCHEMICAL SMOG</a:t>
            </a:r>
          </a:p>
          <a:p>
            <a:pPr>
              <a:lnSpc>
                <a:spcPct val="90000"/>
              </a:lnSpc>
            </a:pPr>
            <a:r>
              <a:rPr lang="en-US" sz="2000" dirty="0" smtClean="0"/>
              <a:t>Net result</a:t>
            </a:r>
          </a:p>
          <a:p>
            <a:pPr>
              <a:lnSpc>
                <a:spcPct val="90000"/>
              </a:lnSpc>
            </a:pPr>
            <a:r>
              <a:rPr lang="en-US" sz="2000" b="1" dirty="0" smtClean="0"/>
              <a:t>NO + VOCs + O</a:t>
            </a:r>
            <a:r>
              <a:rPr lang="en-US" sz="2000" b="1" baseline="-25000" dirty="0" smtClean="0"/>
              <a:t>2</a:t>
            </a:r>
            <a:r>
              <a:rPr lang="en-US" sz="2000" b="1" dirty="0" smtClean="0"/>
              <a:t> +UV              O</a:t>
            </a:r>
            <a:r>
              <a:rPr lang="en-US" sz="2000" b="1" baseline="-25000" dirty="0" smtClean="0"/>
              <a:t>3  </a:t>
            </a:r>
            <a:r>
              <a:rPr lang="en-US" sz="2000" b="1" dirty="0" smtClean="0"/>
              <a:t>+ PANs (</a:t>
            </a:r>
            <a:r>
              <a:rPr lang="en-US" sz="2000" b="1" dirty="0" err="1" smtClean="0"/>
              <a:t>peroxyacyl</a:t>
            </a:r>
            <a:r>
              <a:rPr lang="en-US" sz="2000" b="1" dirty="0" smtClean="0"/>
              <a:t> nitrates)</a:t>
            </a:r>
          </a:p>
          <a:p>
            <a:pPr>
              <a:lnSpc>
                <a:spcPct val="90000"/>
              </a:lnSpc>
            </a:pPr>
            <a:r>
              <a:rPr lang="en-US" sz="2000" dirty="0" smtClean="0"/>
              <a:t>NO</a:t>
            </a:r>
            <a:r>
              <a:rPr lang="en-US" sz="2000" baseline="-25000" dirty="0" smtClean="0"/>
              <a:t>2</a:t>
            </a:r>
            <a:r>
              <a:rPr lang="en-US" sz="2000" dirty="0" smtClean="0"/>
              <a:t> + VOCs increase from cars</a:t>
            </a:r>
          </a:p>
          <a:p>
            <a:pPr>
              <a:lnSpc>
                <a:spcPct val="90000"/>
              </a:lnSpc>
            </a:pPr>
            <a:r>
              <a:rPr lang="en-US" sz="2000" dirty="0" smtClean="0"/>
              <a:t>Increased sun – breaks down NO</a:t>
            </a:r>
            <a:r>
              <a:rPr lang="en-US" sz="2000" baseline="-25000" dirty="0" smtClean="0"/>
              <a:t>2 </a:t>
            </a:r>
            <a:r>
              <a:rPr lang="en-US" sz="2000" dirty="0" smtClean="0"/>
              <a:t>(nitrogen dioxide) </a:t>
            </a:r>
          </a:p>
          <a:p>
            <a:pPr>
              <a:lnSpc>
                <a:spcPct val="90000"/>
              </a:lnSpc>
            </a:pPr>
            <a:r>
              <a:rPr lang="en-US" sz="2000" dirty="0" smtClean="0"/>
              <a:t>into NO (nitric oxide) and 0 </a:t>
            </a:r>
          </a:p>
          <a:p>
            <a:pPr>
              <a:lnSpc>
                <a:spcPct val="90000"/>
              </a:lnSpc>
            </a:pPr>
            <a:r>
              <a:rPr lang="en-US" sz="2000" dirty="0" smtClean="0"/>
              <a:t>O combines with O</a:t>
            </a:r>
            <a:r>
              <a:rPr lang="en-US" sz="2000" baseline="-25000" dirty="0" smtClean="0"/>
              <a:t>2</a:t>
            </a:r>
            <a:r>
              <a:rPr lang="en-US" sz="2000" dirty="0" smtClean="0"/>
              <a:t> </a:t>
            </a:r>
            <a:r>
              <a:rPr lang="en-US" sz="2000" dirty="0"/>
              <a:t> </a:t>
            </a:r>
            <a:r>
              <a:rPr lang="en-US" sz="2000" dirty="0" smtClean="0"/>
              <a:t>         </a:t>
            </a:r>
            <a:r>
              <a:rPr lang="en-US" sz="2000" b="1" dirty="0" smtClean="0"/>
              <a:t>O</a:t>
            </a:r>
            <a:r>
              <a:rPr lang="en-US" sz="2000" b="1" baseline="-25000" dirty="0" smtClean="0"/>
              <a:t>3</a:t>
            </a:r>
            <a:r>
              <a:rPr lang="en-US" sz="2000" dirty="0" smtClean="0"/>
              <a:t> </a:t>
            </a:r>
          </a:p>
          <a:p>
            <a:pPr>
              <a:lnSpc>
                <a:spcPct val="90000"/>
              </a:lnSpc>
            </a:pPr>
            <a:r>
              <a:rPr lang="en-US" sz="2000" dirty="0" smtClean="0"/>
              <a:t>NO</a:t>
            </a:r>
            <a:r>
              <a:rPr lang="en-US" sz="2000" baseline="-25000" dirty="0" smtClean="0"/>
              <a:t>2 </a:t>
            </a:r>
            <a:r>
              <a:rPr lang="en-US" sz="2000" dirty="0" smtClean="0"/>
              <a:t> + VOCs            </a:t>
            </a:r>
            <a:r>
              <a:rPr lang="en-US" sz="2000" b="1" dirty="0" smtClean="0"/>
              <a:t>PANS </a:t>
            </a:r>
            <a:r>
              <a:rPr lang="en-US" sz="2000" dirty="0" smtClean="0"/>
              <a:t>(</a:t>
            </a:r>
            <a:r>
              <a:rPr lang="en-US" sz="2000" dirty="0" err="1" smtClean="0"/>
              <a:t>peroxyacyl</a:t>
            </a:r>
            <a:r>
              <a:rPr lang="en-US" sz="2000" dirty="0" smtClean="0"/>
              <a:t> nitrates)</a:t>
            </a:r>
          </a:p>
          <a:p>
            <a:pPr>
              <a:lnSpc>
                <a:spcPct val="90000"/>
              </a:lnSpc>
            </a:pPr>
            <a:r>
              <a:rPr lang="en-US" sz="2000" b="1" i="1" u="sng" dirty="0" smtClean="0"/>
              <a:t>INDUSTRIAL SMOG</a:t>
            </a:r>
          </a:p>
          <a:p>
            <a:pPr>
              <a:lnSpc>
                <a:spcPct val="90000"/>
              </a:lnSpc>
            </a:pPr>
            <a:r>
              <a:rPr lang="en-US" sz="2000" dirty="0" smtClean="0"/>
              <a:t>C + O</a:t>
            </a:r>
            <a:r>
              <a:rPr lang="en-US" sz="2000" baseline="-25000" dirty="0" smtClean="0"/>
              <a:t>2 </a:t>
            </a:r>
            <a:r>
              <a:rPr lang="en-US" sz="2000" i="1" dirty="0" smtClean="0"/>
              <a:t> </a:t>
            </a:r>
            <a:r>
              <a:rPr lang="en-US" sz="2000" dirty="0" smtClean="0"/>
              <a:t>           CO</a:t>
            </a:r>
            <a:r>
              <a:rPr lang="en-US" sz="2000" baseline="-25000" dirty="0" smtClean="0"/>
              <a:t>2</a:t>
            </a:r>
            <a:r>
              <a:rPr lang="en-US" sz="2000" dirty="0" smtClean="0"/>
              <a:t>  (#1 GG) or CO (Incomplete Combustion)</a:t>
            </a:r>
          </a:p>
          <a:p>
            <a:pPr>
              <a:lnSpc>
                <a:spcPct val="90000"/>
              </a:lnSpc>
            </a:pPr>
            <a:r>
              <a:rPr lang="en-US" sz="2000" dirty="0" smtClean="0"/>
              <a:t>S + O</a:t>
            </a:r>
            <a:r>
              <a:rPr lang="en-US" sz="2000" baseline="-25000" dirty="0" smtClean="0"/>
              <a:t>2</a:t>
            </a:r>
            <a:r>
              <a:rPr lang="en-US" sz="2000" dirty="0" smtClean="0"/>
              <a:t>             SO</a:t>
            </a:r>
            <a:r>
              <a:rPr lang="en-US" sz="2000" baseline="-25000" dirty="0" smtClean="0"/>
              <a:t>2 </a:t>
            </a:r>
            <a:r>
              <a:rPr lang="en-US" sz="2000" dirty="0" smtClean="0"/>
              <a:t>            SO</a:t>
            </a:r>
            <a:r>
              <a:rPr lang="en-US" sz="1400" dirty="0" smtClean="0"/>
              <a:t>3 or </a:t>
            </a:r>
            <a:r>
              <a:rPr lang="en-US" sz="2000" dirty="0" smtClean="0"/>
              <a:t>H</a:t>
            </a:r>
            <a:r>
              <a:rPr lang="en-US" sz="1200" dirty="0" smtClean="0"/>
              <a:t>2</a:t>
            </a:r>
            <a:r>
              <a:rPr lang="en-US" sz="2000" dirty="0" smtClean="0"/>
              <a:t>SO</a:t>
            </a:r>
            <a:r>
              <a:rPr lang="en-US" sz="1100" dirty="0" smtClean="0"/>
              <a:t>4</a:t>
            </a:r>
            <a:endParaRPr lang="en-US" sz="2000" dirty="0" smtClean="0"/>
          </a:p>
        </p:txBody>
      </p:sp>
      <p:sp>
        <p:nvSpPr>
          <p:cNvPr id="4" name="Right Arrow 3"/>
          <p:cNvSpPr/>
          <p:nvPr/>
        </p:nvSpPr>
        <p:spPr>
          <a:xfrm>
            <a:off x="3589283" y="235431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828800" y="469681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200400" y="36576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06566" y="397816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010400" y="30099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828800" y="498190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200400" y="5005553"/>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bg/>
                                          </p:spTgt>
                                        </p:tgtEl>
                                        <p:attrNameLst>
                                          <p:attrName>style.visibility</p:attrName>
                                        </p:attrNameLst>
                                      </p:cBhvr>
                                      <p:to>
                                        <p:strVal val="visible"/>
                                      </p:to>
                                    </p:set>
                                    <p:animEffect transition="in" filter="blinds(horizontal)">
                                      <p:cBhvr>
                                        <p:cTn id="7" dur="500"/>
                                        <p:tgtEl>
                                          <p:spTgt spid="6451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17" dur="500"/>
                                        <p:tgtEl>
                                          <p:spTgt spid="64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blinds(horizontal)">
                                      <p:cBhvr>
                                        <p:cTn id="22" dur="500"/>
                                        <p:tgtEl>
                                          <p:spTgt spid="64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animEffect transition="in" filter="blinds(horizontal)">
                                      <p:cBhvr>
                                        <p:cTn id="27" dur="500"/>
                                        <p:tgtEl>
                                          <p:spTgt spid="645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515">
                                            <p:txEl>
                                              <p:pRg st="4" end="4"/>
                                            </p:txEl>
                                          </p:spTgt>
                                        </p:tgtEl>
                                        <p:attrNameLst>
                                          <p:attrName>style.visibility</p:attrName>
                                        </p:attrNameLst>
                                      </p:cBhvr>
                                      <p:to>
                                        <p:strVal val="visible"/>
                                      </p:to>
                                    </p:set>
                                    <p:animEffect transition="in" filter="blinds(horizontal)">
                                      <p:cBhvr>
                                        <p:cTn id="32" dur="500"/>
                                        <p:tgtEl>
                                          <p:spTgt spid="645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Effect transition="in" filter="blinds(horizontal)">
                                      <p:cBhvr>
                                        <p:cTn id="37" dur="500"/>
                                        <p:tgtEl>
                                          <p:spTgt spid="645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515">
                                            <p:txEl>
                                              <p:pRg st="6" end="6"/>
                                            </p:txEl>
                                          </p:spTgt>
                                        </p:tgtEl>
                                        <p:attrNameLst>
                                          <p:attrName>style.visibility</p:attrName>
                                        </p:attrNameLst>
                                      </p:cBhvr>
                                      <p:to>
                                        <p:strVal val="visible"/>
                                      </p:to>
                                    </p:set>
                                    <p:animEffect transition="in" filter="blinds(horizontal)">
                                      <p:cBhvr>
                                        <p:cTn id="42" dur="500"/>
                                        <p:tgtEl>
                                          <p:spTgt spid="6451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4515">
                                            <p:txEl>
                                              <p:pRg st="7" end="7"/>
                                            </p:txEl>
                                          </p:spTgt>
                                        </p:tgtEl>
                                        <p:attrNameLst>
                                          <p:attrName>style.visibility</p:attrName>
                                        </p:attrNameLst>
                                      </p:cBhvr>
                                      <p:to>
                                        <p:strVal val="visible"/>
                                      </p:to>
                                    </p:set>
                                    <p:animEffect transition="in" filter="blinds(horizontal)">
                                      <p:cBhvr>
                                        <p:cTn id="47" dur="500"/>
                                        <p:tgtEl>
                                          <p:spTgt spid="6451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4515">
                                            <p:txEl>
                                              <p:pRg st="8" end="8"/>
                                            </p:txEl>
                                          </p:spTgt>
                                        </p:tgtEl>
                                        <p:attrNameLst>
                                          <p:attrName>style.visibility</p:attrName>
                                        </p:attrNameLst>
                                      </p:cBhvr>
                                      <p:to>
                                        <p:strVal val="visible"/>
                                      </p:to>
                                    </p:set>
                                    <p:animEffect transition="in" filter="blinds(horizontal)">
                                      <p:cBhvr>
                                        <p:cTn id="52" dur="500"/>
                                        <p:tgtEl>
                                          <p:spTgt spid="6451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515">
                                            <p:txEl>
                                              <p:pRg st="9" end="9"/>
                                            </p:txEl>
                                          </p:spTgt>
                                        </p:tgtEl>
                                        <p:attrNameLst>
                                          <p:attrName>style.visibility</p:attrName>
                                        </p:attrNameLst>
                                      </p:cBhvr>
                                      <p:to>
                                        <p:strVal val="visible"/>
                                      </p:to>
                                    </p:set>
                                    <p:animEffect transition="in" filter="blinds(horizontal)">
                                      <p:cBhvr>
                                        <p:cTn id="57" dur="500"/>
                                        <p:tgtEl>
                                          <p:spTgt spid="64515">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4515">
                                            <p:txEl>
                                              <p:pRg st="10" end="10"/>
                                            </p:txEl>
                                          </p:spTgt>
                                        </p:tgtEl>
                                        <p:attrNameLst>
                                          <p:attrName>style.visibility</p:attrName>
                                        </p:attrNameLst>
                                      </p:cBhvr>
                                      <p:to>
                                        <p:strVal val="visible"/>
                                      </p:to>
                                    </p:set>
                                    <p:animEffect transition="in" filter="blinds(horizontal)">
                                      <p:cBhvr>
                                        <p:cTn id="62" dur="500"/>
                                        <p:tgtEl>
                                          <p:spTgt spid="645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8p483_f09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241300"/>
            <a:ext cx="4297363"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514600" y="76200"/>
            <a:ext cx="3275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latin typeface="Arial"/>
                <a:cs typeface="Arial"/>
              </a:rPr>
              <a:t>PANS and other pollutants</a:t>
            </a:r>
          </a:p>
        </p:txBody>
      </p:sp>
      <p:sp>
        <p:nvSpPr>
          <p:cNvPr id="8" name="Text Box 6"/>
          <p:cNvSpPr txBox="1">
            <a:spLocks noChangeArrowheads="1"/>
          </p:cNvSpPr>
          <p:nvPr/>
        </p:nvSpPr>
        <p:spPr bwMode="auto">
          <a:xfrm>
            <a:off x="1752600" y="409575"/>
            <a:ext cx="1984375" cy="84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defRPr/>
            </a:pPr>
            <a:r>
              <a:rPr lang="en-US" sz="1800" b="1" dirty="0">
                <a:solidFill>
                  <a:srgbClr val="000000"/>
                </a:solidFill>
                <a:latin typeface="Arial"/>
                <a:cs typeface="Arial"/>
              </a:rPr>
              <a:t>Volatile organic compounds (VOCs)</a:t>
            </a:r>
          </a:p>
        </p:txBody>
      </p:sp>
      <p:sp>
        <p:nvSpPr>
          <p:cNvPr id="9" name="Text Box 7"/>
          <p:cNvSpPr txBox="1">
            <a:spLocks noChangeArrowheads="1"/>
          </p:cNvSpPr>
          <p:nvPr/>
        </p:nvSpPr>
        <p:spPr bwMode="auto">
          <a:xfrm>
            <a:off x="3284538" y="1081088"/>
            <a:ext cx="1592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latin typeface="Arial"/>
                <a:cs typeface="Arial"/>
              </a:rPr>
              <a:t>Ozone (O</a:t>
            </a:r>
            <a:r>
              <a:rPr lang="en-US" sz="1800" b="1" baseline="-25000">
                <a:solidFill>
                  <a:srgbClr val="000000"/>
                </a:solidFill>
                <a:latin typeface="Arial"/>
                <a:cs typeface="Arial"/>
              </a:rPr>
              <a:t>3</a:t>
            </a:r>
            <a:r>
              <a:rPr lang="en-US" sz="1800" b="1">
                <a:solidFill>
                  <a:srgbClr val="000000"/>
                </a:solidFill>
                <a:latin typeface="Arial"/>
                <a:cs typeface="Arial"/>
              </a:rPr>
              <a:t>)</a:t>
            </a:r>
          </a:p>
        </p:txBody>
      </p:sp>
      <p:sp>
        <p:nvSpPr>
          <p:cNvPr id="10" name="Text Box 8"/>
          <p:cNvSpPr txBox="1">
            <a:spLocks noChangeArrowheads="1"/>
          </p:cNvSpPr>
          <p:nvPr/>
        </p:nvSpPr>
        <p:spPr bwMode="auto">
          <a:xfrm>
            <a:off x="1749425" y="1447800"/>
            <a:ext cx="1731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latin typeface="Arial"/>
                <a:cs typeface="Arial"/>
              </a:rPr>
              <a:t>Oxygen (O</a:t>
            </a:r>
            <a:r>
              <a:rPr lang="en-US" sz="1800" b="1" baseline="-25000">
                <a:solidFill>
                  <a:srgbClr val="000000"/>
                </a:solidFill>
                <a:latin typeface="Arial"/>
                <a:cs typeface="Arial"/>
              </a:rPr>
              <a:t>2</a:t>
            </a:r>
            <a:r>
              <a:rPr lang="en-US" sz="1800" b="1">
                <a:solidFill>
                  <a:srgbClr val="000000"/>
                </a:solidFill>
                <a:latin typeface="Arial"/>
                <a:cs typeface="Arial"/>
              </a:rPr>
              <a:t>)</a:t>
            </a:r>
          </a:p>
        </p:txBody>
      </p:sp>
      <p:sp>
        <p:nvSpPr>
          <p:cNvPr id="11" name="Text Box 9"/>
          <p:cNvSpPr txBox="1">
            <a:spLocks noChangeArrowheads="1"/>
          </p:cNvSpPr>
          <p:nvPr/>
        </p:nvSpPr>
        <p:spPr bwMode="auto">
          <a:xfrm>
            <a:off x="2819400" y="1817688"/>
            <a:ext cx="2246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pt-BR" sz="1800" b="1">
                <a:solidFill>
                  <a:srgbClr val="000000"/>
                </a:solidFill>
                <a:latin typeface="Arial"/>
                <a:cs typeface="Arial"/>
              </a:rPr>
              <a:t>Nitric oxide (NO) + Oxygen atom (O)</a:t>
            </a:r>
            <a:endParaRPr lang="en-US" sz="1800" b="1">
              <a:solidFill>
                <a:srgbClr val="000000"/>
              </a:solidFill>
              <a:latin typeface="Arial"/>
              <a:cs typeface="Arial"/>
            </a:endParaRPr>
          </a:p>
        </p:txBody>
      </p:sp>
      <p:sp>
        <p:nvSpPr>
          <p:cNvPr id="12" name="Text Box 10"/>
          <p:cNvSpPr txBox="1">
            <a:spLocks noChangeArrowheads="1"/>
          </p:cNvSpPr>
          <p:nvPr/>
        </p:nvSpPr>
        <p:spPr bwMode="auto">
          <a:xfrm>
            <a:off x="1514475" y="2630488"/>
            <a:ext cx="2219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pt-BR" sz="1800" b="1" dirty="0" err="1">
                <a:solidFill>
                  <a:srgbClr val="000000"/>
                </a:solidFill>
                <a:latin typeface="Arial"/>
                <a:cs typeface="Arial"/>
              </a:rPr>
              <a:t>Water</a:t>
            </a:r>
            <a:r>
              <a:rPr lang="pt-BR" sz="1800" b="1" dirty="0">
                <a:solidFill>
                  <a:srgbClr val="000000"/>
                </a:solidFill>
                <a:latin typeface="Arial"/>
                <a:cs typeface="Arial"/>
              </a:rPr>
              <a:t> vapor (H</a:t>
            </a:r>
            <a:r>
              <a:rPr lang="pt-BR" sz="1800" b="1" baseline="-25000" dirty="0">
                <a:solidFill>
                  <a:srgbClr val="000000"/>
                </a:solidFill>
                <a:latin typeface="Arial"/>
                <a:cs typeface="Arial"/>
              </a:rPr>
              <a:t>2</a:t>
            </a:r>
            <a:r>
              <a:rPr lang="pt-BR" sz="1800" b="1" dirty="0">
                <a:solidFill>
                  <a:srgbClr val="000000"/>
                </a:solidFill>
                <a:latin typeface="Arial"/>
                <a:cs typeface="Arial"/>
              </a:rPr>
              <a:t>O)</a:t>
            </a:r>
            <a:endParaRPr lang="en-US" sz="1800" b="1" dirty="0">
              <a:solidFill>
                <a:srgbClr val="000000"/>
              </a:solidFill>
              <a:latin typeface="Arial"/>
              <a:cs typeface="Arial"/>
            </a:endParaRPr>
          </a:p>
        </p:txBody>
      </p:sp>
      <p:sp>
        <p:nvSpPr>
          <p:cNvPr id="13" name="Text Box 11"/>
          <p:cNvSpPr txBox="1">
            <a:spLocks noChangeArrowheads="1"/>
          </p:cNvSpPr>
          <p:nvPr/>
        </p:nvSpPr>
        <p:spPr bwMode="auto">
          <a:xfrm>
            <a:off x="5583238" y="2630488"/>
            <a:ext cx="1795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a:rPr>
              <a:t>Hydrocarbons</a:t>
            </a:r>
          </a:p>
        </p:txBody>
      </p:sp>
      <p:sp>
        <p:nvSpPr>
          <p:cNvPr id="14" name="Text Box 12"/>
          <p:cNvSpPr txBox="1">
            <a:spLocks noChangeArrowheads="1"/>
          </p:cNvSpPr>
          <p:nvPr/>
        </p:nvSpPr>
        <p:spPr bwMode="auto">
          <a:xfrm>
            <a:off x="4094163" y="2630488"/>
            <a:ext cx="1592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a:rPr>
              <a:t>UV radiation</a:t>
            </a:r>
          </a:p>
        </p:txBody>
      </p:sp>
      <p:sp>
        <p:nvSpPr>
          <p:cNvPr id="15" name="Text Box 13"/>
          <p:cNvSpPr txBox="1">
            <a:spLocks noChangeArrowheads="1"/>
          </p:cNvSpPr>
          <p:nvPr/>
        </p:nvSpPr>
        <p:spPr bwMode="auto">
          <a:xfrm>
            <a:off x="6016625" y="2917825"/>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err="1">
                <a:solidFill>
                  <a:srgbClr val="000000"/>
                </a:solidFill>
                <a:latin typeface="Arial"/>
                <a:cs typeface="Arial"/>
              </a:rPr>
              <a:t>Peroxyacyl</a:t>
            </a:r>
            <a:r>
              <a:rPr lang="en-US" sz="1800" b="1" dirty="0">
                <a:solidFill>
                  <a:srgbClr val="000000"/>
                </a:solidFill>
                <a:latin typeface="Arial"/>
                <a:cs typeface="Arial"/>
              </a:rPr>
              <a:t> nitrates (PANs)</a:t>
            </a:r>
          </a:p>
        </p:txBody>
      </p:sp>
      <p:sp>
        <p:nvSpPr>
          <p:cNvPr id="16" name="Text Box 14"/>
          <p:cNvSpPr txBox="1">
            <a:spLocks noChangeArrowheads="1"/>
          </p:cNvSpPr>
          <p:nvPr/>
        </p:nvSpPr>
        <p:spPr bwMode="auto">
          <a:xfrm>
            <a:off x="1993900" y="3090863"/>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a:rPr>
              <a:t>Nitrogen dioxide (NO</a:t>
            </a:r>
            <a:r>
              <a:rPr lang="en-US" sz="1800" b="1" baseline="-25000" dirty="0">
                <a:solidFill>
                  <a:srgbClr val="000000"/>
                </a:solidFill>
                <a:latin typeface="Arial"/>
                <a:cs typeface="Arial"/>
              </a:rPr>
              <a:t>2</a:t>
            </a:r>
            <a:r>
              <a:rPr lang="en-US" sz="1800" b="1" dirty="0">
                <a:solidFill>
                  <a:srgbClr val="000000"/>
                </a:solidFill>
                <a:latin typeface="Arial"/>
                <a:cs typeface="Arial"/>
              </a:rPr>
              <a:t>)</a:t>
            </a:r>
          </a:p>
        </p:txBody>
      </p:sp>
      <p:sp>
        <p:nvSpPr>
          <p:cNvPr id="17" name="Text Box 15"/>
          <p:cNvSpPr txBox="1">
            <a:spLocks noChangeArrowheads="1"/>
          </p:cNvSpPr>
          <p:nvPr/>
        </p:nvSpPr>
        <p:spPr bwMode="auto">
          <a:xfrm>
            <a:off x="1749425" y="3429000"/>
            <a:ext cx="1731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a:rPr>
              <a:t>Oxygen (O</a:t>
            </a:r>
            <a:r>
              <a:rPr lang="en-US" sz="1800" b="1" baseline="-25000" dirty="0">
                <a:solidFill>
                  <a:srgbClr val="000000"/>
                </a:solidFill>
                <a:latin typeface="Arial"/>
                <a:cs typeface="Arial"/>
              </a:rPr>
              <a:t>2</a:t>
            </a:r>
            <a:r>
              <a:rPr lang="en-US" sz="1800" b="1" dirty="0">
                <a:solidFill>
                  <a:srgbClr val="000000"/>
                </a:solidFill>
                <a:latin typeface="Arial"/>
                <a:cs typeface="Arial"/>
              </a:rPr>
              <a:t>)</a:t>
            </a:r>
          </a:p>
        </p:txBody>
      </p:sp>
      <p:sp>
        <p:nvSpPr>
          <p:cNvPr id="18" name="Text Box 16"/>
          <p:cNvSpPr txBox="1">
            <a:spLocks noChangeArrowheads="1"/>
          </p:cNvSpPr>
          <p:nvPr/>
        </p:nvSpPr>
        <p:spPr bwMode="auto">
          <a:xfrm>
            <a:off x="2825750" y="3760788"/>
            <a:ext cx="204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latin typeface="Arial"/>
                <a:cs typeface="Arial"/>
              </a:rPr>
              <a:t>Nitric oxide (NO)</a:t>
            </a:r>
          </a:p>
        </p:txBody>
      </p:sp>
      <p:sp>
        <p:nvSpPr>
          <p:cNvPr id="19" name="Text Box 17"/>
          <p:cNvSpPr txBox="1">
            <a:spLocks noChangeArrowheads="1"/>
          </p:cNvSpPr>
          <p:nvPr/>
        </p:nvSpPr>
        <p:spPr bwMode="auto">
          <a:xfrm>
            <a:off x="1749425" y="4094163"/>
            <a:ext cx="1731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latin typeface="Arial"/>
                <a:cs typeface="Arial"/>
              </a:rPr>
              <a:t>Oxygen (O</a:t>
            </a:r>
            <a:r>
              <a:rPr lang="en-US" sz="1800" b="1" baseline="-25000">
                <a:solidFill>
                  <a:srgbClr val="000000"/>
                </a:solidFill>
                <a:latin typeface="Arial"/>
                <a:cs typeface="Arial"/>
              </a:rPr>
              <a:t>2</a:t>
            </a:r>
            <a:r>
              <a:rPr lang="en-US" sz="1800" b="1">
                <a:solidFill>
                  <a:srgbClr val="000000"/>
                </a:solidFill>
                <a:latin typeface="Arial"/>
                <a:cs typeface="Arial"/>
              </a:rPr>
              <a:t>)</a:t>
            </a:r>
          </a:p>
        </p:txBody>
      </p:sp>
      <p:sp>
        <p:nvSpPr>
          <p:cNvPr id="20" name="Text Box 18"/>
          <p:cNvSpPr txBox="1">
            <a:spLocks noChangeArrowheads="1"/>
          </p:cNvSpPr>
          <p:nvPr/>
        </p:nvSpPr>
        <p:spPr bwMode="auto">
          <a:xfrm>
            <a:off x="3803650" y="4108450"/>
            <a:ext cx="2379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a:rPr>
              <a:t>Burning fossil fuels</a:t>
            </a:r>
          </a:p>
        </p:txBody>
      </p:sp>
      <p:sp>
        <p:nvSpPr>
          <p:cNvPr id="21" name="Text Box 19"/>
          <p:cNvSpPr txBox="1">
            <a:spLocks noChangeArrowheads="1"/>
          </p:cNvSpPr>
          <p:nvPr/>
        </p:nvSpPr>
        <p:spPr bwMode="auto">
          <a:xfrm>
            <a:off x="2667000" y="6269038"/>
            <a:ext cx="22891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defRPr/>
            </a:pPr>
            <a:r>
              <a:rPr lang="it-IT" sz="1800" b="1" dirty="0" err="1">
                <a:solidFill>
                  <a:srgbClr val="000000"/>
                </a:solidFill>
                <a:latin typeface="Arial"/>
                <a:cs typeface="Arial"/>
              </a:rPr>
              <a:t>Nitrogen</a:t>
            </a:r>
            <a:r>
              <a:rPr lang="it-IT" sz="1800" b="1" dirty="0">
                <a:solidFill>
                  <a:srgbClr val="000000"/>
                </a:solidFill>
                <a:latin typeface="Arial"/>
                <a:cs typeface="Arial"/>
              </a:rPr>
              <a:t> (</a:t>
            </a:r>
            <a:r>
              <a:rPr lang="it-IT" sz="1800" b="1" dirty="0" err="1">
                <a:solidFill>
                  <a:srgbClr val="000000"/>
                </a:solidFill>
                <a:latin typeface="Arial"/>
                <a:cs typeface="Arial"/>
              </a:rPr>
              <a:t>N</a:t>
            </a:r>
            <a:r>
              <a:rPr lang="it-IT" sz="1800" b="1" dirty="0">
                <a:solidFill>
                  <a:srgbClr val="000000"/>
                </a:solidFill>
                <a:latin typeface="Arial"/>
                <a:cs typeface="Arial"/>
              </a:rPr>
              <a:t>) in </a:t>
            </a:r>
            <a:r>
              <a:rPr lang="it-IT" sz="1800" b="1" dirty="0" err="1">
                <a:solidFill>
                  <a:srgbClr val="000000"/>
                </a:solidFill>
                <a:latin typeface="Arial"/>
                <a:cs typeface="Arial"/>
              </a:rPr>
              <a:t>fossil</a:t>
            </a:r>
            <a:r>
              <a:rPr lang="it-IT" sz="1800" b="1" dirty="0">
                <a:solidFill>
                  <a:srgbClr val="000000"/>
                </a:solidFill>
                <a:latin typeface="Arial"/>
                <a:cs typeface="Arial"/>
              </a:rPr>
              <a:t> </a:t>
            </a:r>
            <a:r>
              <a:rPr lang="it-IT" sz="1800" b="1" dirty="0" err="1">
                <a:solidFill>
                  <a:srgbClr val="000000"/>
                </a:solidFill>
                <a:latin typeface="Arial"/>
                <a:cs typeface="Arial"/>
              </a:rPr>
              <a:t>fuel</a:t>
            </a:r>
            <a:endParaRPr lang="en-US" sz="1800" b="1" dirty="0">
              <a:solidFill>
                <a:srgbClr val="000000"/>
              </a:solidFill>
              <a:latin typeface="Arial"/>
              <a:cs typeface="Arial"/>
            </a:endParaRPr>
          </a:p>
        </p:txBody>
      </p:sp>
      <p:sp>
        <p:nvSpPr>
          <p:cNvPr id="22" name="Rectangle 3"/>
          <p:cNvSpPr>
            <a:spLocks noChangeArrowheads="1"/>
          </p:cNvSpPr>
          <p:nvPr/>
        </p:nvSpPr>
        <p:spPr bwMode="auto">
          <a:xfrm>
            <a:off x="783272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a:rPr>
              <a:t>Fig. 18-9, p. 483</a:t>
            </a:r>
          </a:p>
        </p:txBody>
      </p:sp>
      <p:sp>
        <p:nvSpPr>
          <p:cNvPr id="40962" name="Rectangle 2"/>
          <p:cNvSpPr>
            <a:spLocks noGrp="1" noChangeArrowheads="1"/>
          </p:cNvSpPr>
          <p:nvPr>
            <p:ph type="title"/>
          </p:nvPr>
        </p:nvSpPr>
        <p:spPr>
          <a:xfrm>
            <a:off x="5791200" y="0"/>
            <a:ext cx="3352800" cy="533400"/>
          </a:xfrm>
        </p:spPr>
        <p:txBody>
          <a:bodyPr>
            <a:noAutofit/>
          </a:bodyPr>
          <a:lstStyle/>
          <a:p>
            <a:r>
              <a:rPr lang="en-US" sz="2000" dirty="0" smtClean="0">
                <a:latin typeface="Arial"/>
                <a:cs typeface="Arial"/>
              </a:rPr>
              <a:t>Photochemical Smog</a:t>
            </a:r>
            <a:endParaRPr lang="en-US" sz="2000" dirty="0">
              <a:latin typeface="Arial"/>
              <a:cs typeface="Arial"/>
            </a:endParaRPr>
          </a:p>
        </p:txBody>
      </p:sp>
    </p:spTree>
    <p:extLst>
      <p:ext uri="{BB962C8B-B14F-4D97-AF65-F5344CB8AC3E}">
        <p14:creationId xmlns:p14="http://schemas.microsoft.com/office/powerpoint/2010/main" val="1457887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7" name="Group 3"/>
          <p:cNvGrpSpPr>
            <a:grpSpLocks/>
          </p:cNvGrpSpPr>
          <p:nvPr/>
        </p:nvGrpSpPr>
        <p:grpSpPr bwMode="auto">
          <a:xfrm>
            <a:off x="3132138" y="3573463"/>
            <a:ext cx="4073525" cy="2401887"/>
            <a:chOff x="1973" y="2251"/>
            <a:chExt cx="2566" cy="1513"/>
          </a:xfrm>
        </p:grpSpPr>
        <p:pic>
          <p:nvPicPr>
            <p:cNvPr id="37908" name="Picture 4" descr="1808_E"/>
            <p:cNvPicPr>
              <a:picLocks noChangeAspect="1" noChangeArrowheads="1"/>
            </p:cNvPicPr>
            <p:nvPr/>
          </p:nvPicPr>
          <p:blipFill>
            <a:blip r:embed="rId3"/>
            <a:srcRect/>
            <a:stretch>
              <a:fillRect/>
            </a:stretch>
          </p:blipFill>
          <p:spPr bwMode="auto">
            <a:xfrm>
              <a:off x="1973" y="2251"/>
              <a:ext cx="2566" cy="1513"/>
            </a:xfrm>
            <a:prstGeom prst="rect">
              <a:avLst/>
            </a:prstGeom>
            <a:noFill/>
            <a:ln w="9525">
              <a:noFill/>
              <a:miter lim="800000"/>
              <a:headEnd/>
              <a:tailEnd/>
            </a:ln>
          </p:spPr>
        </p:pic>
        <p:sp>
          <p:nvSpPr>
            <p:cNvPr id="37909" name="Text Box 5"/>
            <p:cNvSpPr txBox="1">
              <a:spLocks noChangeArrowheads="1"/>
            </p:cNvSpPr>
            <p:nvPr/>
          </p:nvSpPr>
          <p:spPr bwMode="auto">
            <a:xfrm>
              <a:off x="2496" y="2304"/>
              <a:ext cx="153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Burning coal and oil</a:t>
              </a:r>
            </a:p>
          </p:txBody>
        </p:sp>
        <p:sp>
          <p:nvSpPr>
            <p:cNvPr id="37910" name="Text Box 6"/>
            <p:cNvSpPr txBox="1">
              <a:spLocks noChangeArrowheads="1"/>
            </p:cNvSpPr>
            <p:nvPr/>
          </p:nvSpPr>
          <p:spPr bwMode="auto">
            <a:xfrm>
              <a:off x="2736" y="2607"/>
              <a:ext cx="1091"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Oxygen (O</a:t>
              </a:r>
              <a:r>
                <a:rPr lang="en-US" sz="1800" b="1" baseline="-25000" dirty="0">
                  <a:solidFill>
                    <a:srgbClr val="000000"/>
                  </a:solidFill>
                  <a:latin typeface="Arial" charset="0"/>
                </a:rPr>
                <a:t>2</a:t>
              </a:r>
              <a:r>
                <a:rPr lang="en-US" sz="1800" b="1" dirty="0">
                  <a:solidFill>
                    <a:srgbClr val="000000"/>
                  </a:solidFill>
                  <a:latin typeface="Arial" charset="0"/>
                </a:rPr>
                <a:t>)</a:t>
              </a:r>
            </a:p>
          </p:txBody>
        </p:sp>
      </p:grpSp>
      <p:sp>
        <p:nvSpPr>
          <p:cNvPr id="37892" name="Text Box 7"/>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grpSp>
        <p:nvGrpSpPr>
          <p:cNvPr id="221192" name="Group 8"/>
          <p:cNvGrpSpPr>
            <a:grpSpLocks/>
          </p:cNvGrpSpPr>
          <p:nvPr/>
        </p:nvGrpSpPr>
        <p:grpSpPr bwMode="auto">
          <a:xfrm>
            <a:off x="1198563" y="0"/>
            <a:ext cx="4648200" cy="6705600"/>
            <a:chOff x="755" y="0"/>
            <a:chExt cx="2928" cy="4224"/>
          </a:xfrm>
        </p:grpSpPr>
        <p:sp>
          <p:nvSpPr>
            <p:cNvPr id="37899" name="Text Box 9"/>
            <p:cNvSpPr txBox="1">
              <a:spLocks noChangeArrowheads="1"/>
            </p:cNvSpPr>
            <p:nvPr/>
          </p:nvSpPr>
          <p:spPr bwMode="auto">
            <a:xfrm>
              <a:off x="1328" y="0"/>
              <a:ext cx="2355" cy="404"/>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Ammonium sulfate [(NH</a:t>
              </a:r>
              <a:r>
                <a:rPr lang="en-US" sz="1800" b="1" baseline="-25000" dirty="0">
                  <a:solidFill>
                    <a:srgbClr val="000000"/>
                  </a:solidFill>
                  <a:latin typeface="Arial" charset="0"/>
                </a:rPr>
                <a:t>4</a:t>
              </a:r>
              <a:r>
                <a:rPr lang="en-US" sz="1800" b="1" dirty="0">
                  <a:solidFill>
                    <a:srgbClr val="000000"/>
                  </a:solidFill>
                  <a:latin typeface="Arial" charset="0"/>
                </a:rPr>
                <a:t>)</a:t>
              </a:r>
              <a:r>
                <a:rPr lang="en-US" sz="1800" b="1" baseline="-25000" dirty="0">
                  <a:solidFill>
                    <a:srgbClr val="000000"/>
                  </a:solidFill>
                  <a:latin typeface="Arial" charset="0"/>
                </a:rPr>
                <a:t>2</a:t>
              </a:r>
              <a:r>
                <a:rPr lang="en-US" sz="1800" b="1" dirty="0">
                  <a:solidFill>
                    <a:srgbClr val="000000"/>
                  </a:solidFill>
                  <a:latin typeface="Arial" charset="0"/>
                </a:rPr>
                <a:t>SO</a:t>
              </a:r>
              <a:r>
                <a:rPr lang="en-US" sz="1800" b="1" baseline="-25000" dirty="0">
                  <a:solidFill>
                    <a:srgbClr val="000000"/>
                  </a:solidFill>
                  <a:latin typeface="Arial" charset="0"/>
                </a:rPr>
                <a:t>4</a:t>
              </a:r>
              <a:r>
                <a:rPr lang="en-US" sz="1800" b="1" dirty="0">
                  <a:solidFill>
                    <a:srgbClr val="000000"/>
                  </a:solidFill>
                  <a:latin typeface="Arial" charset="0"/>
                </a:rPr>
                <a:t>]</a:t>
              </a:r>
            </a:p>
          </p:txBody>
        </p:sp>
        <p:sp>
          <p:nvSpPr>
            <p:cNvPr id="37900" name="Text Box 10"/>
            <p:cNvSpPr txBox="1">
              <a:spLocks noChangeArrowheads="1"/>
            </p:cNvSpPr>
            <p:nvPr/>
          </p:nvSpPr>
          <p:spPr bwMode="auto">
            <a:xfrm>
              <a:off x="791" y="318"/>
              <a:ext cx="1315"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Ammonia (NH</a:t>
              </a:r>
              <a:r>
                <a:rPr lang="en-US" sz="1800" b="1" baseline="-25000" dirty="0">
                  <a:solidFill>
                    <a:srgbClr val="000000"/>
                  </a:solidFill>
                  <a:latin typeface="Arial" charset="0"/>
                </a:rPr>
                <a:t>3</a:t>
              </a:r>
              <a:r>
                <a:rPr lang="en-US" sz="1800" b="1" dirty="0">
                  <a:solidFill>
                    <a:srgbClr val="000000"/>
                  </a:solidFill>
                  <a:latin typeface="Arial" charset="0"/>
                </a:rPr>
                <a:t>)</a:t>
              </a:r>
            </a:p>
          </p:txBody>
        </p:sp>
        <p:sp>
          <p:nvSpPr>
            <p:cNvPr id="37901" name="Text Box 11"/>
            <p:cNvSpPr txBox="1">
              <a:spLocks noChangeArrowheads="1"/>
            </p:cNvSpPr>
            <p:nvPr/>
          </p:nvSpPr>
          <p:spPr bwMode="auto">
            <a:xfrm>
              <a:off x="1425" y="624"/>
              <a:ext cx="1579" cy="404"/>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Sulfuric acid (H</a:t>
              </a:r>
              <a:r>
                <a:rPr lang="en-US" sz="1800" b="1" baseline="-25000" dirty="0">
                  <a:solidFill>
                    <a:srgbClr val="000000"/>
                  </a:solidFill>
                  <a:latin typeface="Arial" charset="0"/>
                </a:rPr>
                <a:t>2</a:t>
              </a:r>
              <a:r>
                <a:rPr lang="en-US" sz="1800" b="1" dirty="0">
                  <a:solidFill>
                    <a:srgbClr val="000000"/>
                  </a:solidFill>
                  <a:latin typeface="Arial" charset="0"/>
                </a:rPr>
                <a:t>SO</a:t>
              </a:r>
              <a:r>
                <a:rPr lang="en-US" sz="1800" b="1" baseline="-25000" dirty="0">
                  <a:solidFill>
                    <a:srgbClr val="000000"/>
                  </a:solidFill>
                  <a:latin typeface="Arial" charset="0"/>
                </a:rPr>
                <a:t>4</a:t>
              </a:r>
              <a:r>
                <a:rPr lang="en-US" sz="1800" b="1" dirty="0">
                  <a:solidFill>
                    <a:srgbClr val="000000"/>
                  </a:solidFill>
                  <a:latin typeface="Arial" charset="0"/>
                </a:rPr>
                <a:t>)</a:t>
              </a:r>
            </a:p>
          </p:txBody>
        </p:sp>
        <p:sp>
          <p:nvSpPr>
            <p:cNvPr id="37902" name="Text Box 12"/>
            <p:cNvSpPr txBox="1">
              <a:spLocks noChangeArrowheads="1"/>
            </p:cNvSpPr>
            <p:nvPr/>
          </p:nvSpPr>
          <p:spPr bwMode="auto">
            <a:xfrm>
              <a:off x="755" y="930"/>
              <a:ext cx="1499" cy="231"/>
            </a:xfrm>
            <a:prstGeom prst="rect">
              <a:avLst/>
            </a:prstGeom>
            <a:noFill/>
            <a:ln w="9525">
              <a:noFill/>
              <a:miter lim="800000"/>
              <a:headEnd/>
              <a:tailEnd/>
            </a:ln>
            <a:effectLst/>
          </p:spPr>
          <p:txBody>
            <a:bodyPr>
              <a:prstTxWarp prst="textNoShape">
                <a:avLst/>
              </a:prstTxWarp>
            </a:bodyPr>
            <a:lstStyle/>
            <a:p>
              <a:pPr eaLnBrk="1" hangingPunct="1"/>
              <a:r>
                <a:rPr lang="pt-BR" sz="1800" b="1" dirty="0">
                  <a:solidFill>
                    <a:srgbClr val="000000"/>
                  </a:solidFill>
                  <a:latin typeface="Arial" charset="0"/>
                </a:rPr>
                <a:t>Water vapor (H</a:t>
              </a:r>
              <a:r>
                <a:rPr lang="pt-BR" sz="1800" b="1" baseline="-25000" dirty="0">
                  <a:solidFill>
                    <a:srgbClr val="000000"/>
                  </a:solidFill>
                  <a:latin typeface="Arial" charset="0"/>
                </a:rPr>
                <a:t>2</a:t>
              </a:r>
              <a:r>
                <a:rPr lang="pt-BR" sz="1800" b="1" dirty="0">
                  <a:solidFill>
                    <a:srgbClr val="000000"/>
                  </a:solidFill>
                  <a:latin typeface="Arial" charset="0"/>
                </a:rPr>
                <a:t>O)</a:t>
              </a:r>
              <a:endParaRPr lang="en-US" sz="1800" b="1" dirty="0">
                <a:solidFill>
                  <a:srgbClr val="000000"/>
                </a:solidFill>
                <a:latin typeface="Arial" charset="0"/>
              </a:endParaRPr>
            </a:p>
          </p:txBody>
        </p:sp>
        <p:sp>
          <p:nvSpPr>
            <p:cNvPr id="37903" name="Text Box 13"/>
            <p:cNvSpPr txBox="1">
              <a:spLocks noChangeArrowheads="1"/>
            </p:cNvSpPr>
            <p:nvPr/>
          </p:nvSpPr>
          <p:spPr bwMode="auto">
            <a:xfrm>
              <a:off x="1361" y="1243"/>
              <a:ext cx="1600"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Sulfur trioxide (SO 3 )</a:t>
              </a:r>
            </a:p>
          </p:txBody>
        </p:sp>
        <p:sp>
          <p:nvSpPr>
            <p:cNvPr id="37904" name="Text Box 14"/>
            <p:cNvSpPr txBox="1">
              <a:spLocks noChangeArrowheads="1"/>
            </p:cNvSpPr>
            <p:nvPr/>
          </p:nvSpPr>
          <p:spPr bwMode="auto">
            <a:xfrm>
              <a:off x="809" y="1546"/>
              <a:ext cx="1091"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Oxygen (O</a:t>
              </a:r>
              <a:r>
                <a:rPr lang="en-US" sz="1800" b="1" baseline="-25000" dirty="0">
                  <a:solidFill>
                    <a:srgbClr val="000000"/>
                  </a:solidFill>
                  <a:latin typeface="Arial" charset="0"/>
                </a:rPr>
                <a:t>2</a:t>
              </a:r>
              <a:r>
                <a:rPr lang="en-US" sz="1800" b="1" dirty="0">
                  <a:solidFill>
                    <a:srgbClr val="000000"/>
                  </a:solidFill>
                  <a:latin typeface="Arial" charset="0"/>
                </a:rPr>
                <a:t>)</a:t>
              </a:r>
            </a:p>
          </p:txBody>
        </p:sp>
        <p:sp>
          <p:nvSpPr>
            <p:cNvPr id="37905" name="Text Box 15"/>
            <p:cNvSpPr txBox="1">
              <a:spLocks noChangeArrowheads="1"/>
            </p:cNvSpPr>
            <p:nvPr/>
          </p:nvSpPr>
          <p:spPr bwMode="auto">
            <a:xfrm>
              <a:off x="1511" y="1853"/>
              <a:ext cx="1600"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Sulfur dioxide (SO</a:t>
              </a:r>
              <a:r>
                <a:rPr lang="en-US" sz="1800" b="1" baseline="-25000" dirty="0">
                  <a:solidFill>
                    <a:srgbClr val="000000"/>
                  </a:solidFill>
                  <a:latin typeface="Arial" charset="0"/>
                </a:rPr>
                <a:t>2</a:t>
              </a:r>
              <a:r>
                <a:rPr lang="en-US" sz="1800" b="1" dirty="0">
                  <a:solidFill>
                    <a:srgbClr val="000000"/>
                  </a:solidFill>
                  <a:latin typeface="Arial" charset="0"/>
                </a:rPr>
                <a:t>)</a:t>
              </a:r>
            </a:p>
          </p:txBody>
        </p:sp>
        <p:sp>
          <p:nvSpPr>
            <p:cNvPr id="37906" name="Text Box 16"/>
            <p:cNvSpPr txBox="1">
              <a:spLocks noChangeArrowheads="1"/>
            </p:cNvSpPr>
            <p:nvPr/>
          </p:nvSpPr>
          <p:spPr bwMode="auto">
            <a:xfrm>
              <a:off x="1851" y="3820"/>
              <a:ext cx="1009" cy="404"/>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Sulfur (S) in coal and oil</a:t>
              </a:r>
            </a:p>
          </p:txBody>
        </p:sp>
        <p:pic>
          <p:nvPicPr>
            <p:cNvPr id="37907" name="Picture 17" descr="1808_E copy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16" y="172"/>
              <a:ext cx="1143" cy="3649"/>
            </a:xfrm>
            <a:prstGeom prst="rect">
              <a:avLst/>
            </a:prstGeom>
            <a:noFill/>
            <a:ln w="9525">
              <a:noFill/>
              <a:miter lim="800000"/>
              <a:headEnd/>
              <a:tailEnd/>
            </a:ln>
          </p:spPr>
        </p:pic>
      </p:grpSp>
      <p:grpSp>
        <p:nvGrpSpPr>
          <p:cNvPr id="221202" name="Group 18"/>
          <p:cNvGrpSpPr>
            <a:grpSpLocks/>
          </p:cNvGrpSpPr>
          <p:nvPr/>
        </p:nvGrpSpPr>
        <p:grpSpPr bwMode="auto">
          <a:xfrm>
            <a:off x="5013325" y="1447800"/>
            <a:ext cx="2959100" cy="5237163"/>
            <a:chOff x="3158" y="912"/>
            <a:chExt cx="1864" cy="3299"/>
          </a:xfrm>
        </p:grpSpPr>
        <p:sp>
          <p:nvSpPr>
            <p:cNvPr id="37896" name="Text Box 19"/>
            <p:cNvSpPr txBox="1">
              <a:spLocks noChangeArrowheads="1"/>
            </p:cNvSpPr>
            <p:nvPr/>
          </p:nvSpPr>
          <p:spPr bwMode="auto">
            <a:xfrm>
              <a:off x="3158" y="912"/>
              <a:ext cx="1864" cy="577"/>
            </a:xfrm>
            <a:prstGeom prst="rect">
              <a:avLst/>
            </a:prstGeom>
            <a:noFill/>
            <a:ln w="9525">
              <a:noFill/>
              <a:miter lim="800000"/>
              <a:headEnd/>
              <a:tailEnd/>
            </a:ln>
            <a:effectLst/>
          </p:spPr>
          <p:txBody>
            <a:bodyPr>
              <a:prstTxWarp prst="textNoShape">
                <a:avLst/>
              </a:prstTxWarp>
            </a:bodyPr>
            <a:lstStyle/>
            <a:p>
              <a:pPr algn="ctr" eaLnBrk="1" hangingPunct="1"/>
              <a:r>
                <a:rPr lang="en-US" sz="1800" b="1" dirty="0">
                  <a:solidFill>
                    <a:srgbClr val="000000"/>
                  </a:solidFill>
                  <a:latin typeface="Arial" charset="0"/>
                </a:rPr>
                <a:t>Carbon monoxide (CO) and </a:t>
              </a:r>
            </a:p>
            <a:p>
              <a:pPr algn="ctr" eaLnBrk="1" hangingPunct="1"/>
              <a:r>
                <a:rPr lang="en-US" sz="1800" b="1" dirty="0">
                  <a:solidFill>
                    <a:srgbClr val="000000"/>
                  </a:solidFill>
                  <a:latin typeface="Arial" charset="0"/>
                </a:rPr>
                <a:t>carbon dioxide (CO</a:t>
              </a:r>
              <a:r>
                <a:rPr lang="en-US" sz="1800" b="1" baseline="-25000" dirty="0">
                  <a:solidFill>
                    <a:srgbClr val="000000"/>
                  </a:solidFill>
                  <a:latin typeface="Arial" charset="0"/>
                </a:rPr>
                <a:t>2</a:t>
              </a:r>
              <a:r>
                <a:rPr lang="en-US" sz="1800" b="1" dirty="0">
                  <a:solidFill>
                    <a:srgbClr val="000000"/>
                  </a:solidFill>
                  <a:latin typeface="Arial" charset="0"/>
                </a:rPr>
                <a:t>)</a:t>
              </a:r>
            </a:p>
          </p:txBody>
        </p:sp>
        <p:sp>
          <p:nvSpPr>
            <p:cNvPr id="37897" name="Text Box 20"/>
            <p:cNvSpPr txBox="1">
              <a:spLocks noChangeArrowheads="1"/>
            </p:cNvSpPr>
            <p:nvPr/>
          </p:nvSpPr>
          <p:spPr bwMode="auto">
            <a:xfrm>
              <a:off x="3562" y="3807"/>
              <a:ext cx="1132" cy="404"/>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Carbon (C) in coal and oil</a:t>
              </a:r>
            </a:p>
          </p:txBody>
        </p:sp>
        <p:pic>
          <p:nvPicPr>
            <p:cNvPr id="37898" name="Picture 21" descr="1808_E cop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80" y="1372"/>
              <a:ext cx="829" cy="2446"/>
            </a:xfrm>
            <a:prstGeom prst="rect">
              <a:avLst/>
            </a:prstGeom>
            <a:noFill/>
            <a:ln w="9525">
              <a:noFill/>
              <a:miter lim="800000"/>
              <a:headEnd/>
              <a:tailEnd/>
            </a:ln>
          </p:spPr>
        </p:pic>
      </p:grpSp>
      <p:sp>
        <p:nvSpPr>
          <p:cNvPr id="37895" name="Rectangle 22"/>
          <p:cNvSpPr>
            <a:spLocks noChangeArrowheads="1"/>
          </p:cNvSpPr>
          <p:nvPr/>
        </p:nvSpPr>
        <p:spPr bwMode="auto">
          <a:xfrm>
            <a:off x="7835294" y="6584950"/>
            <a:ext cx="1313469" cy="267525"/>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latin typeface="Arial" charset="0"/>
                <a:ea typeface="Arial" charset="0"/>
                <a:cs typeface="Arial" charset="0"/>
              </a:rPr>
              <a:t>Fig. </a:t>
            </a:r>
            <a:r>
              <a:rPr lang="en-US" sz="1200" b="1" dirty="0" smtClean="0">
                <a:latin typeface="Arial" charset="0"/>
                <a:ea typeface="Arial" charset="0"/>
                <a:cs typeface="Arial" charset="0"/>
              </a:rPr>
              <a:t>18-8, </a:t>
            </a:r>
            <a:r>
              <a:rPr lang="en-US" sz="1200" b="1" dirty="0">
                <a:latin typeface="Arial" charset="0"/>
                <a:ea typeface="Arial" charset="0"/>
                <a:cs typeface="Arial" charset="0"/>
              </a:rPr>
              <a:t>p. </a:t>
            </a:r>
            <a:r>
              <a:rPr lang="en-US" sz="1200" b="1" dirty="0" smtClean="0">
                <a:latin typeface="Arial" charset="0"/>
                <a:ea typeface="Arial" charset="0"/>
                <a:cs typeface="Arial" charset="0"/>
              </a:rPr>
              <a:t>481</a:t>
            </a:r>
            <a:endParaRPr lang="en-US" sz="1200" b="1" dirty="0">
              <a:latin typeface="Arial" charset="0"/>
              <a:ea typeface="Arial" charset="0"/>
              <a:cs typeface="Arial" charset="0"/>
            </a:endParaRPr>
          </a:p>
        </p:txBody>
      </p:sp>
    </p:spTree>
    <p:extLst>
      <p:ext uri="{BB962C8B-B14F-4D97-AF65-F5344CB8AC3E}">
        <p14:creationId xmlns:p14="http://schemas.microsoft.com/office/powerpoint/2010/main" val="4033971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11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5791200" cy="533400"/>
          </a:xfrm>
          <a:solidFill>
            <a:srgbClr val="00FF00"/>
          </a:solidFill>
        </p:spPr>
        <p:txBody>
          <a:bodyPr/>
          <a:lstStyle/>
          <a:p>
            <a:pPr eaLnBrk="1" hangingPunct="1"/>
            <a:r>
              <a:rPr lang="en-US" sz="2800" b="1" u="sng" smtClean="0"/>
              <a:t/>
            </a:r>
            <a:br>
              <a:rPr lang="en-US" sz="2800" b="1" u="sng" smtClean="0"/>
            </a:br>
            <a:r>
              <a:rPr lang="en-US" sz="2800" b="1" u="sng" smtClean="0"/>
              <a:t>Acid Deposition</a:t>
            </a:r>
            <a:r>
              <a:rPr lang="en-US" sz="2800" smtClean="0"/>
              <a:t/>
            </a:r>
            <a:br>
              <a:rPr lang="en-US" sz="2800" smtClean="0"/>
            </a:br>
            <a:endParaRPr lang="en-US" sz="2800" smtClean="0"/>
          </a:p>
        </p:txBody>
      </p:sp>
      <p:sp>
        <p:nvSpPr>
          <p:cNvPr id="9219" name="Rectangle 3"/>
          <p:cNvSpPr>
            <a:spLocks noGrp="1" noChangeArrowheads="1"/>
          </p:cNvSpPr>
          <p:nvPr>
            <p:ph type="body" sz="half" idx="1"/>
          </p:nvPr>
        </p:nvSpPr>
        <p:spPr>
          <a:xfrm>
            <a:off x="228600" y="609600"/>
            <a:ext cx="4495800" cy="4876800"/>
          </a:xfrm>
          <a:solidFill>
            <a:schemeClr val="bg1"/>
          </a:solidFill>
        </p:spPr>
        <p:txBody>
          <a:bodyPr/>
          <a:lstStyle/>
          <a:p>
            <a:pPr eaLnBrk="1" hangingPunct="1">
              <a:lnSpc>
                <a:spcPct val="80000"/>
              </a:lnSpc>
            </a:pPr>
            <a:r>
              <a:rPr lang="en-US" sz="2400" dirty="0" smtClean="0"/>
              <a:t>SO2 and </a:t>
            </a:r>
            <a:r>
              <a:rPr lang="en-US" sz="2400" dirty="0" err="1" smtClean="0"/>
              <a:t>NOx</a:t>
            </a:r>
            <a:r>
              <a:rPr lang="en-US" sz="2400" dirty="0" smtClean="0"/>
              <a:t> emissions</a:t>
            </a:r>
          </a:p>
          <a:p>
            <a:pPr eaLnBrk="1" hangingPunct="1">
              <a:lnSpc>
                <a:spcPct val="80000"/>
              </a:lnSpc>
            </a:pPr>
            <a:r>
              <a:rPr lang="en-US" sz="2400" dirty="0" smtClean="0"/>
              <a:t>Motor </a:t>
            </a:r>
            <a:r>
              <a:rPr lang="en-US" sz="2400" dirty="0" err="1" smtClean="0"/>
              <a:t>vehicles,powerplants</a:t>
            </a:r>
            <a:endParaRPr lang="en-US" sz="2400" dirty="0" smtClean="0"/>
          </a:p>
          <a:p>
            <a:pPr eaLnBrk="1" hangingPunct="1">
              <a:lnSpc>
                <a:spcPct val="80000"/>
              </a:lnSpc>
            </a:pPr>
            <a:r>
              <a:rPr lang="en-US" sz="2400" dirty="0" smtClean="0"/>
              <a:t>NY/NJ – comes from Midwest (westerly winds bring down east)</a:t>
            </a:r>
          </a:p>
          <a:p>
            <a:pPr eaLnBrk="1" hangingPunct="1">
              <a:lnSpc>
                <a:spcPct val="80000"/>
              </a:lnSpc>
            </a:pPr>
            <a:r>
              <a:rPr lang="en-US" sz="2400" dirty="0" smtClean="0"/>
              <a:t>SO</a:t>
            </a:r>
            <a:r>
              <a:rPr lang="en-US" sz="2400" baseline="-25000" dirty="0" smtClean="0"/>
              <a:t>2</a:t>
            </a:r>
            <a:r>
              <a:rPr lang="en-US" sz="2400" dirty="0" smtClean="0"/>
              <a:t> + H</a:t>
            </a:r>
            <a:r>
              <a:rPr lang="en-US" sz="2400" baseline="-25000" dirty="0" smtClean="0"/>
              <a:t>2</a:t>
            </a:r>
            <a:r>
              <a:rPr lang="en-US" sz="2400" dirty="0" smtClean="0"/>
              <a:t>O         H</a:t>
            </a:r>
            <a:r>
              <a:rPr lang="en-US" sz="2400" baseline="-25000" dirty="0" smtClean="0"/>
              <a:t>2</a:t>
            </a:r>
            <a:r>
              <a:rPr lang="en-US" sz="2400" dirty="0" smtClean="0"/>
              <a:t>SO</a:t>
            </a:r>
            <a:r>
              <a:rPr lang="en-US" sz="2400" baseline="-25000" dirty="0" smtClean="0"/>
              <a:t>3</a:t>
            </a:r>
            <a:r>
              <a:rPr lang="en-US" sz="2400" dirty="0" smtClean="0"/>
              <a:t> (Sulfurous Acid)  </a:t>
            </a:r>
          </a:p>
          <a:p>
            <a:pPr eaLnBrk="1" hangingPunct="1">
              <a:lnSpc>
                <a:spcPct val="80000"/>
              </a:lnSpc>
            </a:pPr>
            <a:r>
              <a:rPr lang="en-US" sz="2400" dirty="0" smtClean="0"/>
              <a:t>reacts with O          H</a:t>
            </a:r>
            <a:r>
              <a:rPr lang="en-US" sz="2400" baseline="-25000" dirty="0" smtClean="0"/>
              <a:t>2</a:t>
            </a:r>
            <a:r>
              <a:rPr lang="en-US" sz="2400" dirty="0" smtClean="0"/>
              <a:t>SO</a:t>
            </a:r>
            <a:r>
              <a:rPr lang="en-US" sz="2400" baseline="-25000" dirty="0" smtClean="0"/>
              <a:t>4</a:t>
            </a:r>
            <a:endParaRPr lang="en-US" sz="2400" dirty="0" smtClean="0"/>
          </a:p>
          <a:p>
            <a:pPr eaLnBrk="1" hangingPunct="1">
              <a:lnSpc>
                <a:spcPct val="80000"/>
              </a:lnSpc>
            </a:pPr>
            <a:r>
              <a:rPr lang="en-US" sz="2400" dirty="0" smtClean="0"/>
              <a:t>NOx +</a:t>
            </a:r>
            <a:r>
              <a:rPr lang="en-US" sz="2400" dirty="0"/>
              <a:t> </a:t>
            </a:r>
            <a:r>
              <a:rPr lang="en-US" sz="2400" dirty="0" smtClean="0"/>
              <a:t>O         NO</a:t>
            </a:r>
            <a:r>
              <a:rPr lang="en-US" sz="2400" baseline="-25000" dirty="0" smtClean="0"/>
              <a:t>2</a:t>
            </a:r>
            <a:r>
              <a:rPr lang="en-US" sz="2400" dirty="0" smtClean="0"/>
              <a:t> + H</a:t>
            </a:r>
            <a:r>
              <a:rPr lang="en-US" sz="2400" baseline="-25000" dirty="0" smtClean="0"/>
              <a:t>2</a:t>
            </a:r>
            <a:r>
              <a:rPr lang="en-US" sz="2400" dirty="0"/>
              <a:t>O</a:t>
            </a:r>
          </a:p>
          <a:p>
            <a:pPr eaLnBrk="1" hangingPunct="1">
              <a:lnSpc>
                <a:spcPct val="80000"/>
              </a:lnSpc>
            </a:pPr>
            <a:r>
              <a:rPr lang="en-US" sz="2400" dirty="0" smtClean="0"/>
              <a:t>       nitrous (HNO</a:t>
            </a:r>
            <a:r>
              <a:rPr lang="en-US" sz="2400" baseline="-25000" dirty="0" smtClean="0"/>
              <a:t>2</a:t>
            </a:r>
            <a:r>
              <a:rPr lang="en-US" sz="2400" dirty="0" smtClean="0"/>
              <a:t>) and nitric acids (HNO</a:t>
            </a:r>
            <a:r>
              <a:rPr lang="en-US" sz="2400" baseline="-25000" dirty="0" smtClean="0"/>
              <a:t>3</a:t>
            </a:r>
            <a:r>
              <a:rPr lang="en-US" sz="2400" dirty="0" smtClean="0"/>
              <a:t>)</a:t>
            </a:r>
          </a:p>
          <a:p>
            <a:pPr eaLnBrk="1" hangingPunct="1">
              <a:lnSpc>
                <a:spcPct val="80000"/>
              </a:lnSpc>
            </a:pPr>
            <a:endParaRPr lang="en-US" sz="2000" b="1" u="sng" dirty="0"/>
          </a:p>
          <a:p>
            <a:pPr marL="0" indent="0" eaLnBrk="1" hangingPunct="1">
              <a:lnSpc>
                <a:spcPct val="80000"/>
              </a:lnSpc>
              <a:buNone/>
            </a:pPr>
            <a:endParaRPr lang="en-US" sz="2000" b="1" u="sng" dirty="0" smtClean="0"/>
          </a:p>
        </p:txBody>
      </p:sp>
      <p:pic>
        <p:nvPicPr>
          <p:cNvPr id="66564" name="Picture 5" descr="acid-rain-1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533400"/>
            <a:ext cx="3708400" cy="4800600"/>
          </a:xfrm>
          <a:noFill/>
        </p:spPr>
      </p:pic>
      <p:sp>
        <p:nvSpPr>
          <p:cNvPr id="2" name="Right Arrow 1"/>
          <p:cNvSpPr/>
          <p:nvPr/>
        </p:nvSpPr>
        <p:spPr>
          <a:xfrm>
            <a:off x="2133600" y="2362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590800" y="30480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81200" y="329184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600" y="3733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to="" calcmode="lin" valueType="num">
                                      <p:cBhvr>
                                        <p:cTn id="7" dur="1" fill="hold"/>
                                        <p:tgtEl>
                                          <p:spTgt spid="9219">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to="" calcmode="lin" valueType="num">
                                      <p:cBhvr>
                                        <p:cTn id="12" dur="1" fill="hold"/>
                                        <p:tgtEl>
                                          <p:spTgt spid="921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to="" calcmode="lin" valueType="num">
                                      <p:cBhvr>
                                        <p:cTn id="17" dur="1" fill="hold"/>
                                        <p:tgtEl>
                                          <p:spTgt spid="921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to="" calcmode="lin" valueType="num">
                                      <p:cBhvr>
                                        <p:cTn id="22" dur="1" fill="hold"/>
                                        <p:tgtEl>
                                          <p:spTgt spid="921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to="" calcmode="lin" valueType="num">
                                      <p:cBhvr>
                                        <p:cTn id="27" dur="1" fill="hold"/>
                                        <p:tgtEl>
                                          <p:spTgt spid="921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 to="" calcmode="lin" valueType="num">
                                      <p:cBhvr>
                                        <p:cTn id="32" dur="1" fill="hold"/>
                                        <p:tgtEl>
                                          <p:spTgt spid="9219">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to="" calcmode="lin" valueType="num">
                                      <p:cBhvr>
                                        <p:cTn id="37" dur="1" fill="hold"/>
                                        <p:tgtEl>
                                          <p:spTgt spid="9219">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 to="" calcmode="lin" valueType="num">
                                      <p:cBhvr>
                                        <p:cTn id="42" dur="1" fill="hold"/>
                                        <p:tgtEl>
                                          <p:spTgt spid="92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Natural Capital Degradation: Acid Deposition </a:t>
            </a:r>
            <a:endParaRPr lang="en-US" dirty="0"/>
          </a:p>
        </p:txBody>
      </p:sp>
      <p:pic>
        <p:nvPicPr>
          <p:cNvPr id="6" name="Picture 2" descr="18p485_f1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531938"/>
            <a:ext cx="893127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18-12, p. 485</a:t>
            </a:r>
          </a:p>
        </p:txBody>
      </p:sp>
      <p:sp>
        <p:nvSpPr>
          <p:cNvPr id="8" name="Text Box 6"/>
          <p:cNvSpPr txBox="1">
            <a:spLocks noChangeArrowheads="1"/>
          </p:cNvSpPr>
          <p:nvPr/>
        </p:nvSpPr>
        <p:spPr bwMode="auto">
          <a:xfrm>
            <a:off x="152400" y="1951038"/>
            <a:ext cx="18811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Transformation to sulfuric acid (H</a:t>
            </a:r>
            <a:r>
              <a:rPr lang="en-US" sz="1200" b="1" baseline="-25000" dirty="0">
                <a:solidFill>
                  <a:srgbClr val="000000"/>
                </a:solidFill>
                <a:latin typeface="Arial"/>
                <a:cs typeface="Arial" charset="0"/>
              </a:rPr>
              <a:t>2</a:t>
            </a:r>
            <a:r>
              <a:rPr lang="en-US" sz="1200" b="1" dirty="0">
                <a:solidFill>
                  <a:srgbClr val="000000"/>
                </a:solidFill>
                <a:latin typeface="Arial"/>
                <a:cs typeface="Arial" charset="0"/>
              </a:rPr>
              <a:t>SO</a:t>
            </a:r>
            <a:r>
              <a:rPr lang="en-US" sz="1200" b="1" baseline="-25000" dirty="0">
                <a:solidFill>
                  <a:srgbClr val="000000"/>
                </a:solidFill>
                <a:latin typeface="Arial"/>
                <a:cs typeface="Arial" charset="0"/>
              </a:rPr>
              <a:t>4</a:t>
            </a:r>
            <a:r>
              <a:rPr lang="en-US" sz="1200" b="1" dirty="0">
                <a:solidFill>
                  <a:srgbClr val="000000"/>
                </a:solidFill>
                <a:latin typeface="Arial"/>
                <a:cs typeface="Arial" charset="0"/>
              </a:rPr>
              <a:t>) and nitric acid (HNO</a:t>
            </a:r>
            <a:r>
              <a:rPr lang="en-US" sz="1200" b="1" baseline="-25000" dirty="0">
                <a:solidFill>
                  <a:srgbClr val="000000"/>
                </a:solidFill>
                <a:latin typeface="Arial"/>
                <a:cs typeface="Arial" charset="0"/>
              </a:rPr>
              <a:t>3</a:t>
            </a:r>
            <a:r>
              <a:rPr lang="en-US" sz="1200" b="1" dirty="0">
                <a:solidFill>
                  <a:srgbClr val="000000"/>
                </a:solidFill>
                <a:latin typeface="Arial"/>
                <a:cs typeface="Arial" charset="0"/>
              </a:rPr>
              <a:t>)</a:t>
            </a:r>
          </a:p>
        </p:txBody>
      </p:sp>
      <p:sp>
        <p:nvSpPr>
          <p:cNvPr id="9" name="Text Box 7"/>
          <p:cNvSpPr txBox="1">
            <a:spLocks noChangeArrowheads="1"/>
          </p:cNvSpPr>
          <p:nvPr/>
        </p:nvSpPr>
        <p:spPr bwMode="auto">
          <a:xfrm>
            <a:off x="2679700" y="2359025"/>
            <a:ext cx="3040063" cy="68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200" b="1" dirty="0">
                <a:solidFill>
                  <a:srgbClr val="000000"/>
                </a:solidFill>
                <a:latin typeface="Arial"/>
                <a:cs typeface="Arial" charset="0"/>
              </a:rPr>
              <a:t>Windborne ammonia gas </a:t>
            </a:r>
          </a:p>
          <a:p>
            <a:pPr>
              <a:lnSpc>
                <a:spcPct val="80000"/>
              </a:lnSpc>
              <a:defRPr/>
            </a:pPr>
            <a:r>
              <a:rPr lang="en-US" sz="1200" b="1" dirty="0">
                <a:solidFill>
                  <a:srgbClr val="000000"/>
                </a:solidFill>
                <a:latin typeface="Arial"/>
                <a:cs typeface="Arial" charset="0"/>
              </a:rPr>
              <a:t>and some soil particles partially neutralize acids and form dry sulfate and nitrate salts</a:t>
            </a:r>
          </a:p>
        </p:txBody>
      </p:sp>
      <p:sp>
        <p:nvSpPr>
          <p:cNvPr id="10" name="Text Box 8"/>
          <p:cNvSpPr txBox="1">
            <a:spLocks noChangeArrowheads="1"/>
          </p:cNvSpPr>
          <p:nvPr/>
        </p:nvSpPr>
        <p:spPr bwMode="auto">
          <a:xfrm>
            <a:off x="6713538" y="2667000"/>
            <a:ext cx="20494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Wet acid deposition (droplets of H</a:t>
            </a:r>
            <a:r>
              <a:rPr lang="en-US" sz="1200" b="1" baseline="-25000" dirty="0">
                <a:solidFill>
                  <a:srgbClr val="000000"/>
                </a:solidFill>
                <a:latin typeface="Arial"/>
                <a:cs typeface="Arial" charset="0"/>
              </a:rPr>
              <a:t>2</a:t>
            </a:r>
            <a:r>
              <a:rPr lang="en-US" sz="1200" b="1" dirty="0">
                <a:solidFill>
                  <a:srgbClr val="000000"/>
                </a:solidFill>
                <a:latin typeface="Arial"/>
                <a:cs typeface="Arial" charset="0"/>
              </a:rPr>
              <a:t>SO</a:t>
            </a:r>
            <a:r>
              <a:rPr lang="en-US" sz="1200" b="1" baseline="-25000" dirty="0">
                <a:solidFill>
                  <a:srgbClr val="000000"/>
                </a:solidFill>
                <a:latin typeface="Arial"/>
                <a:cs typeface="Arial" charset="0"/>
              </a:rPr>
              <a:t>4</a:t>
            </a:r>
            <a:r>
              <a:rPr lang="en-US" sz="1200" b="1" dirty="0">
                <a:solidFill>
                  <a:srgbClr val="000000"/>
                </a:solidFill>
                <a:latin typeface="Arial"/>
                <a:cs typeface="Arial" charset="0"/>
              </a:rPr>
              <a:t> and HNO</a:t>
            </a:r>
            <a:r>
              <a:rPr lang="en-US" sz="1200" b="1" baseline="-25000" dirty="0">
                <a:solidFill>
                  <a:srgbClr val="000000"/>
                </a:solidFill>
                <a:latin typeface="Arial"/>
                <a:cs typeface="Arial" charset="0"/>
              </a:rPr>
              <a:t>3</a:t>
            </a:r>
            <a:r>
              <a:rPr lang="en-US" sz="1200" b="1" dirty="0">
                <a:solidFill>
                  <a:srgbClr val="000000"/>
                </a:solidFill>
                <a:latin typeface="Arial"/>
                <a:cs typeface="Arial" charset="0"/>
              </a:rPr>
              <a:t> dissolved </a:t>
            </a:r>
          </a:p>
          <a:p>
            <a:pPr>
              <a:defRPr/>
            </a:pPr>
            <a:r>
              <a:rPr lang="en-US" sz="1200" b="1" dirty="0">
                <a:solidFill>
                  <a:srgbClr val="000000"/>
                </a:solidFill>
                <a:latin typeface="Arial"/>
                <a:cs typeface="Arial" charset="0"/>
              </a:rPr>
              <a:t>in rain and snow)</a:t>
            </a:r>
          </a:p>
        </p:txBody>
      </p:sp>
      <p:sp>
        <p:nvSpPr>
          <p:cNvPr id="11" name="Text Box 9"/>
          <p:cNvSpPr txBox="1">
            <a:spLocks noChangeArrowheads="1"/>
          </p:cNvSpPr>
          <p:nvPr/>
        </p:nvSpPr>
        <p:spPr bwMode="auto">
          <a:xfrm>
            <a:off x="160338" y="3154363"/>
            <a:ext cx="2049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Nitric oxide (NO)</a:t>
            </a:r>
          </a:p>
        </p:txBody>
      </p:sp>
      <p:sp>
        <p:nvSpPr>
          <p:cNvPr id="12" name="Text Box 10"/>
          <p:cNvSpPr txBox="1">
            <a:spLocks noChangeArrowheads="1"/>
          </p:cNvSpPr>
          <p:nvPr/>
        </p:nvSpPr>
        <p:spPr bwMode="auto">
          <a:xfrm>
            <a:off x="1820863" y="3375025"/>
            <a:ext cx="1608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Sulfur dioxide (SO</a:t>
            </a:r>
            <a:r>
              <a:rPr lang="en-US" sz="1200" b="1" baseline="-25000" dirty="0">
                <a:solidFill>
                  <a:srgbClr val="000000"/>
                </a:solidFill>
                <a:latin typeface="Arial"/>
                <a:cs typeface="Arial" charset="0"/>
              </a:rPr>
              <a:t>2</a:t>
            </a:r>
            <a:r>
              <a:rPr lang="en-US" sz="1200" b="1" dirty="0">
                <a:solidFill>
                  <a:srgbClr val="000000"/>
                </a:solidFill>
                <a:latin typeface="Arial"/>
                <a:cs typeface="Arial" charset="0"/>
              </a:rPr>
              <a:t>) and NO</a:t>
            </a:r>
          </a:p>
        </p:txBody>
      </p:sp>
      <p:sp>
        <p:nvSpPr>
          <p:cNvPr id="13" name="Text Box 11"/>
          <p:cNvSpPr txBox="1">
            <a:spLocks noChangeArrowheads="1"/>
          </p:cNvSpPr>
          <p:nvPr/>
        </p:nvSpPr>
        <p:spPr bwMode="auto">
          <a:xfrm>
            <a:off x="3886200" y="3419475"/>
            <a:ext cx="1981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Dry acid deposition (sulfur dioxide gas and particles of sulfate and nitrate salts)</a:t>
            </a:r>
          </a:p>
        </p:txBody>
      </p:sp>
      <p:sp>
        <p:nvSpPr>
          <p:cNvPr id="14" name="Text Box 12"/>
          <p:cNvSpPr txBox="1">
            <a:spLocks noChangeArrowheads="1"/>
          </p:cNvSpPr>
          <p:nvPr/>
        </p:nvSpPr>
        <p:spPr bwMode="auto">
          <a:xfrm>
            <a:off x="76200" y="4121150"/>
            <a:ext cx="76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dirty="0">
                <a:solidFill>
                  <a:srgbClr val="000000"/>
                </a:solidFill>
                <a:latin typeface="Arial"/>
                <a:cs typeface="Arial" charset="0"/>
              </a:rPr>
              <a:t>Acid fog</a:t>
            </a:r>
          </a:p>
        </p:txBody>
      </p:sp>
      <p:sp>
        <p:nvSpPr>
          <p:cNvPr id="15" name="Text Box 13"/>
          <p:cNvSpPr txBox="1">
            <a:spLocks noChangeArrowheads="1"/>
          </p:cNvSpPr>
          <p:nvPr/>
        </p:nvSpPr>
        <p:spPr bwMode="auto">
          <a:xfrm>
            <a:off x="5602288" y="4787900"/>
            <a:ext cx="16367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Lakes in deep soil high in limestone are buffered</a:t>
            </a:r>
          </a:p>
        </p:txBody>
      </p:sp>
      <p:sp>
        <p:nvSpPr>
          <p:cNvPr id="16" name="Text Box 14"/>
          <p:cNvSpPr txBox="1">
            <a:spLocks noChangeArrowheads="1"/>
          </p:cNvSpPr>
          <p:nvPr/>
        </p:nvSpPr>
        <p:spPr bwMode="auto">
          <a:xfrm>
            <a:off x="7315200" y="4557713"/>
            <a:ext cx="1676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Lakes in shallow </a:t>
            </a:r>
          </a:p>
          <a:p>
            <a:pPr>
              <a:defRPr/>
            </a:pPr>
            <a:r>
              <a:rPr lang="en-US" sz="1200" b="1" dirty="0">
                <a:solidFill>
                  <a:srgbClr val="000000"/>
                </a:solidFill>
                <a:latin typeface="Arial"/>
                <a:cs typeface="Arial" charset="0"/>
              </a:rPr>
              <a:t>soil low in limestone become acidic</a:t>
            </a:r>
          </a:p>
        </p:txBody>
      </p:sp>
      <p:sp>
        <p:nvSpPr>
          <p:cNvPr id="17" name="Text Box 12"/>
          <p:cNvSpPr txBox="1">
            <a:spLocks noChangeArrowheads="1"/>
          </p:cNvSpPr>
          <p:nvPr/>
        </p:nvSpPr>
        <p:spPr bwMode="auto">
          <a:xfrm>
            <a:off x="1219200" y="1606550"/>
            <a:ext cx="762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dirty="0">
                <a:solidFill>
                  <a:srgbClr val="000000"/>
                </a:solidFill>
                <a:latin typeface="Arial"/>
                <a:cs typeface="Arial" charset="0"/>
              </a:rPr>
              <a:t>Wind</a:t>
            </a:r>
          </a:p>
        </p:txBody>
      </p:sp>
    </p:spTree>
    <p:extLst>
      <p:ext uri="{BB962C8B-B14F-4D97-AF65-F5344CB8AC3E}">
        <p14:creationId xmlns:p14="http://schemas.microsoft.com/office/powerpoint/2010/main" val="84999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0"/>
            <a:ext cx="3429000" cy="563563"/>
          </a:xfrm>
          <a:solidFill>
            <a:srgbClr val="339966"/>
          </a:solidFill>
        </p:spPr>
        <p:txBody>
          <a:bodyPr/>
          <a:lstStyle/>
          <a:p>
            <a:pPr eaLnBrk="1" hangingPunct="1"/>
            <a:r>
              <a:rPr lang="en-US" sz="2000" b="1" u="sng" smtClean="0"/>
              <a:t>Harmful Effects</a:t>
            </a:r>
            <a:r>
              <a:rPr lang="en-US" sz="2000" smtClean="0"/>
              <a:t>:</a:t>
            </a:r>
            <a:br>
              <a:rPr lang="en-US" sz="2000" smtClean="0"/>
            </a:br>
            <a:endParaRPr lang="en-US" sz="2000" smtClean="0"/>
          </a:p>
        </p:txBody>
      </p:sp>
      <p:sp>
        <p:nvSpPr>
          <p:cNvPr id="66563" name="Rectangle 3"/>
          <p:cNvSpPr>
            <a:spLocks noGrp="1" noChangeArrowheads="1"/>
          </p:cNvSpPr>
          <p:nvPr>
            <p:ph type="body" sz="half" idx="1"/>
          </p:nvPr>
        </p:nvSpPr>
        <p:spPr>
          <a:xfrm>
            <a:off x="381000" y="762000"/>
            <a:ext cx="4724400" cy="6096000"/>
          </a:xfrm>
          <a:solidFill>
            <a:srgbClr val="CCECFF"/>
          </a:solidFill>
        </p:spPr>
        <p:txBody>
          <a:bodyPr/>
          <a:lstStyle/>
          <a:p>
            <a:pPr eaLnBrk="1" hangingPunct="1">
              <a:lnSpc>
                <a:spcPct val="90000"/>
              </a:lnSpc>
            </a:pPr>
            <a:r>
              <a:rPr lang="en-US" sz="2000" dirty="0" smtClean="0"/>
              <a:t>human respiratory disease – asthma, bronchitis</a:t>
            </a:r>
          </a:p>
          <a:p>
            <a:pPr eaLnBrk="1" hangingPunct="1">
              <a:lnSpc>
                <a:spcPct val="90000"/>
              </a:lnSpc>
            </a:pPr>
            <a:r>
              <a:rPr lang="en-US" sz="2000" dirty="0" smtClean="0"/>
              <a:t>damage statues, buildings &amp; cars </a:t>
            </a:r>
          </a:p>
          <a:p>
            <a:pPr eaLnBrk="1" hangingPunct="1">
              <a:lnSpc>
                <a:spcPct val="90000"/>
              </a:lnSpc>
            </a:pPr>
            <a:r>
              <a:rPr lang="en-US" sz="2000" dirty="0" smtClean="0"/>
              <a:t>decreases atmospheric visibility</a:t>
            </a:r>
          </a:p>
          <a:p>
            <a:pPr eaLnBrk="1" hangingPunct="1">
              <a:lnSpc>
                <a:spcPct val="90000"/>
              </a:lnSpc>
            </a:pPr>
            <a:r>
              <a:rPr lang="en-US" sz="2000" dirty="0" smtClean="0"/>
              <a:t>lowers fish populations (pH drops-6 or 5)  </a:t>
            </a:r>
          </a:p>
          <a:p>
            <a:pPr eaLnBrk="1" hangingPunct="1">
              <a:lnSpc>
                <a:spcPct val="90000"/>
              </a:lnSpc>
            </a:pPr>
            <a:r>
              <a:rPr lang="en-US" sz="2000" dirty="0" smtClean="0"/>
              <a:t>releasing Al, </a:t>
            </a:r>
            <a:r>
              <a:rPr lang="en-US" sz="2000" dirty="0" err="1" smtClean="0"/>
              <a:t>Pb</a:t>
            </a:r>
            <a:r>
              <a:rPr lang="en-US" sz="2000" dirty="0" smtClean="0"/>
              <a:t>, Hg from soils into lakes and streams</a:t>
            </a:r>
          </a:p>
          <a:p>
            <a:pPr eaLnBrk="1" hangingPunct="1">
              <a:lnSpc>
                <a:spcPct val="90000"/>
              </a:lnSpc>
            </a:pPr>
            <a:r>
              <a:rPr lang="en-US" sz="2000" dirty="0" smtClean="0"/>
              <a:t>leaching of plant nutrients (Ca &amp; Mg) from soils – damages soil</a:t>
            </a:r>
          </a:p>
          <a:p>
            <a:pPr eaLnBrk="1" hangingPunct="1">
              <a:lnSpc>
                <a:spcPct val="90000"/>
              </a:lnSpc>
            </a:pPr>
            <a:r>
              <a:rPr lang="en-US" sz="2000" b="1" u="sng" dirty="0" smtClean="0"/>
              <a:t>Ways to Reduce Acid Deposition:</a:t>
            </a:r>
          </a:p>
          <a:p>
            <a:pPr eaLnBrk="1" hangingPunct="1">
              <a:lnSpc>
                <a:spcPct val="90000"/>
              </a:lnSpc>
            </a:pPr>
            <a:r>
              <a:rPr lang="en-US" sz="2000" dirty="0" smtClean="0"/>
              <a:t>prevention</a:t>
            </a:r>
          </a:p>
          <a:p>
            <a:pPr eaLnBrk="1" hangingPunct="1">
              <a:lnSpc>
                <a:spcPct val="90000"/>
              </a:lnSpc>
            </a:pPr>
            <a:r>
              <a:rPr lang="en-US" sz="2000" dirty="0" smtClean="0"/>
              <a:t>National Acid Precipitation Assessment Program (NAPAP)- studies acid deposition</a:t>
            </a:r>
          </a:p>
          <a:p>
            <a:pPr eaLnBrk="1" hangingPunct="1">
              <a:lnSpc>
                <a:spcPct val="90000"/>
              </a:lnSpc>
            </a:pPr>
            <a:r>
              <a:rPr lang="en-US" sz="2000" dirty="0" smtClean="0"/>
              <a:t>Clean Air Act – amended 1990 </a:t>
            </a:r>
          </a:p>
          <a:p>
            <a:pPr eaLnBrk="1" hangingPunct="1">
              <a:lnSpc>
                <a:spcPct val="90000"/>
              </a:lnSpc>
            </a:pPr>
            <a:r>
              <a:rPr lang="en-US" sz="2000" dirty="0" smtClean="0"/>
              <a:t>limestone/lime (</a:t>
            </a:r>
            <a:r>
              <a:rPr lang="en-US" sz="2000" b="1" u="sng" dirty="0" smtClean="0"/>
              <a:t>CaCO</a:t>
            </a:r>
            <a:r>
              <a:rPr lang="en-US" sz="2000" b="1" u="sng" baseline="-25000" dirty="0" smtClean="0"/>
              <a:t>3</a:t>
            </a:r>
            <a:r>
              <a:rPr lang="en-US" sz="2000" dirty="0" smtClean="0"/>
              <a:t> –base) neutralize lakes/soil</a:t>
            </a:r>
          </a:p>
          <a:p>
            <a:pPr eaLnBrk="1" hangingPunct="1">
              <a:lnSpc>
                <a:spcPct val="90000"/>
              </a:lnSpc>
            </a:pPr>
            <a:r>
              <a:rPr lang="en-US" sz="2000" dirty="0" smtClean="0"/>
              <a:t>Full-cost pricing, Scrubbers</a:t>
            </a:r>
          </a:p>
        </p:txBody>
      </p:sp>
      <p:pic>
        <p:nvPicPr>
          <p:cNvPr id="68612" name="Picture 5" descr="Acid%2520Rain">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2667000"/>
            <a:ext cx="3276600" cy="2463800"/>
          </a:xfrm>
        </p:spPr>
      </p:pic>
      <p:pic>
        <p:nvPicPr>
          <p:cNvPr id="68613" name="Picture 8" descr="800px-Acid_rain_woods1">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9800" y="457200"/>
            <a:ext cx="2819400" cy="2109788"/>
          </a:xfrm>
        </p:spPr>
      </p:pic>
      <p:sp>
        <p:nvSpPr>
          <p:cNvPr id="68614" name="Text Box 10"/>
          <p:cNvSpPr txBox="1">
            <a:spLocks noChangeArrowheads="1"/>
          </p:cNvSpPr>
          <p:nvPr/>
        </p:nvSpPr>
        <p:spPr bwMode="auto">
          <a:xfrm>
            <a:off x="5486400" y="5791200"/>
            <a:ext cx="3429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6"/>
              </a:rPr>
              <a:t>http://www.youtube.com/watch?v=RP-sU8i2edo</a:t>
            </a:r>
            <a:endParaRPr lang="en-US" dirty="0"/>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3">
                                            <p:bg/>
                                          </p:spTgt>
                                        </p:tgtEl>
                                        <p:attrNameLst>
                                          <p:attrName>style.visibility</p:attrName>
                                        </p:attrNameLst>
                                      </p:cBhvr>
                                      <p:to>
                                        <p:strVal val="visible"/>
                                      </p:to>
                                    </p:set>
                                    <p:animEffect transition="in" filter="box(in)">
                                      <p:cBhvr>
                                        <p:cTn id="7" dur="500"/>
                                        <p:tgtEl>
                                          <p:spTgt spid="6656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box(in)">
                                      <p:cBhvr>
                                        <p:cTn id="12" dur="500"/>
                                        <p:tgtEl>
                                          <p:spTgt spid="66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box(in)">
                                      <p:cBhvr>
                                        <p:cTn id="17" dur="500"/>
                                        <p:tgtEl>
                                          <p:spTgt spid="665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6563">
                                            <p:txEl>
                                              <p:pRg st="2" end="2"/>
                                            </p:txEl>
                                          </p:spTgt>
                                        </p:tgtEl>
                                        <p:attrNameLst>
                                          <p:attrName>style.visibility</p:attrName>
                                        </p:attrNameLst>
                                      </p:cBhvr>
                                      <p:to>
                                        <p:strVal val="visible"/>
                                      </p:to>
                                    </p:set>
                                    <p:animEffect transition="in" filter="box(in)">
                                      <p:cBhvr>
                                        <p:cTn id="22" dur="500"/>
                                        <p:tgtEl>
                                          <p:spTgt spid="665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6563">
                                            <p:txEl>
                                              <p:pRg st="3" end="3"/>
                                            </p:txEl>
                                          </p:spTgt>
                                        </p:tgtEl>
                                        <p:attrNameLst>
                                          <p:attrName>style.visibility</p:attrName>
                                        </p:attrNameLst>
                                      </p:cBhvr>
                                      <p:to>
                                        <p:strVal val="visible"/>
                                      </p:to>
                                    </p:set>
                                    <p:animEffect transition="in" filter="box(in)">
                                      <p:cBhvr>
                                        <p:cTn id="27" dur="500"/>
                                        <p:tgtEl>
                                          <p:spTgt spid="665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6563">
                                            <p:txEl>
                                              <p:pRg st="4" end="4"/>
                                            </p:txEl>
                                          </p:spTgt>
                                        </p:tgtEl>
                                        <p:attrNameLst>
                                          <p:attrName>style.visibility</p:attrName>
                                        </p:attrNameLst>
                                      </p:cBhvr>
                                      <p:to>
                                        <p:strVal val="visible"/>
                                      </p:to>
                                    </p:set>
                                    <p:animEffect transition="in" filter="box(in)">
                                      <p:cBhvr>
                                        <p:cTn id="32" dur="500"/>
                                        <p:tgtEl>
                                          <p:spTgt spid="6656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Effect transition="in" filter="box(in)">
                                      <p:cBhvr>
                                        <p:cTn id="37" dur="500"/>
                                        <p:tgtEl>
                                          <p:spTgt spid="6656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6563">
                                            <p:txEl>
                                              <p:pRg st="6" end="6"/>
                                            </p:txEl>
                                          </p:spTgt>
                                        </p:tgtEl>
                                        <p:attrNameLst>
                                          <p:attrName>style.visibility</p:attrName>
                                        </p:attrNameLst>
                                      </p:cBhvr>
                                      <p:to>
                                        <p:strVal val="visible"/>
                                      </p:to>
                                    </p:set>
                                    <p:animEffect transition="in" filter="box(in)">
                                      <p:cBhvr>
                                        <p:cTn id="42" dur="500"/>
                                        <p:tgtEl>
                                          <p:spTgt spid="6656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6563">
                                            <p:txEl>
                                              <p:pRg st="7" end="7"/>
                                            </p:txEl>
                                          </p:spTgt>
                                        </p:tgtEl>
                                        <p:attrNameLst>
                                          <p:attrName>style.visibility</p:attrName>
                                        </p:attrNameLst>
                                      </p:cBhvr>
                                      <p:to>
                                        <p:strVal val="visible"/>
                                      </p:to>
                                    </p:set>
                                    <p:animEffect transition="in" filter="box(in)">
                                      <p:cBhvr>
                                        <p:cTn id="47" dur="500"/>
                                        <p:tgtEl>
                                          <p:spTgt spid="6656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6563">
                                            <p:txEl>
                                              <p:pRg st="8" end="8"/>
                                            </p:txEl>
                                          </p:spTgt>
                                        </p:tgtEl>
                                        <p:attrNameLst>
                                          <p:attrName>style.visibility</p:attrName>
                                        </p:attrNameLst>
                                      </p:cBhvr>
                                      <p:to>
                                        <p:strVal val="visible"/>
                                      </p:to>
                                    </p:set>
                                    <p:animEffect transition="in" filter="box(in)">
                                      <p:cBhvr>
                                        <p:cTn id="52" dur="500"/>
                                        <p:tgtEl>
                                          <p:spTgt spid="6656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6563">
                                            <p:txEl>
                                              <p:pRg st="9" end="9"/>
                                            </p:txEl>
                                          </p:spTgt>
                                        </p:tgtEl>
                                        <p:attrNameLst>
                                          <p:attrName>style.visibility</p:attrName>
                                        </p:attrNameLst>
                                      </p:cBhvr>
                                      <p:to>
                                        <p:strVal val="visible"/>
                                      </p:to>
                                    </p:set>
                                    <p:animEffect transition="in" filter="box(in)">
                                      <p:cBhvr>
                                        <p:cTn id="57" dur="500"/>
                                        <p:tgtEl>
                                          <p:spTgt spid="6656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6563">
                                            <p:txEl>
                                              <p:pRg st="10" end="10"/>
                                            </p:txEl>
                                          </p:spTgt>
                                        </p:tgtEl>
                                        <p:attrNameLst>
                                          <p:attrName>style.visibility</p:attrName>
                                        </p:attrNameLst>
                                      </p:cBhvr>
                                      <p:to>
                                        <p:strVal val="visible"/>
                                      </p:to>
                                    </p:set>
                                    <p:animEffect transition="in" filter="box(in)">
                                      <p:cBhvr>
                                        <p:cTn id="62" dur="500"/>
                                        <p:tgtEl>
                                          <p:spTgt spid="66563">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6563">
                                            <p:txEl>
                                              <p:pRg st="11" end="11"/>
                                            </p:txEl>
                                          </p:spTgt>
                                        </p:tgtEl>
                                        <p:attrNameLst>
                                          <p:attrName>style.visibility</p:attrName>
                                        </p:attrNameLst>
                                      </p:cBhvr>
                                      <p:to>
                                        <p:strVal val="visible"/>
                                      </p:to>
                                    </p:set>
                                    <p:animEffect transition="in" filter="box(in)">
                                      <p:cBhvr>
                                        <p:cTn id="67" dur="500"/>
                                        <p:tgtEl>
                                          <p:spTgt spid="665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smtClean="0"/>
              <a:t>Acid Deposition</a:t>
            </a:r>
            <a:endParaRPr lang="en-US" dirty="0" smtClean="0"/>
          </a:p>
        </p:txBody>
      </p:sp>
      <p:pic>
        <p:nvPicPr>
          <p:cNvPr id="6" name="Picture 1" descr="18p478_f04.jpg"/>
          <p:cNvPicPr>
            <a:picLocks noGrp="1" noChangeAspect="1"/>
          </p:cNvPicPr>
          <p:nvPr>
            <p:ph idx="1"/>
          </p:nvPr>
        </p:nvPicPr>
        <p:blipFill>
          <a:blip r:embed="rId3" cstate="print">
            <a:extLst>
              <a:ext uri="{28A0092B-C50C-407E-A947-70E740481C1C}">
                <a14:useLocalDpi xmlns:a14="http://schemas.microsoft.com/office/drawing/2010/main" val="0"/>
              </a:ext>
            </a:extLst>
          </a:blip>
          <a:srcRect l="-53684" r="-53684"/>
          <a:stretch>
            <a:fillRect/>
          </a:stretch>
        </p:blipFill>
        <p:spPr bwMode="auto">
          <a:xfrm>
            <a:off x="26670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840663"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18-4, p. 478</a:t>
            </a:r>
          </a:p>
        </p:txBody>
      </p:sp>
      <p:sp>
        <p:nvSpPr>
          <p:cNvPr id="2" name="Rectangle 1"/>
          <p:cNvSpPr/>
          <p:nvPr/>
        </p:nvSpPr>
        <p:spPr>
          <a:xfrm>
            <a:off x="0" y="2438400"/>
            <a:ext cx="4572000" cy="1200329"/>
          </a:xfrm>
          <a:prstGeom prst="rect">
            <a:avLst/>
          </a:prstGeom>
        </p:spPr>
        <p:txBody>
          <a:bodyPr>
            <a:spAutoFit/>
          </a:bodyPr>
          <a:lstStyle/>
          <a:p>
            <a:r>
              <a:rPr lang="en-US" b="1" noProof="1">
                <a:solidFill>
                  <a:srgbClr val="221E1F"/>
                </a:solidFill>
                <a:ea typeface="ＭＳ Ｐゴシック" charset="-128"/>
              </a:rPr>
              <a:t>Figure 18.4:</a:t>
            </a:r>
            <a:r>
              <a:rPr lang="en-US" noProof="1">
                <a:solidFill>
                  <a:srgbClr val="221E1F"/>
                </a:solidFill>
                <a:ea typeface="ＭＳ Ｐゴシック" charset="-128"/>
              </a:rPr>
              <a:t> Acid deposition and other forms of air pollution have damaged this statue in Rome, Italy.  The nose and part of the forehead have been restored</a:t>
            </a:r>
            <a:endParaRPr lang="en-US" dirty="0"/>
          </a:p>
        </p:txBody>
      </p:sp>
    </p:spTree>
    <p:extLst>
      <p:ext uri="{BB962C8B-B14F-4D97-AF65-F5344CB8AC3E}">
        <p14:creationId xmlns:p14="http://schemas.microsoft.com/office/powerpoint/2010/main" val="2776467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25400"/>
            <a:ext cx="5583238" cy="6292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5" name="Text Box 3"/>
          <p:cNvSpPr txBox="1">
            <a:spLocks noChangeArrowheads="1"/>
          </p:cNvSpPr>
          <p:nvPr/>
        </p:nvSpPr>
        <p:spPr bwMode="auto">
          <a:xfrm>
            <a:off x="219075" y="23813"/>
            <a:ext cx="1171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t>Water</a:t>
            </a:r>
          </a:p>
          <a:p>
            <a:r>
              <a:rPr lang="en-US" altLang="en-US" sz="2000"/>
              <a:t>boatman</a:t>
            </a:r>
          </a:p>
        </p:txBody>
      </p:sp>
      <p:sp>
        <p:nvSpPr>
          <p:cNvPr id="69636" name="Text Box 4"/>
          <p:cNvSpPr txBox="1">
            <a:spLocks noChangeArrowheads="1"/>
          </p:cNvSpPr>
          <p:nvPr/>
        </p:nvSpPr>
        <p:spPr bwMode="auto">
          <a:xfrm>
            <a:off x="219075" y="938213"/>
            <a:ext cx="1160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Whirligig</a:t>
            </a:r>
          </a:p>
        </p:txBody>
      </p:sp>
      <p:sp>
        <p:nvSpPr>
          <p:cNvPr id="69637" name="Text Box 5"/>
          <p:cNvSpPr txBox="1">
            <a:spLocks noChangeArrowheads="1"/>
          </p:cNvSpPr>
          <p:nvPr/>
        </p:nvSpPr>
        <p:spPr bwMode="auto">
          <a:xfrm>
            <a:off x="219075" y="1598613"/>
            <a:ext cx="1639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Yellow perch</a:t>
            </a:r>
          </a:p>
        </p:txBody>
      </p:sp>
      <p:sp>
        <p:nvSpPr>
          <p:cNvPr id="69638" name="Text Box 6"/>
          <p:cNvSpPr txBox="1">
            <a:spLocks noChangeArrowheads="1"/>
          </p:cNvSpPr>
          <p:nvPr/>
        </p:nvSpPr>
        <p:spPr bwMode="auto">
          <a:xfrm>
            <a:off x="219075" y="2233613"/>
            <a:ext cx="131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Lake trout</a:t>
            </a:r>
          </a:p>
        </p:txBody>
      </p:sp>
      <p:sp>
        <p:nvSpPr>
          <p:cNvPr id="69639" name="Text Box 7"/>
          <p:cNvSpPr txBox="1">
            <a:spLocks noChangeArrowheads="1"/>
          </p:cNvSpPr>
          <p:nvPr/>
        </p:nvSpPr>
        <p:spPr bwMode="auto">
          <a:xfrm>
            <a:off x="219075" y="3033713"/>
            <a:ext cx="148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Brown trout</a:t>
            </a:r>
          </a:p>
        </p:txBody>
      </p:sp>
      <p:sp>
        <p:nvSpPr>
          <p:cNvPr id="69640" name="Text Box 8"/>
          <p:cNvSpPr txBox="1">
            <a:spLocks noChangeArrowheads="1"/>
          </p:cNvSpPr>
          <p:nvPr/>
        </p:nvSpPr>
        <p:spPr bwMode="auto">
          <a:xfrm>
            <a:off x="219075" y="3681413"/>
            <a:ext cx="1554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Salamander</a:t>
            </a:r>
          </a:p>
          <a:p>
            <a:pPr algn="ctr"/>
            <a:r>
              <a:rPr lang="en-US" altLang="en-US" sz="2000"/>
              <a:t>(embryonic)</a:t>
            </a:r>
          </a:p>
        </p:txBody>
      </p:sp>
      <p:sp>
        <p:nvSpPr>
          <p:cNvPr id="69641" name="Text Box 9"/>
          <p:cNvSpPr txBox="1">
            <a:spLocks noChangeArrowheads="1"/>
          </p:cNvSpPr>
          <p:nvPr/>
        </p:nvSpPr>
        <p:spPr bwMode="auto">
          <a:xfrm>
            <a:off x="219075" y="4532313"/>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Mayfly</a:t>
            </a:r>
          </a:p>
        </p:txBody>
      </p:sp>
      <p:sp>
        <p:nvSpPr>
          <p:cNvPr id="69642" name="Text Box 10"/>
          <p:cNvSpPr txBox="1">
            <a:spLocks noChangeArrowheads="1"/>
          </p:cNvSpPr>
          <p:nvPr/>
        </p:nvSpPr>
        <p:spPr bwMode="auto">
          <a:xfrm>
            <a:off x="219075" y="5040313"/>
            <a:ext cx="1525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t>Smallmouth</a:t>
            </a:r>
          </a:p>
          <a:p>
            <a:r>
              <a:rPr lang="en-US" altLang="en-US" sz="2000"/>
              <a:t>bass</a:t>
            </a:r>
          </a:p>
        </p:txBody>
      </p:sp>
      <p:sp>
        <p:nvSpPr>
          <p:cNvPr id="69643" name="Text Box 11"/>
          <p:cNvSpPr txBox="1">
            <a:spLocks noChangeArrowheads="1"/>
          </p:cNvSpPr>
          <p:nvPr/>
        </p:nvSpPr>
        <p:spPr bwMode="auto">
          <a:xfrm>
            <a:off x="219075" y="5827713"/>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Mussel</a:t>
            </a:r>
          </a:p>
        </p:txBody>
      </p:sp>
      <p:sp>
        <p:nvSpPr>
          <p:cNvPr id="69644" name="Text Box 12"/>
          <p:cNvSpPr txBox="1">
            <a:spLocks noChangeArrowheads="1"/>
          </p:cNvSpPr>
          <p:nvPr/>
        </p:nvSpPr>
        <p:spPr bwMode="auto">
          <a:xfrm>
            <a:off x="19542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6.5</a:t>
            </a:r>
          </a:p>
        </p:txBody>
      </p:sp>
      <p:sp>
        <p:nvSpPr>
          <p:cNvPr id="69645" name="Text Box 13"/>
          <p:cNvSpPr txBox="1">
            <a:spLocks noChangeArrowheads="1"/>
          </p:cNvSpPr>
          <p:nvPr/>
        </p:nvSpPr>
        <p:spPr bwMode="auto">
          <a:xfrm>
            <a:off x="27797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6.0</a:t>
            </a:r>
          </a:p>
        </p:txBody>
      </p:sp>
      <p:sp>
        <p:nvSpPr>
          <p:cNvPr id="69646" name="Text Box 14"/>
          <p:cNvSpPr txBox="1">
            <a:spLocks noChangeArrowheads="1"/>
          </p:cNvSpPr>
          <p:nvPr/>
        </p:nvSpPr>
        <p:spPr bwMode="auto">
          <a:xfrm>
            <a:off x="35798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5.5</a:t>
            </a:r>
          </a:p>
        </p:txBody>
      </p:sp>
      <p:sp>
        <p:nvSpPr>
          <p:cNvPr id="69647" name="Text Box 15"/>
          <p:cNvSpPr txBox="1">
            <a:spLocks noChangeArrowheads="1"/>
          </p:cNvSpPr>
          <p:nvPr/>
        </p:nvSpPr>
        <p:spPr bwMode="auto">
          <a:xfrm>
            <a:off x="43799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5.0</a:t>
            </a:r>
          </a:p>
        </p:txBody>
      </p:sp>
      <p:sp>
        <p:nvSpPr>
          <p:cNvPr id="69648" name="Text Box 16"/>
          <p:cNvSpPr txBox="1">
            <a:spLocks noChangeArrowheads="1"/>
          </p:cNvSpPr>
          <p:nvPr/>
        </p:nvSpPr>
        <p:spPr bwMode="auto">
          <a:xfrm>
            <a:off x="51927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4.5</a:t>
            </a:r>
          </a:p>
        </p:txBody>
      </p:sp>
      <p:sp>
        <p:nvSpPr>
          <p:cNvPr id="69649" name="Text Box 17"/>
          <p:cNvSpPr txBox="1">
            <a:spLocks noChangeArrowheads="1"/>
          </p:cNvSpPr>
          <p:nvPr/>
        </p:nvSpPr>
        <p:spPr bwMode="auto">
          <a:xfrm>
            <a:off x="60182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4.0</a:t>
            </a:r>
          </a:p>
        </p:txBody>
      </p:sp>
      <p:sp>
        <p:nvSpPr>
          <p:cNvPr id="69650" name="Text Box 18"/>
          <p:cNvSpPr txBox="1">
            <a:spLocks noChangeArrowheads="1"/>
          </p:cNvSpPr>
          <p:nvPr/>
        </p:nvSpPr>
        <p:spPr bwMode="auto">
          <a:xfrm>
            <a:off x="6818313" y="62468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3.5</a:t>
            </a:r>
          </a:p>
        </p:txBody>
      </p:sp>
      <p:sp>
        <p:nvSpPr>
          <p:cNvPr id="69651" name="Text Box 19"/>
          <p:cNvSpPr txBox="1">
            <a:spLocks noChangeArrowheads="1"/>
          </p:cNvSpPr>
          <p:nvPr/>
        </p:nvSpPr>
        <p:spPr bwMode="auto">
          <a:xfrm>
            <a:off x="4406900" y="6488113"/>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pH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0"/>
            <a:ext cx="4800600" cy="762000"/>
          </a:xfrm>
          <a:solidFill>
            <a:srgbClr val="33CCCC"/>
          </a:solidFill>
        </p:spPr>
        <p:txBody>
          <a:bodyPr/>
          <a:lstStyle/>
          <a:p>
            <a:pPr eaLnBrk="1" hangingPunct="1"/>
            <a:r>
              <a:rPr lang="en-US" sz="4000" b="1" smtClean="0"/>
              <a:t/>
            </a:r>
            <a:br>
              <a:rPr lang="en-US" sz="4000" b="1" smtClean="0"/>
            </a:br>
            <a:r>
              <a:rPr lang="en-US" sz="4000" b="1" smtClean="0"/>
              <a:t/>
            </a:r>
            <a:br>
              <a:rPr lang="en-US" sz="4000" b="1" smtClean="0"/>
            </a:br>
            <a:r>
              <a:rPr lang="en-US" sz="4000" b="1" smtClean="0"/>
              <a:t/>
            </a:r>
            <a:br>
              <a:rPr lang="en-US" sz="4000" b="1" smtClean="0"/>
            </a:br>
            <a:r>
              <a:rPr lang="en-US" sz="2400" b="1" smtClean="0"/>
              <a:t>The ATMOSPHERE</a:t>
            </a:r>
            <a:br>
              <a:rPr lang="en-US" sz="2400" b="1" smtClean="0"/>
            </a:br>
            <a:r>
              <a:rPr lang="en-US" sz="2400" b="1" smtClean="0"/>
              <a:t/>
            </a:r>
            <a:br>
              <a:rPr lang="en-US" sz="2400" b="1" smtClean="0"/>
            </a:br>
            <a:r>
              <a:rPr lang="en-US" sz="4000" b="1" smtClean="0"/>
              <a:t/>
            </a:r>
            <a:br>
              <a:rPr lang="en-US" sz="4000" b="1" smtClean="0"/>
            </a:br>
            <a:endParaRPr lang="en-US" sz="4000" b="1" smtClean="0"/>
          </a:p>
        </p:txBody>
      </p:sp>
      <p:sp>
        <p:nvSpPr>
          <p:cNvPr id="4099" name="Rectangle 3"/>
          <p:cNvSpPr>
            <a:spLocks noGrp="1" noChangeArrowheads="1"/>
          </p:cNvSpPr>
          <p:nvPr>
            <p:ph type="body" idx="1"/>
          </p:nvPr>
        </p:nvSpPr>
        <p:spPr>
          <a:xfrm>
            <a:off x="228600" y="762000"/>
            <a:ext cx="4724400" cy="6096000"/>
          </a:xfrm>
          <a:solidFill>
            <a:schemeClr val="accent1"/>
          </a:solidFill>
        </p:spPr>
        <p:txBody>
          <a:bodyPr/>
          <a:lstStyle/>
          <a:p>
            <a:pPr eaLnBrk="1" hangingPunct="1">
              <a:lnSpc>
                <a:spcPct val="80000"/>
              </a:lnSpc>
            </a:pPr>
            <a:r>
              <a:rPr lang="en-US" sz="2400" b="1" u="sng" dirty="0" smtClean="0">
                <a:solidFill>
                  <a:srgbClr val="00CC00"/>
                </a:solidFill>
              </a:rPr>
              <a:t>Troposphere </a:t>
            </a:r>
            <a:endParaRPr lang="en-US" sz="2400" b="1" dirty="0" smtClean="0">
              <a:solidFill>
                <a:srgbClr val="00CC00"/>
              </a:solidFill>
            </a:endParaRPr>
          </a:p>
          <a:p>
            <a:pPr eaLnBrk="1" hangingPunct="1">
              <a:lnSpc>
                <a:spcPct val="80000"/>
              </a:lnSpc>
            </a:pPr>
            <a:r>
              <a:rPr lang="en-US" sz="2400" b="1" dirty="0" smtClean="0">
                <a:solidFill>
                  <a:srgbClr val="00CC00"/>
                </a:solidFill>
              </a:rPr>
              <a:t>weather patterns</a:t>
            </a:r>
          </a:p>
          <a:p>
            <a:pPr eaLnBrk="1" hangingPunct="1">
              <a:lnSpc>
                <a:spcPct val="80000"/>
              </a:lnSpc>
            </a:pPr>
            <a:r>
              <a:rPr lang="en-US" sz="2400" b="1" dirty="0" smtClean="0">
                <a:solidFill>
                  <a:srgbClr val="00CC00"/>
                </a:solidFill>
              </a:rPr>
              <a:t>nitrogen (78%) and oxygen (21%)</a:t>
            </a:r>
          </a:p>
          <a:p>
            <a:pPr eaLnBrk="1" hangingPunct="1">
              <a:lnSpc>
                <a:spcPct val="80000"/>
              </a:lnSpc>
            </a:pPr>
            <a:r>
              <a:rPr lang="en-US" sz="2400" b="1" u="sng" dirty="0" smtClean="0">
                <a:solidFill>
                  <a:srgbClr val="00CC00"/>
                </a:solidFill>
              </a:rPr>
              <a:t>Stratosphere </a:t>
            </a:r>
            <a:endParaRPr lang="en-US" sz="2400" b="1" dirty="0" smtClean="0">
              <a:solidFill>
                <a:srgbClr val="00CC00"/>
              </a:solidFill>
            </a:endParaRPr>
          </a:p>
          <a:p>
            <a:pPr eaLnBrk="1" hangingPunct="1">
              <a:lnSpc>
                <a:spcPct val="80000"/>
              </a:lnSpc>
            </a:pPr>
            <a:r>
              <a:rPr lang="en-US" sz="2400" b="1" dirty="0" smtClean="0">
                <a:solidFill>
                  <a:srgbClr val="00CC00"/>
                </a:solidFill>
              </a:rPr>
              <a:t>Good ozone O</a:t>
            </a:r>
            <a:r>
              <a:rPr lang="en-US" sz="2400" b="1" baseline="-25000" dirty="0" smtClean="0">
                <a:solidFill>
                  <a:srgbClr val="00CC00"/>
                </a:solidFill>
              </a:rPr>
              <a:t>3</a:t>
            </a:r>
            <a:r>
              <a:rPr lang="en-US" sz="2400" b="1" dirty="0" smtClean="0">
                <a:solidFill>
                  <a:srgbClr val="00CC00"/>
                </a:solidFill>
              </a:rPr>
              <a:t> </a:t>
            </a:r>
          </a:p>
          <a:p>
            <a:pPr eaLnBrk="1" hangingPunct="1">
              <a:lnSpc>
                <a:spcPct val="80000"/>
              </a:lnSpc>
            </a:pPr>
            <a:r>
              <a:rPr lang="en-US" sz="2400" b="1" dirty="0" smtClean="0">
                <a:solidFill>
                  <a:srgbClr val="00CC00"/>
                </a:solidFill>
              </a:rPr>
              <a:t>Some H</a:t>
            </a:r>
            <a:r>
              <a:rPr lang="en-US" sz="2400" b="1" baseline="-25000" dirty="0" smtClean="0">
                <a:solidFill>
                  <a:srgbClr val="00CC00"/>
                </a:solidFill>
              </a:rPr>
              <a:t>2</a:t>
            </a:r>
            <a:r>
              <a:rPr lang="en-US" sz="2400" b="1" dirty="0" smtClean="0">
                <a:solidFill>
                  <a:srgbClr val="00CC00"/>
                </a:solidFill>
              </a:rPr>
              <a:t>O vapor  </a:t>
            </a:r>
          </a:p>
          <a:p>
            <a:pPr eaLnBrk="1" hangingPunct="1">
              <a:lnSpc>
                <a:spcPct val="80000"/>
              </a:lnSpc>
            </a:pPr>
            <a:r>
              <a:rPr lang="en-US" sz="2400" b="1" dirty="0" smtClean="0">
                <a:solidFill>
                  <a:srgbClr val="00CC00"/>
                </a:solidFill>
              </a:rPr>
              <a:t>keeps out 95% UV  </a:t>
            </a:r>
          </a:p>
          <a:p>
            <a:pPr eaLnBrk="1" hangingPunct="1">
              <a:lnSpc>
                <a:spcPct val="80000"/>
              </a:lnSpc>
            </a:pPr>
            <a:r>
              <a:rPr lang="en-US" sz="2400" b="1" dirty="0" smtClean="0">
                <a:solidFill>
                  <a:srgbClr val="00CC00"/>
                </a:solidFill>
              </a:rPr>
              <a:t>allows organisms to live </a:t>
            </a:r>
          </a:p>
          <a:p>
            <a:pPr eaLnBrk="1" hangingPunct="1">
              <a:lnSpc>
                <a:spcPct val="80000"/>
              </a:lnSpc>
            </a:pPr>
            <a:r>
              <a:rPr lang="en-US" sz="2400" b="1" dirty="0" smtClean="0">
                <a:solidFill>
                  <a:srgbClr val="00CC00"/>
                </a:solidFill>
              </a:rPr>
              <a:t>Bad Ozone - </a:t>
            </a:r>
            <a:r>
              <a:rPr lang="en-US" sz="2400" b="1" dirty="0" err="1" smtClean="0">
                <a:solidFill>
                  <a:srgbClr val="00CC00"/>
                </a:solidFill>
              </a:rPr>
              <a:t>Trophospheric</a:t>
            </a:r>
            <a:r>
              <a:rPr lang="en-US" sz="2400" b="1" dirty="0" smtClean="0">
                <a:solidFill>
                  <a:srgbClr val="00CC00"/>
                </a:solidFill>
              </a:rPr>
              <a:t> ozone – photochemical ozone (combo of sun, NO</a:t>
            </a:r>
            <a:r>
              <a:rPr lang="en-US" sz="2400" b="1" baseline="-25000" dirty="0" smtClean="0">
                <a:solidFill>
                  <a:srgbClr val="00CC00"/>
                </a:solidFill>
              </a:rPr>
              <a:t>2, </a:t>
            </a:r>
            <a:r>
              <a:rPr lang="en-US" sz="2400" b="1" dirty="0" smtClean="0">
                <a:solidFill>
                  <a:srgbClr val="00CC00"/>
                </a:solidFill>
              </a:rPr>
              <a:t>VOCs)</a:t>
            </a:r>
            <a:endParaRPr lang="en-US" sz="2400" b="1" u="sng" dirty="0" smtClean="0">
              <a:solidFill>
                <a:srgbClr val="00CC00"/>
              </a:solidFill>
            </a:endParaRPr>
          </a:p>
          <a:p>
            <a:pPr eaLnBrk="1" hangingPunct="1">
              <a:lnSpc>
                <a:spcPct val="80000"/>
              </a:lnSpc>
            </a:pPr>
            <a:endParaRPr lang="en-US" sz="2000" b="1" dirty="0" smtClean="0">
              <a:solidFill>
                <a:srgbClr val="00CC00"/>
              </a:solidFill>
            </a:endParaRPr>
          </a:p>
        </p:txBody>
      </p:sp>
      <p:pic>
        <p:nvPicPr>
          <p:cNvPr id="55300" name="Picture 5" descr="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749" y="76200"/>
            <a:ext cx="3200400" cy="35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mages.tutorvista.com/content/environment/ozone-depletion-equation.jpe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28800" y="5401803"/>
            <a:ext cx="1924050" cy="11994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zone produ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772" y="3673258"/>
            <a:ext cx="3905250" cy="2762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anim to="" calcmode="lin" valueType="num">
                                      <p:cBhvr>
                                        <p:cTn id="7" dur="1" fill="hold"/>
                                        <p:tgtEl>
                                          <p:spTgt spid="4099">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 to="" calcmode="lin" valueType="num">
                                      <p:cBhvr>
                                        <p:cTn id="17" dur="1" fill="hold"/>
                                        <p:tgtEl>
                                          <p:spTgt spid="409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 to="" calcmode="lin" valueType="num">
                                      <p:cBhvr>
                                        <p:cTn id="22" dur="1" fill="hold"/>
                                        <p:tgtEl>
                                          <p:spTgt spid="409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 to="" calcmode="lin" valueType="num">
                                      <p:cBhvr>
                                        <p:cTn id="27" dur="1" fill="hold"/>
                                        <p:tgtEl>
                                          <p:spTgt spid="4099">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 to="" calcmode="lin" valueType="num">
                                      <p:cBhvr>
                                        <p:cTn id="32" dur="1" fill="hold"/>
                                        <p:tgtEl>
                                          <p:spTgt spid="4099">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to="" calcmode="lin" valueType="num">
                                      <p:cBhvr>
                                        <p:cTn id="37" dur="1" fill="hold"/>
                                        <p:tgtEl>
                                          <p:spTgt spid="4099">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099">
                                            <p:txEl>
                                              <p:pRg st="6" end="6"/>
                                            </p:txEl>
                                          </p:spTgt>
                                        </p:tgtEl>
                                        <p:attrNameLst>
                                          <p:attrName>style.visibility</p:attrName>
                                        </p:attrNameLst>
                                      </p:cBhvr>
                                      <p:to>
                                        <p:strVal val="visible"/>
                                      </p:to>
                                    </p:set>
                                    <p:anim to="" calcmode="lin" valueType="num">
                                      <p:cBhvr>
                                        <p:cTn id="42" dur="1" fill="hold"/>
                                        <p:tgtEl>
                                          <p:spTgt spid="4099">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099">
                                            <p:txEl>
                                              <p:pRg st="7" end="7"/>
                                            </p:txEl>
                                          </p:spTgt>
                                        </p:tgtEl>
                                        <p:attrNameLst>
                                          <p:attrName>style.visibility</p:attrName>
                                        </p:attrNameLst>
                                      </p:cBhvr>
                                      <p:to>
                                        <p:strVal val="visible"/>
                                      </p:to>
                                    </p:set>
                                    <p:anim to="" calcmode="lin" valueType="num">
                                      <p:cBhvr>
                                        <p:cTn id="47" dur="1" fill="hold"/>
                                        <p:tgtEl>
                                          <p:spTgt spid="4099">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099">
                                            <p:txEl>
                                              <p:pRg st="8" end="8"/>
                                            </p:txEl>
                                          </p:spTgt>
                                        </p:tgtEl>
                                        <p:attrNameLst>
                                          <p:attrName>style.visibility</p:attrName>
                                        </p:attrNameLst>
                                      </p:cBhvr>
                                      <p:to>
                                        <p:strVal val="visible"/>
                                      </p:to>
                                    </p:set>
                                    <p:anim to="" calcmode="lin" valueType="num">
                                      <p:cBhvr>
                                        <p:cTn id="52" dur="1" fill="hold"/>
                                        <p:tgtEl>
                                          <p:spTgt spid="4099">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r>
              <a:rPr lang="en-US" altLang="en-US" smtClean="0"/>
              <a:t>Figure 17-15</a:t>
            </a:r>
            <a:br>
              <a:rPr lang="en-US" altLang="en-US" smtClean="0"/>
            </a:br>
            <a:r>
              <a:rPr lang="en-US" altLang="en-US" smtClean="0"/>
              <a:t>Page 432</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1750"/>
            <a:ext cx="7439025"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749300" y="366713"/>
            <a:ext cx="973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Emission</a:t>
            </a:r>
          </a:p>
        </p:txBody>
      </p:sp>
      <p:sp>
        <p:nvSpPr>
          <p:cNvPr id="70661" name="Text Box 5"/>
          <p:cNvSpPr txBox="1">
            <a:spLocks noChangeArrowheads="1"/>
          </p:cNvSpPr>
          <p:nvPr/>
        </p:nvSpPr>
        <p:spPr bwMode="auto">
          <a:xfrm>
            <a:off x="217488" y="1076325"/>
            <a:ext cx="8747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altLang="en-US" sz="1200"/>
              <a:t>Acid</a:t>
            </a:r>
          </a:p>
          <a:p>
            <a:pPr algn="ctr">
              <a:lnSpc>
                <a:spcPct val="90000"/>
              </a:lnSpc>
            </a:pPr>
            <a:r>
              <a:rPr lang="en-US" altLang="en-US" sz="1200"/>
              <a:t>deposition</a:t>
            </a:r>
            <a:endParaRPr lang="en-US" altLang="en-US" sz="1400" b="1"/>
          </a:p>
        </p:txBody>
      </p:sp>
      <p:sp>
        <p:nvSpPr>
          <p:cNvPr id="70662" name="Text Box 6"/>
          <p:cNvSpPr txBox="1">
            <a:spLocks noChangeArrowheads="1"/>
          </p:cNvSpPr>
          <p:nvPr/>
        </p:nvSpPr>
        <p:spPr bwMode="auto">
          <a:xfrm>
            <a:off x="1020763" y="1076325"/>
            <a:ext cx="654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60000"/>
              </a:lnSpc>
            </a:pPr>
            <a:r>
              <a:rPr lang="en-US" altLang="en-US" sz="1200"/>
              <a:t>SO</a:t>
            </a:r>
            <a:r>
              <a:rPr lang="en-US" altLang="en-US" sz="1200" baseline="-25000"/>
              <a:t>2</a:t>
            </a:r>
            <a:endParaRPr lang="en-US" altLang="en-US" baseline="-25000"/>
          </a:p>
          <a:p>
            <a:pPr algn="ctr">
              <a:lnSpc>
                <a:spcPct val="60000"/>
              </a:lnSpc>
            </a:pPr>
            <a:endParaRPr lang="en-US" altLang="en-US" sz="1200"/>
          </a:p>
          <a:p>
            <a:pPr algn="ctr">
              <a:lnSpc>
                <a:spcPct val="60000"/>
              </a:lnSpc>
            </a:pPr>
            <a:r>
              <a:rPr lang="en-US" altLang="en-US" sz="1200"/>
              <a:t>H</a:t>
            </a:r>
            <a:r>
              <a:rPr lang="en-US" altLang="en-US" sz="1200" baseline="-25000"/>
              <a:t>2</a:t>
            </a:r>
            <a:r>
              <a:rPr lang="en-US" altLang="en-US" sz="1200"/>
              <a:t>O</a:t>
            </a:r>
            <a:r>
              <a:rPr lang="en-US" altLang="en-US" sz="1200" baseline="-25000"/>
              <a:t>2</a:t>
            </a:r>
          </a:p>
          <a:p>
            <a:pPr algn="ctr">
              <a:lnSpc>
                <a:spcPct val="60000"/>
              </a:lnSpc>
            </a:pPr>
            <a:endParaRPr lang="en-US" altLang="en-US" sz="1200"/>
          </a:p>
          <a:p>
            <a:pPr algn="ctr">
              <a:lnSpc>
                <a:spcPct val="60000"/>
              </a:lnSpc>
            </a:pPr>
            <a:r>
              <a:rPr lang="en-US" altLang="en-US" sz="1200"/>
              <a:t>PANs</a:t>
            </a:r>
            <a:endParaRPr lang="en-US" altLang="en-US" sz="1400" b="1"/>
          </a:p>
        </p:txBody>
      </p:sp>
      <p:sp>
        <p:nvSpPr>
          <p:cNvPr id="70663" name="Text Box 7"/>
          <p:cNvSpPr txBox="1">
            <a:spLocks noChangeArrowheads="1"/>
          </p:cNvSpPr>
          <p:nvPr/>
        </p:nvSpPr>
        <p:spPr bwMode="auto">
          <a:xfrm>
            <a:off x="1601788" y="1076325"/>
            <a:ext cx="654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60000"/>
              </a:lnSpc>
            </a:pPr>
            <a:r>
              <a:rPr lang="en-US" altLang="en-US" sz="1200"/>
              <a:t>NO</a:t>
            </a:r>
            <a:r>
              <a:rPr lang="en-US" altLang="en-US" sz="1200" baseline="-25000"/>
              <a:t>X</a:t>
            </a:r>
            <a:endParaRPr lang="en-US" altLang="en-US" baseline="-25000"/>
          </a:p>
          <a:p>
            <a:pPr algn="ctr">
              <a:lnSpc>
                <a:spcPct val="60000"/>
              </a:lnSpc>
            </a:pPr>
            <a:endParaRPr lang="en-US" altLang="en-US" sz="1200"/>
          </a:p>
          <a:p>
            <a:pPr algn="ctr">
              <a:lnSpc>
                <a:spcPct val="60000"/>
              </a:lnSpc>
            </a:pPr>
            <a:r>
              <a:rPr lang="en-US" altLang="en-US" sz="1200"/>
              <a:t>O</a:t>
            </a:r>
            <a:r>
              <a:rPr lang="en-US" altLang="en-US" sz="1200" baseline="-25000"/>
              <a:t>3</a:t>
            </a:r>
          </a:p>
          <a:p>
            <a:pPr algn="ctr">
              <a:lnSpc>
                <a:spcPct val="60000"/>
              </a:lnSpc>
            </a:pPr>
            <a:endParaRPr lang="en-US" altLang="en-US" sz="1200"/>
          </a:p>
          <a:p>
            <a:pPr algn="ctr">
              <a:lnSpc>
                <a:spcPct val="60000"/>
              </a:lnSpc>
            </a:pPr>
            <a:r>
              <a:rPr lang="en-US" altLang="en-US" sz="1200"/>
              <a:t>Others</a:t>
            </a:r>
            <a:endParaRPr lang="en-US" altLang="en-US" sz="1400" b="1"/>
          </a:p>
        </p:txBody>
      </p:sp>
      <p:sp>
        <p:nvSpPr>
          <p:cNvPr id="70664" name="Text Box 8"/>
          <p:cNvSpPr txBox="1">
            <a:spLocks noChangeArrowheads="1"/>
          </p:cNvSpPr>
          <p:nvPr/>
        </p:nvSpPr>
        <p:spPr bwMode="auto">
          <a:xfrm>
            <a:off x="1287463" y="2395538"/>
            <a:ext cx="1092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Direct damage</a:t>
            </a:r>
          </a:p>
          <a:p>
            <a:pPr algn="ctr"/>
            <a:r>
              <a:rPr lang="en-US" altLang="en-US" sz="1100"/>
              <a:t>to leaves</a:t>
            </a:r>
          </a:p>
          <a:p>
            <a:pPr algn="ctr"/>
            <a:r>
              <a:rPr lang="en-US" altLang="en-US" sz="1100"/>
              <a:t>and bark</a:t>
            </a:r>
          </a:p>
        </p:txBody>
      </p:sp>
      <p:sp>
        <p:nvSpPr>
          <p:cNvPr id="70665" name="Text Box 9"/>
          <p:cNvSpPr txBox="1">
            <a:spLocks noChangeArrowheads="1"/>
          </p:cNvSpPr>
          <p:nvPr/>
        </p:nvSpPr>
        <p:spPr bwMode="auto">
          <a:xfrm>
            <a:off x="3524250" y="2395538"/>
            <a:ext cx="11160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Reduced</a:t>
            </a:r>
          </a:p>
          <a:p>
            <a:pPr algn="ctr"/>
            <a:r>
              <a:rPr lang="en-US" altLang="en-US" sz="1100"/>
              <a:t>photosynthesis</a:t>
            </a:r>
          </a:p>
          <a:p>
            <a:pPr algn="ctr"/>
            <a:r>
              <a:rPr lang="en-US" altLang="en-US" sz="1100"/>
              <a:t>and growth</a:t>
            </a:r>
            <a:endParaRPr lang="en-US" altLang="en-US" sz="1400"/>
          </a:p>
        </p:txBody>
      </p:sp>
      <p:sp>
        <p:nvSpPr>
          <p:cNvPr id="70666" name="Text Box 10"/>
          <p:cNvSpPr txBox="1">
            <a:spLocks noChangeArrowheads="1"/>
          </p:cNvSpPr>
          <p:nvPr/>
        </p:nvSpPr>
        <p:spPr bwMode="auto">
          <a:xfrm>
            <a:off x="5295900" y="2052638"/>
            <a:ext cx="12144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Increased</a:t>
            </a:r>
          </a:p>
          <a:p>
            <a:pPr algn="ctr"/>
            <a:r>
              <a:rPr lang="en-US" altLang="en-US" sz="1100"/>
              <a:t>Susceptibility</a:t>
            </a:r>
          </a:p>
          <a:p>
            <a:pPr algn="ctr"/>
            <a:r>
              <a:rPr lang="en-US" altLang="en-US" sz="1100"/>
              <a:t>to drought,</a:t>
            </a:r>
          </a:p>
          <a:p>
            <a:pPr algn="ctr"/>
            <a:r>
              <a:rPr lang="en-US" altLang="en-US" sz="1100"/>
              <a:t>extreme cold,</a:t>
            </a:r>
          </a:p>
          <a:p>
            <a:pPr algn="ctr"/>
            <a:r>
              <a:rPr lang="en-US" altLang="en-US" sz="1100"/>
              <a:t>insects, mosses,</a:t>
            </a:r>
          </a:p>
          <a:p>
            <a:pPr algn="ctr"/>
            <a:r>
              <a:rPr lang="en-US" altLang="en-US" sz="1100"/>
              <a:t>and disease</a:t>
            </a:r>
          </a:p>
          <a:p>
            <a:pPr algn="ctr"/>
            <a:r>
              <a:rPr lang="en-US" altLang="en-US" sz="1100"/>
              <a:t>organisms</a:t>
            </a:r>
          </a:p>
        </p:txBody>
      </p:sp>
      <p:sp>
        <p:nvSpPr>
          <p:cNvPr id="70667" name="Text Box 11"/>
          <p:cNvSpPr txBox="1">
            <a:spLocks noChangeArrowheads="1"/>
          </p:cNvSpPr>
          <p:nvPr/>
        </p:nvSpPr>
        <p:spPr bwMode="auto">
          <a:xfrm>
            <a:off x="2032000" y="4110038"/>
            <a:ext cx="1189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Soil acidification</a:t>
            </a:r>
          </a:p>
        </p:txBody>
      </p:sp>
      <p:sp>
        <p:nvSpPr>
          <p:cNvPr id="70668" name="Text Box 12"/>
          <p:cNvSpPr txBox="1">
            <a:spLocks noChangeArrowheads="1"/>
          </p:cNvSpPr>
          <p:nvPr/>
        </p:nvSpPr>
        <p:spPr bwMode="auto">
          <a:xfrm>
            <a:off x="1441450" y="4643438"/>
            <a:ext cx="906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Leaching of</a:t>
            </a:r>
          </a:p>
          <a:p>
            <a:pPr algn="ctr"/>
            <a:r>
              <a:rPr lang="en-US" altLang="en-US" sz="1100"/>
              <a:t>soil</a:t>
            </a:r>
          </a:p>
          <a:p>
            <a:pPr algn="ctr"/>
            <a:r>
              <a:rPr lang="en-US" altLang="en-US" sz="1100"/>
              <a:t>nutrients</a:t>
            </a:r>
          </a:p>
        </p:txBody>
      </p:sp>
      <p:sp>
        <p:nvSpPr>
          <p:cNvPr id="70669" name="Text Box 13"/>
          <p:cNvSpPr txBox="1">
            <a:spLocks noChangeArrowheads="1"/>
          </p:cNvSpPr>
          <p:nvPr/>
        </p:nvSpPr>
        <p:spPr bwMode="auto">
          <a:xfrm>
            <a:off x="2428875" y="4808538"/>
            <a:ext cx="45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Acid</a:t>
            </a:r>
          </a:p>
        </p:txBody>
      </p:sp>
      <p:sp>
        <p:nvSpPr>
          <p:cNvPr id="70670" name="Text Box 14"/>
          <p:cNvSpPr txBox="1">
            <a:spLocks noChangeArrowheads="1"/>
          </p:cNvSpPr>
          <p:nvPr/>
        </p:nvSpPr>
        <p:spPr bwMode="auto">
          <a:xfrm>
            <a:off x="3016250" y="4656138"/>
            <a:ext cx="890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Release of</a:t>
            </a:r>
          </a:p>
          <a:p>
            <a:pPr algn="ctr"/>
            <a:r>
              <a:rPr lang="en-US" altLang="en-US" sz="1100"/>
              <a:t>toxic</a:t>
            </a:r>
          </a:p>
          <a:p>
            <a:pPr algn="ctr"/>
            <a:r>
              <a:rPr lang="en-US" altLang="en-US" sz="1100"/>
              <a:t>metal icons</a:t>
            </a:r>
          </a:p>
        </p:txBody>
      </p:sp>
      <p:sp>
        <p:nvSpPr>
          <p:cNvPr id="70671" name="Text Box 15"/>
          <p:cNvSpPr txBox="1">
            <a:spLocks noChangeArrowheads="1"/>
          </p:cNvSpPr>
          <p:nvPr/>
        </p:nvSpPr>
        <p:spPr bwMode="auto">
          <a:xfrm>
            <a:off x="4340225" y="4719638"/>
            <a:ext cx="6889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Root</a:t>
            </a:r>
          </a:p>
          <a:p>
            <a:pPr algn="ctr"/>
            <a:r>
              <a:rPr lang="en-US" altLang="en-US" sz="1100"/>
              <a:t>damage</a:t>
            </a:r>
          </a:p>
        </p:txBody>
      </p:sp>
      <p:sp>
        <p:nvSpPr>
          <p:cNvPr id="70672" name="Text Box 16"/>
          <p:cNvSpPr txBox="1">
            <a:spLocks noChangeArrowheads="1"/>
          </p:cNvSpPr>
          <p:nvPr/>
        </p:nvSpPr>
        <p:spPr bwMode="auto">
          <a:xfrm>
            <a:off x="5522913" y="4503738"/>
            <a:ext cx="7445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Reduced</a:t>
            </a:r>
          </a:p>
          <a:p>
            <a:pPr algn="ctr"/>
            <a:r>
              <a:rPr lang="en-US" altLang="en-US" sz="1100"/>
              <a:t>nutrient</a:t>
            </a:r>
          </a:p>
          <a:p>
            <a:pPr algn="ctr"/>
            <a:r>
              <a:rPr lang="en-US" altLang="en-US" sz="1100"/>
              <a:t>and</a:t>
            </a:r>
          </a:p>
          <a:p>
            <a:pPr algn="ctr"/>
            <a:r>
              <a:rPr lang="en-US" altLang="en-US" sz="1100"/>
              <a:t>water</a:t>
            </a:r>
          </a:p>
          <a:p>
            <a:pPr algn="ctr"/>
            <a:r>
              <a:rPr lang="en-US" altLang="en-US" sz="1100"/>
              <a:t>uptake</a:t>
            </a:r>
          </a:p>
        </p:txBody>
      </p:sp>
      <p:sp>
        <p:nvSpPr>
          <p:cNvPr id="70673" name="Text Box 17"/>
          <p:cNvSpPr txBox="1">
            <a:spLocks noChangeArrowheads="1"/>
          </p:cNvSpPr>
          <p:nvPr/>
        </p:nvSpPr>
        <p:spPr bwMode="auto">
          <a:xfrm>
            <a:off x="6486525" y="4148138"/>
            <a:ext cx="858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Tree death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762000"/>
            <a:ext cx="8229600" cy="1143000"/>
          </a:xfrm>
          <a:solidFill>
            <a:srgbClr val="99CC00"/>
          </a:solidFill>
        </p:spPr>
        <p:txBody>
          <a:bodyPr/>
          <a:lstStyle/>
          <a:p>
            <a:pPr eaLnBrk="1" hangingPunct="1"/>
            <a:r>
              <a:rPr lang="en-US" sz="4000" smtClean="0"/>
              <a:t>Ways to Clean Air in Industrial Plants</a:t>
            </a:r>
          </a:p>
        </p:txBody>
      </p:sp>
      <p:pic>
        <p:nvPicPr>
          <p:cNvPr id="71683" name="Picture 5" descr="clean_air_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3051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2700"/>
            <a:ext cx="6823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71438" y="6329363"/>
            <a:ext cx="3792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t>Electrostatic Precipitator</a:t>
            </a:r>
          </a:p>
        </p:txBody>
      </p:sp>
      <p:grpSp>
        <p:nvGrpSpPr>
          <p:cNvPr id="72708" name="Group 4"/>
          <p:cNvGrpSpPr>
            <a:grpSpLocks/>
          </p:cNvGrpSpPr>
          <p:nvPr/>
        </p:nvGrpSpPr>
        <p:grpSpPr bwMode="auto">
          <a:xfrm>
            <a:off x="4133850" y="5830888"/>
            <a:ext cx="2368550" cy="457200"/>
            <a:chOff x="2604" y="3673"/>
            <a:chExt cx="1492" cy="288"/>
          </a:xfrm>
        </p:grpSpPr>
        <p:sp>
          <p:nvSpPr>
            <p:cNvPr id="72719" name="Text Box 5"/>
            <p:cNvSpPr txBox="1">
              <a:spLocks noChangeArrowheads="1"/>
            </p:cNvSpPr>
            <p:nvPr/>
          </p:nvSpPr>
          <p:spPr bwMode="auto">
            <a:xfrm>
              <a:off x="2604" y="3673"/>
              <a:ext cx="9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Dirty gas</a:t>
              </a:r>
            </a:p>
          </p:txBody>
        </p:sp>
        <p:sp>
          <p:nvSpPr>
            <p:cNvPr id="72720" name="Line 6"/>
            <p:cNvSpPr>
              <a:spLocks noChangeShapeType="1"/>
            </p:cNvSpPr>
            <p:nvPr/>
          </p:nvSpPr>
          <p:spPr bwMode="auto">
            <a:xfrm>
              <a:off x="3544" y="3832"/>
              <a:ext cx="552"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709" name="Group 7"/>
          <p:cNvGrpSpPr>
            <a:grpSpLocks/>
          </p:cNvGrpSpPr>
          <p:nvPr/>
        </p:nvGrpSpPr>
        <p:grpSpPr bwMode="auto">
          <a:xfrm>
            <a:off x="928688" y="5373688"/>
            <a:ext cx="3541712" cy="457200"/>
            <a:chOff x="585" y="3385"/>
            <a:chExt cx="2231" cy="288"/>
          </a:xfrm>
        </p:grpSpPr>
        <p:sp>
          <p:nvSpPr>
            <p:cNvPr id="72717" name="Text Box 8"/>
            <p:cNvSpPr txBox="1">
              <a:spLocks noChangeArrowheads="1"/>
            </p:cNvSpPr>
            <p:nvPr/>
          </p:nvSpPr>
          <p:spPr bwMode="auto">
            <a:xfrm>
              <a:off x="585" y="3385"/>
              <a:ext cx="1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Dust discharge</a:t>
              </a:r>
            </a:p>
          </p:txBody>
        </p:sp>
        <p:sp>
          <p:nvSpPr>
            <p:cNvPr id="72718" name="Line 9"/>
            <p:cNvSpPr>
              <a:spLocks noChangeShapeType="1"/>
            </p:cNvSpPr>
            <p:nvPr/>
          </p:nvSpPr>
          <p:spPr bwMode="auto">
            <a:xfrm>
              <a:off x="2080" y="3544"/>
              <a:ext cx="736"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710" name="Group 10"/>
          <p:cNvGrpSpPr>
            <a:grpSpLocks/>
          </p:cNvGrpSpPr>
          <p:nvPr/>
        </p:nvGrpSpPr>
        <p:grpSpPr bwMode="auto">
          <a:xfrm>
            <a:off x="4311650" y="992188"/>
            <a:ext cx="1743075" cy="1179512"/>
            <a:chOff x="2716" y="625"/>
            <a:chExt cx="1098" cy="743"/>
          </a:xfrm>
        </p:grpSpPr>
        <p:sp>
          <p:nvSpPr>
            <p:cNvPr id="72715" name="Text Box 11"/>
            <p:cNvSpPr txBox="1">
              <a:spLocks noChangeArrowheads="1"/>
            </p:cNvSpPr>
            <p:nvPr/>
          </p:nvSpPr>
          <p:spPr bwMode="auto">
            <a:xfrm>
              <a:off x="2716" y="625"/>
              <a:ext cx="10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Electrodes</a:t>
              </a:r>
            </a:p>
          </p:txBody>
        </p:sp>
        <p:sp>
          <p:nvSpPr>
            <p:cNvPr id="72716" name="Line 12"/>
            <p:cNvSpPr>
              <a:spLocks noChangeShapeType="1"/>
            </p:cNvSpPr>
            <p:nvPr/>
          </p:nvSpPr>
          <p:spPr bwMode="auto">
            <a:xfrm>
              <a:off x="3216" y="904"/>
              <a:ext cx="0" cy="464"/>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711" name="Group 13"/>
          <p:cNvGrpSpPr>
            <a:grpSpLocks/>
          </p:cNvGrpSpPr>
          <p:nvPr/>
        </p:nvGrpSpPr>
        <p:grpSpPr bwMode="auto">
          <a:xfrm>
            <a:off x="1117600" y="573088"/>
            <a:ext cx="2743200" cy="457200"/>
            <a:chOff x="704" y="361"/>
            <a:chExt cx="1728" cy="288"/>
          </a:xfrm>
        </p:grpSpPr>
        <p:sp>
          <p:nvSpPr>
            <p:cNvPr id="72713" name="Text Box 14"/>
            <p:cNvSpPr txBox="1">
              <a:spLocks noChangeArrowheads="1"/>
            </p:cNvSpPr>
            <p:nvPr/>
          </p:nvSpPr>
          <p:spPr bwMode="auto">
            <a:xfrm>
              <a:off x="1185" y="361"/>
              <a:ext cx="1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Cleaned gas</a:t>
              </a:r>
            </a:p>
          </p:txBody>
        </p:sp>
        <p:sp>
          <p:nvSpPr>
            <p:cNvPr id="72714" name="Line 15"/>
            <p:cNvSpPr>
              <a:spLocks noChangeShapeType="1"/>
            </p:cNvSpPr>
            <p:nvPr/>
          </p:nvSpPr>
          <p:spPr bwMode="auto">
            <a:xfrm flipH="1">
              <a:off x="704" y="512"/>
              <a:ext cx="46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72712" name="Text Box 17"/>
          <p:cNvSpPr txBox="1">
            <a:spLocks noChangeArrowheads="1"/>
          </p:cNvSpPr>
          <p:nvPr/>
        </p:nvSpPr>
        <p:spPr bwMode="auto">
          <a:xfrm>
            <a:off x="6248400" y="228600"/>
            <a:ext cx="2590800" cy="9239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Remove particulates </a:t>
            </a:r>
          </a:p>
          <a:p>
            <a:pPr eaLnBrk="1" hangingPunct="1"/>
            <a:r>
              <a:rPr lang="en-US"/>
              <a:t>from industrial plants (dust &amp; smoke)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768350"/>
            <a:ext cx="4518025"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928688" y="1817688"/>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Cleaned gas</a:t>
            </a:r>
          </a:p>
        </p:txBody>
      </p:sp>
      <p:sp>
        <p:nvSpPr>
          <p:cNvPr id="73732" name="Text Box 4"/>
          <p:cNvSpPr txBox="1">
            <a:spLocks noChangeArrowheads="1"/>
          </p:cNvSpPr>
          <p:nvPr/>
        </p:nvSpPr>
        <p:spPr bwMode="auto">
          <a:xfrm>
            <a:off x="971550" y="3748088"/>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Dirty gas</a:t>
            </a:r>
          </a:p>
        </p:txBody>
      </p:sp>
      <p:sp>
        <p:nvSpPr>
          <p:cNvPr id="73733" name="Text Box 5"/>
          <p:cNvSpPr txBox="1">
            <a:spLocks noChangeArrowheads="1"/>
          </p:cNvSpPr>
          <p:nvPr/>
        </p:nvSpPr>
        <p:spPr bwMode="auto">
          <a:xfrm>
            <a:off x="92075" y="629920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t>Baghouse Filter</a:t>
            </a:r>
          </a:p>
        </p:txBody>
      </p:sp>
      <p:sp>
        <p:nvSpPr>
          <p:cNvPr id="73734" name="Text Box 6"/>
          <p:cNvSpPr txBox="1">
            <a:spLocks noChangeArrowheads="1"/>
          </p:cNvSpPr>
          <p:nvPr/>
        </p:nvSpPr>
        <p:spPr bwMode="auto">
          <a:xfrm>
            <a:off x="4459288" y="6402388"/>
            <a:ext cx="238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Dust discharge</a:t>
            </a:r>
          </a:p>
        </p:txBody>
      </p:sp>
      <p:grpSp>
        <p:nvGrpSpPr>
          <p:cNvPr id="73735" name="Group 7"/>
          <p:cNvGrpSpPr>
            <a:grpSpLocks/>
          </p:cNvGrpSpPr>
          <p:nvPr/>
        </p:nvGrpSpPr>
        <p:grpSpPr bwMode="auto">
          <a:xfrm>
            <a:off x="5149850" y="76200"/>
            <a:ext cx="1219200" cy="965200"/>
            <a:chOff x="3244" y="48"/>
            <a:chExt cx="768" cy="608"/>
          </a:xfrm>
        </p:grpSpPr>
        <p:sp>
          <p:nvSpPr>
            <p:cNvPr id="73737" name="Text Box 8"/>
            <p:cNvSpPr txBox="1">
              <a:spLocks noChangeArrowheads="1"/>
            </p:cNvSpPr>
            <p:nvPr/>
          </p:nvSpPr>
          <p:spPr bwMode="auto">
            <a:xfrm>
              <a:off x="3331" y="48"/>
              <a:ext cx="5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Bags</a:t>
              </a:r>
            </a:p>
          </p:txBody>
        </p:sp>
        <p:grpSp>
          <p:nvGrpSpPr>
            <p:cNvPr id="73738" name="Group 9"/>
            <p:cNvGrpSpPr>
              <a:grpSpLocks/>
            </p:cNvGrpSpPr>
            <p:nvPr/>
          </p:nvGrpSpPr>
          <p:grpSpPr bwMode="auto">
            <a:xfrm>
              <a:off x="3244" y="348"/>
              <a:ext cx="768" cy="308"/>
              <a:chOff x="3252" y="300"/>
              <a:chExt cx="768" cy="308"/>
            </a:xfrm>
          </p:grpSpPr>
          <p:sp>
            <p:nvSpPr>
              <p:cNvPr id="73739" name="AutoShape 10"/>
              <p:cNvSpPr>
                <a:spLocks/>
              </p:cNvSpPr>
              <p:nvPr/>
            </p:nvSpPr>
            <p:spPr bwMode="auto">
              <a:xfrm rot="-5400000">
                <a:off x="3564" y="-12"/>
                <a:ext cx="144" cy="768"/>
              </a:xfrm>
              <a:prstGeom prst="rightBrace">
                <a:avLst>
                  <a:gd name="adj1" fmla="val 44444"/>
                  <a:gd name="adj2" fmla="val 50000"/>
                </a:avLst>
              </a:prstGeom>
              <a:noFill/>
              <a:ln w="254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40" name="Line 11"/>
              <p:cNvSpPr>
                <a:spLocks noChangeShapeType="1"/>
              </p:cNvSpPr>
              <p:nvPr/>
            </p:nvSpPr>
            <p:spPr bwMode="auto">
              <a:xfrm>
                <a:off x="3256" y="448"/>
                <a:ext cx="0" cy="16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12"/>
              <p:cNvSpPr>
                <a:spLocks noChangeShapeType="1"/>
              </p:cNvSpPr>
              <p:nvPr/>
            </p:nvSpPr>
            <p:spPr bwMode="auto">
              <a:xfrm>
                <a:off x="4016" y="448"/>
                <a:ext cx="0" cy="16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3736" name="Text Box 14"/>
          <p:cNvSpPr txBox="1">
            <a:spLocks noChangeArrowheads="1"/>
          </p:cNvSpPr>
          <p:nvPr/>
        </p:nvSpPr>
        <p:spPr bwMode="auto">
          <a:xfrm>
            <a:off x="1127125" y="417513"/>
            <a:ext cx="2724150" cy="9239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Remove more of the</a:t>
            </a:r>
          </a:p>
          <a:p>
            <a:pPr eaLnBrk="1" hangingPunct="1"/>
            <a:r>
              <a:rPr lang="en-US"/>
              <a:t>Hazardous fine particles </a:t>
            </a:r>
          </a:p>
          <a:p>
            <a:pPr eaLnBrk="1" hangingPunct="1"/>
            <a:r>
              <a:rPr lang="en-US"/>
              <a:t>(dioxins &amp; furans)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38100"/>
            <a:ext cx="4230687"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82550" y="6316663"/>
            <a:ext cx="287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t>Cyclone Separator</a:t>
            </a:r>
          </a:p>
        </p:txBody>
      </p:sp>
      <p:sp>
        <p:nvSpPr>
          <p:cNvPr id="74756" name="Text Box 4"/>
          <p:cNvSpPr txBox="1">
            <a:spLocks noChangeArrowheads="1"/>
          </p:cNvSpPr>
          <p:nvPr/>
        </p:nvSpPr>
        <p:spPr bwMode="auto">
          <a:xfrm>
            <a:off x="1085850" y="1500188"/>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Dirty gas</a:t>
            </a:r>
          </a:p>
        </p:txBody>
      </p:sp>
      <p:sp>
        <p:nvSpPr>
          <p:cNvPr id="74757" name="Text Box 5"/>
          <p:cNvSpPr txBox="1">
            <a:spLocks noChangeArrowheads="1"/>
          </p:cNvSpPr>
          <p:nvPr/>
        </p:nvSpPr>
        <p:spPr bwMode="auto">
          <a:xfrm>
            <a:off x="4281488" y="6402388"/>
            <a:ext cx="238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Dust discharge</a:t>
            </a:r>
          </a:p>
        </p:txBody>
      </p:sp>
      <p:grpSp>
        <p:nvGrpSpPr>
          <p:cNvPr id="74758" name="Group 6"/>
          <p:cNvGrpSpPr>
            <a:grpSpLocks/>
          </p:cNvGrpSpPr>
          <p:nvPr/>
        </p:nvGrpSpPr>
        <p:grpSpPr bwMode="auto">
          <a:xfrm>
            <a:off x="1081088" y="306388"/>
            <a:ext cx="4011612" cy="457200"/>
            <a:chOff x="681" y="193"/>
            <a:chExt cx="2527" cy="288"/>
          </a:xfrm>
        </p:grpSpPr>
        <p:sp>
          <p:nvSpPr>
            <p:cNvPr id="74760" name="Text Box 7"/>
            <p:cNvSpPr txBox="1">
              <a:spLocks noChangeArrowheads="1"/>
            </p:cNvSpPr>
            <p:nvPr/>
          </p:nvSpPr>
          <p:spPr bwMode="auto">
            <a:xfrm>
              <a:off x="681" y="193"/>
              <a:ext cx="1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Cleaned gas</a:t>
              </a:r>
            </a:p>
          </p:txBody>
        </p:sp>
        <p:sp>
          <p:nvSpPr>
            <p:cNvPr id="74761" name="Line 8"/>
            <p:cNvSpPr>
              <a:spLocks noChangeShapeType="1"/>
            </p:cNvSpPr>
            <p:nvPr/>
          </p:nvSpPr>
          <p:spPr bwMode="auto">
            <a:xfrm>
              <a:off x="1920" y="352"/>
              <a:ext cx="1288"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74759" name="Text Box 10"/>
          <p:cNvSpPr txBox="1">
            <a:spLocks noChangeArrowheads="1"/>
          </p:cNvSpPr>
          <p:nvPr/>
        </p:nvSpPr>
        <p:spPr bwMode="auto">
          <a:xfrm>
            <a:off x="974725" y="2932113"/>
            <a:ext cx="2444750" cy="6413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Cheapest solution to </a:t>
            </a:r>
          </a:p>
          <a:p>
            <a:pPr eaLnBrk="1" hangingPunct="1"/>
            <a:r>
              <a:rPr lang="en-US"/>
              <a:t>Removing particulates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57200"/>
            <a:ext cx="64008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5467350" y="1588"/>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Dirty gas</a:t>
            </a:r>
          </a:p>
        </p:txBody>
      </p:sp>
      <p:sp>
        <p:nvSpPr>
          <p:cNvPr id="75780" name="Text Box 4"/>
          <p:cNvSpPr txBox="1">
            <a:spLocks noChangeArrowheads="1"/>
          </p:cNvSpPr>
          <p:nvPr/>
        </p:nvSpPr>
        <p:spPr bwMode="auto">
          <a:xfrm>
            <a:off x="1827213" y="5919788"/>
            <a:ext cx="176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Dirty water</a:t>
            </a:r>
          </a:p>
        </p:txBody>
      </p:sp>
      <p:sp>
        <p:nvSpPr>
          <p:cNvPr id="75781" name="Text Box 5"/>
          <p:cNvSpPr txBox="1">
            <a:spLocks noChangeArrowheads="1"/>
          </p:cNvSpPr>
          <p:nvPr/>
        </p:nvSpPr>
        <p:spPr bwMode="auto">
          <a:xfrm>
            <a:off x="7177088" y="1639888"/>
            <a:ext cx="1014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Clean</a:t>
            </a:r>
          </a:p>
          <a:p>
            <a:pPr algn="ctr"/>
            <a:r>
              <a:rPr lang="en-US" altLang="en-US" sz="2400" b="1"/>
              <a:t>water</a:t>
            </a:r>
          </a:p>
        </p:txBody>
      </p:sp>
      <p:sp>
        <p:nvSpPr>
          <p:cNvPr id="75782" name="Text Box 6"/>
          <p:cNvSpPr txBox="1">
            <a:spLocks noChangeArrowheads="1"/>
          </p:cNvSpPr>
          <p:nvPr/>
        </p:nvSpPr>
        <p:spPr bwMode="auto">
          <a:xfrm>
            <a:off x="63500" y="6362700"/>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t>Wet Scrubber</a:t>
            </a:r>
          </a:p>
        </p:txBody>
      </p:sp>
      <p:grpSp>
        <p:nvGrpSpPr>
          <p:cNvPr id="75783" name="Group 7"/>
          <p:cNvGrpSpPr>
            <a:grpSpLocks/>
          </p:cNvGrpSpPr>
          <p:nvPr/>
        </p:nvGrpSpPr>
        <p:grpSpPr bwMode="auto">
          <a:xfrm>
            <a:off x="6629400" y="3138488"/>
            <a:ext cx="1363663" cy="822325"/>
            <a:chOff x="4176" y="1977"/>
            <a:chExt cx="859" cy="518"/>
          </a:xfrm>
        </p:grpSpPr>
        <p:sp>
          <p:nvSpPr>
            <p:cNvPr id="75788" name="Text Box 8"/>
            <p:cNvSpPr txBox="1">
              <a:spLocks noChangeArrowheads="1"/>
            </p:cNvSpPr>
            <p:nvPr/>
          </p:nvSpPr>
          <p:spPr bwMode="auto">
            <a:xfrm>
              <a:off x="4567" y="1977"/>
              <a:ext cx="4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Wet</a:t>
              </a:r>
            </a:p>
            <a:p>
              <a:pPr algn="ctr"/>
              <a:r>
                <a:rPr lang="en-US" altLang="en-US" sz="2400" b="1"/>
                <a:t>gas</a:t>
              </a:r>
            </a:p>
          </p:txBody>
        </p:sp>
        <p:sp>
          <p:nvSpPr>
            <p:cNvPr id="75789" name="Line 9"/>
            <p:cNvSpPr>
              <a:spLocks noChangeShapeType="1"/>
            </p:cNvSpPr>
            <p:nvPr/>
          </p:nvSpPr>
          <p:spPr bwMode="auto">
            <a:xfrm flipH="1">
              <a:off x="4176" y="2248"/>
              <a:ext cx="40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784" name="Group 10"/>
          <p:cNvGrpSpPr>
            <a:grpSpLocks/>
          </p:cNvGrpSpPr>
          <p:nvPr/>
        </p:nvGrpSpPr>
        <p:grpSpPr bwMode="auto">
          <a:xfrm>
            <a:off x="738188" y="63500"/>
            <a:ext cx="1979612" cy="1168400"/>
            <a:chOff x="465" y="40"/>
            <a:chExt cx="1247" cy="736"/>
          </a:xfrm>
        </p:grpSpPr>
        <p:sp>
          <p:nvSpPr>
            <p:cNvPr id="75786" name="Text Box 11"/>
            <p:cNvSpPr txBox="1">
              <a:spLocks noChangeArrowheads="1"/>
            </p:cNvSpPr>
            <p:nvPr/>
          </p:nvSpPr>
          <p:spPr bwMode="auto">
            <a:xfrm>
              <a:off x="465" y="40"/>
              <a:ext cx="1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t>Cleaned gas</a:t>
              </a:r>
            </a:p>
          </p:txBody>
        </p:sp>
        <p:sp>
          <p:nvSpPr>
            <p:cNvPr id="75787" name="Line 12"/>
            <p:cNvSpPr>
              <a:spLocks noChangeShapeType="1"/>
            </p:cNvSpPr>
            <p:nvPr/>
          </p:nvSpPr>
          <p:spPr bwMode="auto">
            <a:xfrm>
              <a:off x="816" y="304"/>
              <a:ext cx="0" cy="472"/>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75785" name="Text Box 14"/>
          <p:cNvSpPr txBox="1">
            <a:spLocks noChangeArrowheads="1"/>
          </p:cNvSpPr>
          <p:nvPr/>
        </p:nvSpPr>
        <p:spPr bwMode="auto">
          <a:xfrm>
            <a:off x="6156325" y="5980113"/>
            <a:ext cx="2470150" cy="64135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Can also reduce sulfur</a:t>
            </a:r>
          </a:p>
          <a:p>
            <a:pPr eaLnBrk="1" hangingPunct="1"/>
            <a:r>
              <a:rPr lang="en-US"/>
              <a:t>dioxide emissions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71450"/>
            <a:ext cx="4419600" cy="1077913"/>
          </a:xfrm>
          <a:prstGeom prst="rect">
            <a:avLst/>
          </a:prstGeom>
          <a:solidFill>
            <a:schemeClr val="bg1">
              <a:lumMod val="75000"/>
            </a:schemeClr>
          </a:solidFill>
        </p:spPr>
        <p:txBody>
          <a:bodyPr>
            <a:spAutoFit/>
          </a:bodyPr>
          <a:lstStyle/>
          <a:p>
            <a:pPr>
              <a:defRPr/>
            </a:pPr>
            <a:r>
              <a:rPr lang="en-US" sz="3200" dirty="0"/>
              <a:t>What is a Catalytic Convertor?</a:t>
            </a:r>
          </a:p>
        </p:txBody>
      </p:sp>
      <p:sp>
        <p:nvSpPr>
          <p:cNvPr id="76803" name="Rectangle 2"/>
          <p:cNvSpPr>
            <a:spLocks noChangeArrowheads="1"/>
          </p:cNvSpPr>
          <p:nvPr/>
        </p:nvSpPr>
        <p:spPr bwMode="auto">
          <a:xfrm>
            <a:off x="239713" y="57150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http://auto.howstuffworks.com/catalytic-converter.htm</a:t>
            </a:r>
            <a:endParaRPr lang="en-US" dirty="0"/>
          </a:p>
          <a:p>
            <a:endParaRPr lang="en-US" dirty="0"/>
          </a:p>
        </p:txBody>
      </p:sp>
      <p:sp>
        <p:nvSpPr>
          <p:cNvPr id="4" name="TextBox 3"/>
          <p:cNvSpPr txBox="1">
            <a:spLocks noChangeArrowheads="1"/>
          </p:cNvSpPr>
          <p:nvPr/>
        </p:nvSpPr>
        <p:spPr bwMode="auto">
          <a:xfrm>
            <a:off x="5675313" y="3124200"/>
            <a:ext cx="3163887" cy="120015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Designed to take harmful emissions </a:t>
            </a:r>
          </a:p>
          <a:p>
            <a:pPr algn="ctr" eaLnBrk="1" hangingPunct="1"/>
            <a:r>
              <a:rPr lang="en-US"/>
              <a:t>and release less harmful substances</a:t>
            </a:r>
          </a:p>
        </p:txBody>
      </p:sp>
      <p:pic>
        <p:nvPicPr>
          <p:cNvPr id="76805" name="Picture 2" descr="http://www.mastermuffler.net/wp-content/uploads/2012/02/4551977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524000"/>
            <a:ext cx="5524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4038600" cy="762000"/>
          </a:xfrm>
          <a:solidFill>
            <a:srgbClr val="00FFFF"/>
          </a:solidFill>
        </p:spPr>
        <p:txBody>
          <a:bodyPr/>
          <a:lstStyle/>
          <a:p>
            <a:pPr eaLnBrk="1" hangingPunct="1"/>
            <a:r>
              <a:rPr lang="en-US" sz="4000" b="1" u="sng" smtClean="0"/>
              <a:t/>
            </a:r>
            <a:br>
              <a:rPr lang="en-US" sz="4000" b="1" u="sng" smtClean="0"/>
            </a:br>
            <a:r>
              <a:rPr lang="en-US" sz="2400" b="1" u="sng" smtClean="0"/>
              <a:t>Indoor Air Pollution</a:t>
            </a:r>
            <a:r>
              <a:rPr lang="en-US" sz="2400" b="1" smtClean="0"/>
              <a:t/>
            </a:r>
            <a:br>
              <a:rPr lang="en-US" sz="2400" b="1" smtClean="0"/>
            </a:br>
            <a:endParaRPr lang="en-US" sz="2400" b="1" smtClean="0"/>
          </a:p>
        </p:txBody>
      </p:sp>
      <p:sp>
        <p:nvSpPr>
          <p:cNvPr id="11267" name="Rectangle 3"/>
          <p:cNvSpPr>
            <a:spLocks noGrp="1" noChangeArrowheads="1"/>
          </p:cNvSpPr>
          <p:nvPr>
            <p:ph type="body" sz="half" idx="1"/>
          </p:nvPr>
        </p:nvSpPr>
        <p:spPr>
          <a:xfrm>
            <a:off x="304800" y="838200"/>
            <a:ext cx="4267200" cy="6019800"/>
          </a:xfrm>
          <a:solidFill>
            <a:srgbClr val="DDDDDD"/>
          </a:solidFill>
        </p:spPr>
        <p:txBody>
          <a:bodyPr/>
          <a:lstStyle/>
          <a:p>
            <a:pPr eaLnBrk="1" hangingPunct="1">
              <a:lnSpc>
                <a:spcPct val="80000"/>
              </a:lnSpc>
            </a:pPr>
            <a:r>
              <a:rPr lang="en-US" sz="2000" dirty="0" smtClean="0"/>
              <a:t>more indoor than outdoor </a:t>
            </a:r>
          </a:p>
          <a:p>
            <a:pPr eaLnBrk="1" hangingPunct="1">
              <a:lnSpc>
                <a:spcPct val="80000"/>
              </a:lnSpc>
            </a:pPr>
            <a:r>
              <a:rPr lang="en-US" sz="2000" u="sng" dirty="0" smtClean="0"/>
              <a:t>4 most dangerous pollutants</a:t>
            </a:r>
            <a:r>
              <a:rPr lang="en-US" sz="2000" dirty="0" smtClean="0"/>
              <a:t>:</a:t>
            </a:r>
          </a:p>
          <a:p>
            <a:pPr eaLnBrk="1" hangingPunct="1">
              <a:lnSpc>
                <a:spcPct val="80000"/>
              </a:lnSpc>
            </a:pPr>
            <a:r>
              <a:rPr lang="en-US" sz="2000" i="1" dirty="0" smtClean="0"/>
              <a:t>1)Cigarette smoke</a:t>
            </a:r>
            <a:r>
              <a:rPr lang="en-US" sz="2000" dirty="0" smtClean="0"/>
              <a:t> </a:t>
            </a:r>
          </a:p>
          <a:p>
            <a:pPr eaLnBrk="1" hangingPunct="1">
              <a:lnSpc>
                <a:spcPct val="80000"/>
              </a:lnSpc>
            </a:pPr>
            <a:r>
              <a:rPr lang="en-US" sz="2000" i="1" dirty="0" smtClean="0"/>
              <a:t>2)Formaldehyde</a:t>
            </a:r>
            <a:r>
              <a:rPr lang="en-US" sz="2000" dirty="0" smtClean="0"/>
              <a:t> – colorless, extremely irritating gas, </a:t>
            </a:r>
          </a:p>
          <a:p>
            <a:pPr eaLnBrk="1" hangingPunct="1">
              <a:lnSpc>
                <a:spcPct val="80000"/>
              </a:lnSpc>
            </a:pPr>
            <a:r>
              <a:rPr lang="en-US" sz="2000" dirty="0" smtClean="0"/>
              <a:t>chronic breathing problems, sinus/eye irritation, and nausea.  </a:t>
            </a:r>
          </a:p>
          <a:p>
            <a:pPr eaLnBrk="1" hangingPunct="1">
              <a:lnSpc>
                <a:spcPct val="80000"/>
              </a:lnSpc>
            </a:pPr>
            <a:r>
              <a:rPr lang="en-US" sz="2000" dirty="0" smtClean="0"/>
              <a:t>Ex – plywood, high-gloss wood in floors and furniture, drapes, adhesives in carpeting, </a:t>
            </a:r>
          </a:p>
          <a:p>
            <a:pPr eaLnBrk="1" hangingPunct="1">
              <a:lnSpc>
                <a:spcPct val="80000"/>
              </a:lnSpc>
            </a:pPr>
            <a:r>
              <a:rPr lang="en-US" sz="2000" i="1" dirty="0" smtClean="0"/>
              <a:t>3)Radon-222 gas</a:t>
            </a:r>
            <a:r>
              <a:rPr lang="en-US" sz="2000" dirty="0" smtClean="0"/>
              <a:t> – natural gas</a:t>
            </a:r>
          </a:p>
          <a:p>
            <a:pPr eaLnBrk="1" hangingPunct="1">
              <a:lnSpc>
                <a:spcPct val="80000"/>
              </a:lnSpc>
            </a:pPr>
            <a:r>
              <a:rPr lang="en-US" sz="2000" dirty="0" smtClean="0"/>
              <a:t>Radioactive decay of uranium</a:t>
            </a:r>
          </a:p>
          <a:p>
            <a:pPr eaLnBrk="1" hangingPunct="1">
              <a:lnSpc>
                <a:spcPct val="80000"/>
              </a:lnSpc>
            </a:pPr>
            <a:r>
              <a:rPr lang="en-US" sz="2000" dirty="0" smtClean="0"/>
              <a:t>cannot see, taste, or smell</a:t>
            </a:r>
          </a:p>
          <a:p>
            <a:pPr eaLnBrk="1" hangingPunct="1">
              <a:lnSpc>
                <a:spcPct val="80000"/>
              </a:lnSpc>
            </a:pPr>
            <a:r>
              <a:rPr lang="en-US" sz="2000" dirty="0" smtClean="0"/>
              <a:t>cracks in foundations/walls, openings in sump pumps.  .  </a:t>
            </a:r>
          </a:p>
          <a:p>
            <a:pPr eaLnBrk="1" hangingPunct="1">
              <a:lnSpc>
                <a:spcPct val="80000"/>
              </a:lnSpc>
            </a:pPr>
            <a:r>
              <a:rPr lang="en-US" sz="2000" dirty="0" smtClean="0"/>
              <a:t>radon exhausts </a:t>
            </a:r>
            <a:endParaRPr lang="en-US" sz="2000" dirty="0" smtClean="0">
              <a:hlinkClick r:id="rId3"/>
            </a:endParaRPr>
          </a:p>
          <a:p>
            <a:pPr eaLnBrk="1" hangingPunct="1">
              <a:lnSpc>
                <a:spcPct val="80000"/>
              </a:lnSpc>
            </a:pPr>
            <a:r>
              <a:rPr lang="en-US" sz="2000" dirty="0" smtClean="0">
                <a:hlinkClick r:id="rId3"/>
              </a:rPr>
              <a:t>www.epa.gov/iaq/radon</a:t>
            </a:r>
            <a:endParaRPr lang="en-US" sz="2000" dirty="0" smtClean="0"/>
          </a:p>
          <a:p>
            <a:pPr eaLnBrk="1" hangingPunct="1">
              <a:lnSpc>
                <a:spcPct val="80000"/>
              </a:lnSpc>
            </a:pPr>
            <a:r>
              <a:rPr lang="en-US" sz="2000" i="1" dirty="0" smtClean="0"/>
              <a:t>4)fine particles/ultrafine particles</a:t>
            </a:r>
          </a:p>
          <a:p>
            <a:pPr eaLnBrk="1" hangingPunct="1">
              <a:lnSpc>
                <a:spcPct val="80000"/>
              </a:lnSpc>
            </a:pPr>
            <a:r>
              <a:rPr lang="en-US" sz="2000" dirty="0" smtClean="0"/>
              <a:t>asbestos/fiberglass</a:t>
            </a:r>
            <a:endParaRPr lang="en-US" sz="2000" b="1" dirty="0" smtClean="0"/>
          </a:p>
          <a:p>
            <a:pPr eaLnBrk="1" hangingPunct="1">
              <a:lnSpc>
                <a:spcPct val="80000"/>
              </a:lnSpc>
            </a:pPr>
            <a:r>
              <a:rPr lang="en-US" sz="2000" b="1" dirty="0" smtClean="0"/>
              <a:t>**negative effects of humans</a:t>
            </a:r>
          </a:p>
          <a:p>
            <a:pPr eaLnBrk="1" hangingPunct="1">
              <a:lnSpc>
                <a:spcPct val="80000"/>
              </a:lnSpc>
            </a:pPr>
            <a:r>
              <a:rPr lang="en-US" sz="2000" b="1" dirty="0" smtClean="0"/>
              <a:t>Who is affected most?</a:t>
            </a:r>
          </a:p>
        </p:txBody>
      </p:sp>
      <p:sp>
        <p:nvSpPr>
          <p:cNvPr id="77828" name="Rectangle 7"/>
          <p:cNvSpPr>
            <a:spLocks noGrp="1" noChangeArrowheads="1"/>
          </p:cNvSpPr>
          <p:nvPr>
            <p:ph sz="half" idx="2"/>
          </p:nvPr>
        </p:nvSpPr>
        <p:spPr/>
        <p:txBody>
          <a:bodyPr/>
          <a:lstStyle/>
          <a:p>
            <a:pPr eaLnBrk="1" hangingPunct="1">
              <a:lnSpc>
                <a:spcPct val="80000"/>
              </a:lnSpc>
            </a:pPr>
            <a:endParaRPr lang="en-US" sz="800" smtClean="0"/>
          </a:p>
        </p:txBody>
      </p:sp>
      <p:pic>
        <p:nvPicPr>
          <p:cNvPr id="77829" name="Picture 9" descr="indoor_air_q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706"/>
            <a:ext cx="3416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10"/>
          <p:cNvSpPr txBox="1">
            <a:spLocks noChangeArrowheads="1"/>
          </p:cNvSpPr>
          <p:nvPr/>
        </p:nvSpPr>
        <p:spPr bwMode="auto">
          <a:xfrm>
            <a:off x="4908550" y="5029200"/>
            <a:ext cx="3657600" cy="12985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endParaRPr lang="en-US" dirty="0"/>
          </a:p>
          <a:p>
            <a:pPr eaLnBrk="1" hangingPunct="1">
              <a:lnSpc>
                <a:spcPct val="80000"/>
              </a:lnSpc>
              <a:spcBef>
                <a:spcPct val="20000"/>
              </a:spcBef>
              <a:buFontTx/>
              <a:buChar char="•"/>
            </a:pPr>
            <a:r>
              <a:rPr lang="en-US" dirty="0"/>
              <a:t>EPA Studies have found that common pollutants can be 2-5 time higher inside than outside</a:t>
            </a:r>
            <a:endParaRPr lang="en-US" u="sng" dirty="0"/>
          </a:p>
          <a:p>
            <a:pPr eaLnBrk="1" hangingPunct="1"/>
            <a:endParaRPr lang="en-US" dirty="0"/>
          </a:p>
        </p:txBody>
      </p:sp>
      <p:sp>
        <p:nvSpPr>
          <p:cNvPr id="7" name="Text Box 8"/>
          <p:cNvSpPr txBox="1">
            <a:spLocks noChangeArrowheads="1"/>
          </p:cNvSpPr>
          <p:nvPr/>
        </p:nvSpPr>
        <p:spPr bwMode="auto">
          <a:xfrm>
            <a:off x="4158867" y="6172200"/>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5"/>
              </a:rPr>
              <a:t>http://www.youtube.com/watch?v=gciSp5X40t0</a:t>
            </a:r>
            <a:endParaRPr lang="en-US" dirty="0"/>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 to="" calcmode="lin" valueType="num">
                                      <p:cBhvr>
                                        <p:cTn id="7" dur="1" fill="hold"/>
                                        <p:tgtEl>
                                          <p:spTgt spid="11267">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to="" calcmode="lin" valueType="num">
                                      <p:cBhvr>
                                        <p:cTn id="12" dur="1" fill="hold"/>
                                        <p:tgtEl>
                                          <p:spTgt spid="1126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to="" calcmode="lin" valueType="num">
                                      <p:cBhvr>
                                        <p:cTn id="17" dur="1" fill="hold"/>
                                        <p:tgtEl>
                                          <p:spTgt spid="11267">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 to="" calcmode="lin" valueType="num">
                                      <p:cBhvr>
                                        <p:cTn id="22" dur="1" fill="hold"/>
                                        <p:tgtEl>
                                          <p:spTgt spid="11267">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 to="" calcmode="lin" valueType="num">
                                      <p:cBhvr>
                                        <p:cTn id="27" dur="1" fill="hold"/>
                                        <p:tgtEl>
                                          <p:spTgt spid="11267">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 to="" calcmode="lin" valueType="num">
                                      <p:cBhvr>
                                        <p:cTn id="32" dur="1" fill="hold"/>
                                        <p:tgtEl>
                                          <p:spTgt spid="11267">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to="" calcmode="lin" valueType="num">
                                      <p:cBhvr>
                                        <p:cTn id="37" dur="1" fill="hold"/>
                                        <p:tgtEl>
                                          <p:spTgt spid="11267">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 to="" calcmode="lin" valueType="num">
                                      <p:cBhvr>
                                        <p:cTn id="42" dur="1" fill="hold"/>
                                        <p:tgtEl>
                                          <p:spTgt spid="11267">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 to="" calcmode="lin" valueType="num">
                                      <p:cBhvr>
                                        <p:cTn id="47" dur="1" fill="hold"/>
                                        <p:tgtEl>
                                          <p:spTgt spid="11267">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267">
                                            <p:txEl>
                                              <p:pRg st="8" end="8"/>
                                            </p:txEl>
                                          </p:spTgt>
                                        </p:tgtEl>
                                        <p:attrNameLst>
                                          <p:attrName>style.visibility</p:attrName>
                                        </p:attrNameLst>
                                      </p:cBhvr>
                                      <p:to>
                                        <p:strVal val="visible"/>
                                      </p:to>
                                    </p:set>
                                    <p:anim to="" calcmode="lin" valueType="num">
                                      <p:cBhvr>
                                        <p:cTn id="52" dur="1" fill="hold"/>
                                        <p:tgtEl>
                                          <p:spTgt spid="11267">
                                            <p:txEl>
                                              <p:pRg st="8" end="8"/>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1267">
                                            <p:txEl>
                                              <p:pRg st="9" end="9"/>
                                            </p:txEl>
                                          </p:spTgt>
                                        </p:tgtEl>
                                        <p:attrNameLst>
                                          <p:attrName>style.visibility</p:attrName>
                                        </p:attrNameLst>
                                      </p:cBhvr>
                                      <p:to>
                                        <p:strVal val="visible"/>
                                      </p:to>
                                    </p:set>
                                    <p:anim to="" calcmode="lin" valueType="num">
                                      <p:cBhvr>
                                        <p:cTn id="57" dur="1" fill="hold"/>
                                        <p:tgtEl>
                                          <p:spTgt spid="11267">
                                            <p:txEl>
                                              <p:pRg st="9" end="9"/>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1267">
                                            <p:txEl>
                                              <p:pRg st="10" end="10"/>
                                            </p:txEl>
                                          </p:spTgt>
                                        </p:tgtEl>
                                        <p:attrNameLst>
                                          <p:attrName>style.visibility</p:attrName>
                                        </p:attrNameLst>
                                      </p:cBhvr>
                                      <p:to>
                                        <p:strVal val="visible"/>
                                      </p:to>
                                    </p:set>
                                    <p:anim to="" calcmode="lin" valueType="num">
                                      <p:cBhvr>
                                        <p:cTn id="62" dur="1" fill="hold"/>
                                        <p:tgtEl>
                                          <p:spTgt spid="11267">
                                            <p:txEl>
                                              <p:pRg st="10" end="10"/>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1267">
                                            <p:txEl>
                                              <p:pRg st="11" end="11"/>
                                            </p:txEl>
                                          </p:spTgt>
                                        </p:tgtEl>
                                        <p:attrNameLst>
                                          <p:attrName>style.visibility</p:attrName>
                                        </p:attrNameLst>
                                      </p:cBhvr>
                                      <p:to>
                                        <p:strVal val="visible"/>
                                      </p:to>
                                    </p:set>
                                    <p:anim to="" calcmode="lin" valueType="num">
                                      <p:cBhvr>
                                        <p:cTn id="67" dur="1" fill="hold"/>
                                        <p:tgtEl>
                                          <p:spTgt spid="11267">
                                            <p:txEl>
                                              <p:pRg st="11" end="11"/>
                                            </p:txEl>
                                          </p:spTgt>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11267">
                                            <p:txEl>
                                              <p:pRg st="12" end="12"/>
                                            </p:txEl>
                                          </p:spTgt>
                                        </p:tgtEl>
                                        <p:attrNameLst>
                                          <p:attrName>style.visibility</p:attrName>
                                        </p:attrNameLst>
                                      </p:cBhvr>
                                      <p:to>
                                        <p:strVal val="visible"/>
                                      </p:to>
                                    </p:set>
                                    <p:anim to="" calcmode="lin" valueType="num">
                                      <p:cBhvr>
                                        <p:cTn id="72" dur="1" fill="hold"/>
                                        <p:tgtEl>
                                          <p:spTgt spid="11267">
                                            <p:txEl>
                                              <p:pRg st="12" end="12"/>
                                            </p:txEl>
                                          </p:spTgt>
                                        </p:tgtEl>
                                        <p:attrNameLst>
                                          <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11267">
                                            <p:txEl>
                                              <p:pRg st="13" end="13"/>
                                            </p:txEl>
                                          </p:spTgt>
                                        </p:tgtEl>
                                        <p:attrNameLst>
                                          <p:attrName>style.visibility</p:attrName>
                                        </p:attrNameLst>
                                      </p:cBhvr>
                                      <p:to>
                                        <p:strVal val="visible"/>
                                      </p:to>
                                    </p:set>
                                    <p:anim to="" calcmode="lin" valueType="num">
                                      <p:cBhvr>
                                        <p:cTn id="77" dur="1" fill="hold"/>
                                        <p:tgtEl>
                                          <p:spTgt spid="11267">
                                            <p:txEl>
                                              <p:pRg st="13" end="13"/>
                                            </p:txEl>
                                          </p:spTgt>
                                        </p:tgtEl>
                                        <p:attrNameLst>
                                          <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11267">
                                            <p:txEl>
                                              <p:pRg st="14" end="14"/>
                                            </p:txEl>
                                          </p:spTgt>
                                        </p:tgtEl>
                                        <p:attrNameLst>
                                          <p:attrName>style.visibility</p:attrName>
                                        </p:attrNameLst>
                                      </p:cBhvr>
                                      <p:to>
                                        <p:strVal val="visible"/>
                                      </p:to>
                                    </p:set>
                                    <p:anim to="" calcmode="lin" valueType="num">
                                      <p:cBhvr>
                                        <p:cTn id="82" dur="1" fill="hold"/>
                                        <p:tgtEl>
                                          <p:spTgt spid="11267">
                                            <p:txEl>
                                              <p:pRg st="14" end="14"/>
                                            </p:txEl>
                                          </p:spTgt>
                                        </p:tgtEl>
                                        <p:attrNameLst>
                                          <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11267">
                                            <p:txEl>
                                              <p:pRg st="15" end="15"/>
                                            </p:txEl>
                                          </p:spTgt>
                                        </p:tgtEl>
                                        <p:attrNameLst>
                                          <p:attrName>style.visibility</p:attrName>
                                        </p:attrNameLst>
                                      </p:cBhvr>
                                      <p:to>
                                        <p:strVal val="visible"/>
                                      </p:to>
                                    </p:set>
                                    <p:anim to="" calcmode="lin" valueType="num">
                                      <p:cBhvr>
                                        <p:cTn id="87" dur="1" fill="hold"/>
                                        <p:tgtEl>
                                          <p:spTgt spid="11267">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Major Components of the Human Respiratory System</a:t>
            </a:r>
            <a:endParaRPr lang="en-US" dirty="0"/>
          </a:p>
        </p:txBody>
      </p:sp>
      <p:pic>
        <p:nvPicPr>
          <p:cNvPr id="5" name="Picture 1" descr="18p492_f2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1500187"/>
            <a:ext cx="7799387"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a:rPr>
              <a:t>Fig. 18-21, p. 492</a:t>
            </a:r>
          </a:p>
        </p:txBody>
      </p:sp>
      <p:sp>
        <p:nvSpPr>
          <p:cNvPr id="8" name="Text Box 5"/>
          <p:cNvSpPr txBox="1">
            <a:spLocks noChangeArrowheads="1"/>
          </p:cNvSpPr>
          <p:nvPr/>
        </p:nvSpPr>
        <p:spPr bwMode="auto">
          <a:xfrm>
            <a:off x="7751763" y="1316037"/>
            <a:ext cx="1228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Epithelial cell</a:t>
            </a:r>
          </a:p>
        </p:txBody>
      </p:sp>
      <p:sp>
        <p:nvSpPr>
          <p:cNvPr id="9" name="Text Box 6"/>
          <p:cNvSpPr txBox="1">
            <a:spLocks noChangeArrowheads="1"/>
          </p:cNvSpPr>
          <p:nvPr/>
        </p:nvSpPr>
        <p:spPr bwMode="auto">
          <a:xfrm>
            <a:off x="7900988" y="1870075"/>
            <a:ext cx="728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Cilia</a:t>
            </a:r>
          </a:p>
        </p:txBody>
      </p:sp>
      <p:sp>
        <p:nvSpPr>
          <p:cNvPr id="10" name="Text Box 7"/>
          <p:cNvSpPr txBox="1">
            <a:spLocks noChangeArrowheads="1"/>
          </p:cNvSpPr>
          <p:nvPr/>
        </p:nvSpPr>
        <p:spPr bwMode="auto">
          <a:xfrm>
            <a:off x="0" y="1925637"/>
            <a:ext cx="156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Nasal cavity</a:t>
            </a:r>
          </a:p>
        </p:txBody>
      </p:sp>
      <p:sp>
        <p:nvSpPr>
          <p:cNvPr id="11" name="Text Box 8"/>
          <p:cNvSpPr txBox="1">
            <a:spLocks noChangeArrowheads="1"/>
          </p:cNvSpPr>
          <p:nvPr/>
        </p:nvSpPr>
        <p:spPr bwMode="auto">
          <a:xfrm>
            <a:off x="0" y="2370137"/>
            <a:ext cx="1414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Oral cavity</a:t>
            </a:r>
          </a:p>
        </p:txBody>
      </p:sp>
      <p:sp>
        <p:nvSpPr>
          <p:cNvPr id="12" name="Text Box 9"/>
          <p:cNvSpPr txBox="1">
            <a:spLocks noChangeArrowheads="1"/>
          </p:cNvSpPr>
          <p:nvPr/>
        </p:nvSpPr>
        <p:spPr bwMode="auto">
          <a:xfrm>
            <a:off x="7900988" y="2535237"/>
            <a:ext cx="12430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a:rPr>
              <a:t>Goblet cell (secreting mucus)</a:t>
            </a:r>
          </a:p>
        </p:txBody>
      </p:sp>
      <p:sp>
        <p:nvSpPr>
          <p:cNvPr id="13" name="Text Box 10"/>
          <p:cNvSpPr txBox="1">
            <a:spLocks noChangeArrowheads="1"/>
          </p:cNvSpPr>
          <p:nvPr/>
        </p:nvSpPr>
        <p:spPr bwMode="auto">
          <a:xfrm>
            <a:off x="0" y="2762250"/>
            <a:ext cx="2011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Pharynx (throat)</a:t>
            </a:r>
          </a:p>
        </p:txBody>
      </p:sp>
      <p:sp>
        <p:nvSpPr>
          <p:cNvPr id="14" name="Text Box 11"/>
          <p:cNvSpPr txBox="1">
            <a:spLocks noChangeArrowheads="1"/>
          </p:cNvSpPr>
          <p:nvPr/>
        </p:nvSpPr>
        <p:spPr bwMode="auto">
          <a:xfrm>
            <a:off x="7751763" y="3449637"/>
            <a:ext cx="969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Mucus</a:t>
            </a:r>
          </a:p>
        </p:txBody>
      </p:sp>
      <p:sp>
        <p:nvSpPr>
          <p:cNvPr id="15" name="Text Box 12"/>
          <p:cNvSpPr txBox="1">
            <a:spLocks noChangeArrowheads="1"/>
          </p:cNvSpPr>
          <p:nvPr/>
        </p:nvSpPr>
        <p:spPr bwMode="auto">
          <a:xfrm>
            <a:off x="0" y="3367087"/>
            <a:ext cx="2328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Trachea (windpipe)</a:t>
            </a:r>
          </a:p>
        </p:txBody>
      </p:sp>
      <p:sp>
        <p:nvSpPr>
          <p:cNvPr id="16" name="Text Box 13"/>
          <p:cNvSpPr txBox="1">
            <a:spLocks noChangeArrowheads="1"/>
          </p:cNvSpPr>
          <p:nvPr/>
        </p:nvSpPr>
        <p:spPr bwMode="auto">
          <a:xfrm>
            <a:off x="0" y="3865562"/>
            <a:ext cx="131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Bronchus</a:t>
            </a:r>
          </a:p>
        </p:txBody>
      </p:sp>
      <p:sp>
        <p:nvSpPr>
          <p:cNvPr id="17" name="Text Box 14"/>
          <p:cNvSpPr txBox="1">
            <a:spLocks noChangeArrowheads="1"/>
          </p:cNvSpPr>
          <p:nvPr/>
        </p:nvSpPr>
        <p:spPr bwMode="auto">
          <a:xfrm>
            <a:off x="7751763" y="3906837"/>
            <a:ext cx="1395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a:rPr>
              <a:t>Bronchioles</a:t>
            </a:r>
          </a:p>
        </p:txBody>
      </p:sp>
      <p:sp>
        <p:nvSpPr>
          <p:cNvPr id="18" name="Text Box 15"/>
          <p:cNvSpPr txBox="1">
            <a:spLocks noChangeArrowheads="1"/>
          </p:cNvSpPr>
          <p:nvPr/>
        </p:nvSpPr>
        <p:spPr bwMode="auto">
          <a:xfrm>
            <a:off x="0" y="4433887"/>
            <a:ext cx="137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Right lung</a:t>
            </a:r>
          </a:p>
        </p:txBody>
      </p:sp>
      <p:sp>
        <p:nvSpPr>
          <p:cNvPr id="19" name="Text Box 16"/>
          <p:cNvSpPr txBox="1">
            <a:spLocks noChangeArrowheads="1"/>
          </p:cNvSpPr>
          <p:nvPr/>
        </p:nvSpPr>
        <p:spPr bwMode="auto">
          <a:xfrm>
            <a:off x="7900988" y="4359275"/>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a:rPr>
              <a:t>Alveolar duct</a:t>
            </a:r>
          </a:p>
        </p:txBody>
      </p:sp>
      <p:sp>
        <p:nvSpPr>
          <p:cNvPr id="20" name="Text Box 17"/>
          <p:cNvSpPr txBox="1">
            <a:spLocks noChangeArrowheads="1"/>
          </p:cNvSpPr>
          <p:nvPr/>
        </p:nvSpPr>
        <p:spPr bwMode="auto">
          <a:xfrm>
            <a:off x="0" y="4967287"/>
            <a:ext cx="156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latin typeface="Arial"/>
                <a:cs typeface="Arial"/>
              </a:rPr>
              <a:t>Bronchioles</a:t>
            </a:r>
          </a:p>
        </p:txBody>
      </p:sp>
      <p:sp>
        <p:nvSpPr>
          <p:cNvPr id="21" name="Text Box 18"/>
          <p:cNvSpPr txBox="1">
            <a:spLocks noChangeArrowheads="1"/>
          </p:cNvSpPr>
          <p:nvPr/>
        </p:nvSpPr>
        <p:spPr bwMode="auto">
          <a:xfrm>
            <a:off x="4548188" y="5133975"/>
            <a:ext cx="1355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solidFill>
                  <a:srgbClr val="000000"/>
                </a:solidFill>
                <a:latin typeface="Arial"/>
                <a:cs typeface="Arial"/>
              </a:rPr>
              <a:t>Alveolar sac (sectioned)</a:t>
            </a:r>
          </a:p>
        </p:txBody>
      </p:sp>
      <p:sp>
        <p:nvSpPr>
          <p:cNvPr id="22" name="Text Box 19"/>
          <p:cNvSpPr txBox="1">
            <a:spLocks noChangeArrowheads="1"/>
          </p:cNvSpPr>
          <p:nvPr/>
        </p:nvSpPr>
        <p:spPr bwMode="auto">
          <a:xfrm>
            <a:off x="7900988" y="5475287"/>
            <a:ext cx="995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a:rPr>
              <a:t>Alveoli</a:t>
            </a:r>
          </a:p>
        </p:txBody>
      </p:sp>
      <p:sp>
        <p:nvSpPr>
          <p:cNvPr id="23" name="Line 22"/>
          <p:cNvSpPr>
            <a:spLocks noChangeShapeType="1"/>
          </p:cNvSpPr>
          <p:nvPr/>
        </p:nvSpPr>
        <p:spPr bwMode="auto">
          <a:xfrm flipH="1" flipV="1">
            <a:off x="1363663" y="2132012"/>
            <a:ext cx="2270125" cy="407988"/>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4" name="Line 23"/>
          <p:cNvSpPr>
            <a:spLocks noChangeShapeType="1"/>
          </p:cNvSpPr>
          <p:nvPr/>
        </p:nvSpPr>
        <p:spPr bwMode="auto">
          <a:xfrm flipH="1" flipV="1">
            <a:off x="1154113" y="2593975"/>
            <a:ext cx="2343150" cy="19685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5" name="Line 24"/>
          <p:cNvSpPr>
            <a:spLocks noChangeShapeType="1"/>
          </p:cNvSpPr>
          <p:nvPr/>
        </p:nvSpPr>
        <p:spPr bwMode="auto">
          <a:xfrm flipH="1" flipV="1">
            <a:off x="1701800" y="2922587"/>
            <a:ext cx="1346200" cy="19685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6" name="Line 25"/>
          <p:cNvSpPr>
            <a:spLocks noChangeShapeType="1"/>
          </p:cNvSpPr>
          <p:nvPr/>
        </p:nvSpPr>
        <p:spPr bwMode="auto">
          <a:xfrm flipH="1" flipV="1">
            <a:off x="1952625" y="3573462"/>
            <a:ext cx="1139825" cy="10795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7" name="Line 26"/>
          <p:cNvSpPr>
            <a:spLocks noChangeShapeType="1"/>
          </p:cNvSpPr>
          <p:nvPr/>
        </p:nvSpPr>
        <p:spPr bwMode="auto">
          <a:xfrm flipH="1" flipV="1">
            <a:off x="1076325" y="4041775"/>
            <a:ext cx="2282825" cy="506412"/>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8" name="Line 27"/>
          <p:cNvSpPr>
            <a:spLocks noChangeShapeType="1"/>
          </p:cNvSpPr>
          <p:nvPr/>
        </p:nvSpPr>
        <p:spPr bwMode="auto">
          <a:xfrm flipH="1" flipV="1">
            <a:off x="6510338" y="2535237"/>
            <a:ext cx="1414462" cy="149225"/>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9" name="Line 28"/>
          <p:cNvSpPr>
            <a:spLocks noChangeShapeType="1"/>
          </p:cNvSpPr>
          <p:nvPr/>
        </p:nvSpPr>
        <p:spPr bwMode="auto">
          <a:xfrm flipH="1" flipV="1">
            <a:off x="7077075" y="3243262"/>
            <a:ext cx="733425" cy="347663"/>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0" name="Line 29"/>
          <p:cNvSpPr>
            <a:spLocks noChangeShapeType="1"/>
          </p:cNvSpPr>
          <p:nvPr/>
        </p:nvSpPr>
        <p:spPr bwMode="auto">
          <a:xfrm flipH="1">
            <a:off x="6770688" y="4113212"/>
            <a:ext cx="1014412" cy="7620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1" name="Line 30"/>
          <p:cNvSpPr>
            <a:spLocks noChangeShapeType="1"/>
          </p:cNvSpPr>
          <p:nvPr/>
        </p:nvSpPr>
        <p:spPr bwMode="auto">
          <a:xfrm flipH="1">
            <a:off x="7004050" y="4545012"/>
            <a:ext cx="936625" cy="19685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2" name="Line 31"/>
          <p:cNvSpPr>
            <a:spLocks noChangeShapeType="1"/>
          </p:cNvSpPr>
          <p:nvPr/>
        </p:nvSpPr>
        <p:spPr bwMode="auto">
          <a:xfrm flipH="1" flipV="1">
            <a:off x="7226300" y="5583237"/>
            <a:ext cx="698500" cy="58738"/>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3" name="Line 32"/>
          <p:cNvSpPr>
            <a:spLocks noChangeShapeType="1"/>
          </p:cNvSpPr>
          <p:nvPr/>
        </p:nvSpPr>
        <p:spPr bwMode="auto">
          <a:xfrm flipH="1">
            <a:off x="7185025" y="5641975"/>
            <a:ext cx="739775" cy="182562"/>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4" name="AutoShape 33"/>
          <p:cNvSpPr>
            <a:spLocks/>
          </p:cNvSpPr>
          <p:nvPr/>
        </p:nvSpPr>
        <p:spPr bwMode="auto">
          <a:xfrm rot="1427523">
            <a:off x="6142038" y="4959350"/>
            <a:ext cx="152400" cy="938212"/>
          </a:xfrm>
          <a:prstGeom prst="leftBracket">
            <a:avLst>
              <a:gd name="adj" fmla="val 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a:cs typeface="Arial"/>
            </a:endParaRPr>
          </a:p>
        </p:txBody>
      </p:sp>
      <p:sp>
        <p:nvSpPr>
          <p:cNvPr id="35" name="Line 34"/>
          <p:cNvSpPr>
            <a:spLocks noChangeShapeType="1"/>
          </p:cNvSpPr>
          <p:nvPr/>
        </p:nvSpPr>
        <p:spPr bwMode="auto">
          <a:xfrm flipH="1" flipV="1">
            <a:off x="5697538" y="5337175"/>
            <a:ext cx="449262" cy="523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a:cs typeface="Arial"/>
            </a:endParaRPr>
          </a:p>
        </p:txBody>
      </p:sp>
      <p:sp>
        <p:nvSpPr>
          <p:cNvPr id="36" name="Line 35"/>
          <p:cNvSpPr>
            <a:spLocks noChangeShapeType="1"/>
          </p:cNvSpPr>
          <p:nvPr/>
        </p:nvSpPr>
        <p:spPr bwMode="auto">
          <a:xfrm flipH="1" flipV="1">
            <a:off x="1146175" y="4621212"/>
            <a:ext cx="1047750" cy="14605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7" name="Line 36"/>
          <p:cNvSpPr>
            <a:spLocks noChangeShapeType="1"/>
          </p:cNvSpPr>
          <p:nvPr/>
        </p:nvSpPr>
        <p:spPr bwMode="auto">
          <a:xfrm flipH="1" flipV="1">
            <a:off x="1316038" y="5160962"/>
            <a:ext cx="1889125" cy="292100"/>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8" name="Line 37"/>
          <p:cNvSpPr>
            <a:spLocks noChangeShapeType="1"/>
          </p:cNvSpPr>
          <p:nvPr/>
        </p:nvSpPr>
        <p:spPr bwMode="auto">
          <a:xfrm flipH="1" flipV="1">
            <a:off x="1308100" y="5159375"/>
            <a:ext cx="2298700" cy="484187"/>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9" name="Line 39"/>
          <p:cNvSpPr>
            <a:spLocks noChangeShapeType="1"/>
          </p:cNvSpPr>
          <p:nvPr/>
        </p:nvSpPr>
        <p:spPr bwMode="auto">
          <a:xfrm flipH="1">
            <a:off x="6588125" y="1492250"/>
            <a:ext cx="1227138" cy="258762"/>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40" name="Line 40"/>
          <p:cNvSpPr>
            <a:spLocks noChangeShapeType="1"/>
          </p:cNvSpPr>
          <p:nvPr/>
        </p:nvSpPr>
        <p:spPr bwMode="auto">
          <a:xfrm flipH="1" flipV="1">
            <a:off x="6856413" y="1938337"/>
            <a:ext cx="1076325" cy="92075"/>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41" name="Line 41"/>
          <p:cNvSpPr>
            <a:spLocks noChangeShapeType="1"/>
          </p:cNvSpPr>
          <p:nvPr/>
        </p:nvSpPr>
        <p:spPr bwMode="auto">
          <a:xfrm flipH="1">
            <a:off x="6910388" y="2043112"/>
            <a:ext cx="1001712" cy="157163"/>
          </a:xfrm>
          <a:prstGeom prst="line">
            <a:avLst/>
          </a:prstGeom>
          <a:noFill/>
          <a:ln w="19050">
            <a:solidFill>
              <a:schemeClr val="tx1"/>
            </a:solidFill>
            <a:round/>
            <a:headEnd/>
            <a:tailEnd/>
          </a:ln>
          <a:effectLst>
            <a:outerShdw dist="25399"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Tree>
    <p:extLst>
      <p:ext uri="{BB962C8B-B14F-4D97-AF65-F5344CB8AC3E}">
        <p14:creationId xmlns:p14="http://schemas.microsoft.com/office/powerpoint/2010/main" val="4239644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304800"/>
          </a:xfrm>
        </p:spPr>
        <p:txBody>
          <a:bodyPr>
            <a:noAutofit/>
          </a:bodyPr>
          <a:lstStyle/>
          <a:p>
            <a:r>
              <a:rPr lang="en-US" sz="1800" smtClean="0"/>
              <a:t>Case Study: Radioactive Radon Gas (cont’d.)</a:t>
            </a:r>
            <a:endParaRPr lang="en-US" sz="1800" dirty="0"/>
          </a:p>
        </p:txBody>
      </p:sp>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18-19, p. 491</a:t>
            </a:r>
          </a:p>
        </p:txBody>
      </p:sp>
      <p:pic>
        <p:nvPicPr>
          <p:cNvPr id="6" name="Picture 2" descr="18p491_f19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2875" y="320675"/>
            <a:ext cx="6300788"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322388" y="250825"/>
            <a:ext cx="5383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Outlet vents for furnace, dryer, and woodstove</a:t>
            </a:r>
          </a:p>
        </p:txBody>
      </p:sp>
      <p:sp>
        <p:nvSpPr>
          <p:cNvPr id="9" name="Text Box 6"/>
          <p:cNvSpPr txBox="1">
            <a:spLocks noChangeArrowheads="1"/>
          </p:cNvSpPr>
          <p:nvPr/>
        </p:nvSpPr>
        <p:spPr bwMode="auto">
          <a:xfrm>
            <a:off x="5105400" y="738187"/>
            <a:ext cx="1600200" cy="641350"/>
          </a:xfrm>
          <a:prstGeom prst="rect">
            <a:avLst/>
          </a:prstGeom>
          <a:noFill/>
          <a:ln>
            <a:noFill/>
          </a:ln>
          <a:effectLst>
            <a:outerShdw dist="38099"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Open window</a:t>
            </a:r>
          </a:p>
        </p:txBody>
      </p:sp>
      <p:sp>
        <p:nvSpPr>
          <p:cNvPr id="10" name="Text Box 7"/>
          <p:cNvSpPr txBox="1">
            <a:spLocks noChangeArrowheads="1"/>
          </p:cNvSpPr>
          <p:nvPr/>
        </p:nvSpPr>
        <p:spPr bwMode="auto">
          <a:xfrm>
            <a:off x="4572000" y="1608137"/>
            <a:ext cx="1693863" cy="641350"/>
          </a:xfrm>
          <a:prstGeom prst="rect">
            <a:avLst/>
          </a:prstGeom>
          <a:noFill/>
          <a:ln>
            <a:noFill/>
          </a:ln>
          <a:effectLst>
            <a:outerShdw dist="38099"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rPr>
              <a:t>Openings around pipes</a:t>
            </a:r>
          </a:p>
        </p:txBody>
      </p:sp>
      <p:sp>
        <p:nvSpPr>
          <p:cNvPr id="11" name="Text Box 8"/>
          <p:cNvSpPr txBox="1">
            <a:spLocks noChangeArrowheads="1"/>
          </p:cNvSpPr>
          <p:nvPr/>
        </p:nvSpPr>
        <p:spPr bwMode="auto">
          <a:xfrm>
            <a:off x="5715000" y="1379537"/>
            <a:ext cx="1822450" cy="366713"/>
          </a:xfrm>
          <a:prstGeom prst="rect">
            <a:avLst/>
          </a:prstGeom>
          <a:noFill/>
          <a:ln>
            <a:noFill/>
          </a:ln>
          <a:effectLst>
            <a:outerShdw dist="38099"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rPr>
              <a:t>Cracks in wall</a:t>
            </a:r>
          </a:p>
        </p:txBody>
      </p:sp>
      <p:sp>
        <p:nvSpPr>
          <p:cNvPr id="12" name="Text Box 9"/>
          <p:cNvSpPr txBox="1">
            <a:spLocks noChangeArrowheads="1"/>
          </p:cNvSpPr>
          <p:nvPr/>
        </p:nvSpPr>
        <p:spPr bwMode="auto">
          <a:xfrm>
            <a:off x="5768975" y="2354262"/>
            <a:ext cx="1393825" cy="366713"/>
          </a:xfrm>
          <a:prstGeom prst="rect">
            <a:avLst/>
          </a:prstGeom>
          <a:noFill/>
          <a:ln>
            <a:noFill/>
          </a:ln>
          <a:effectLst>
            <a:outerShdw dist="38099"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rPr>
              <a:t>Slab joints</a:t>
            </a:r>
          </a:p>
        </p:txBody>
      </p:sp>
      <p:sp>
        <p:nvSpPr>
          <p:cNvPr id="13" name="Text Box 10"/>
          <p:cNvSpPr txBox="1">
            <a:spLocks noChangeArrowheads="1"/>
          </p:cNvSpPr>
          <p:nvPr/>
        </p:nvSpPr>
        <p:spPr bwMode="auto">
          <a:xfrm>
            <a:off x="4630738" y="3055937"/>
            <a:ext cx="1541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Wood stove</a:t>
            </a:r>
          </a:p>
        </p:txBody>
      </p:sp>
      <p:sp>
        <p:nvSpPr>
          <p:cNvPr id="14" name="Text Box 11"/>
          <p:cNvSpPr txBox="1">
            <a:spLocks noChangeArrowheads="1"/>
          </p:cNvSpPr>
          <p:nvPr/>
        </p:nvSpPr>
        <p:spPr bwMode="auto">
          <a:xfrm>
            <a:off x="3633788" y="3525837"/>
            <a:ext cx="1166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Clothes dryer</a:t>
            </a:r>
          </a:p>
        </p:txBody>
      </p:sp>
      <p:sp>
        <p:nvSpPr>
          <p:cNvPr id="15" name="Text Box 12"/>
          <p:cNvSpPr txBox="1">
            <a:spLocks noChangeArrowheads="1"/>
          </p:cNvSpPr>
          <p:nvPr/>
        </p:nvSpPr>
        <p:spPr bwMode="auto">
          <a:xfrm>
            <a:off x="5175250" y="3405187"/>
            <a:ext cx="1093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Cracks in </a:t>
            </a:r>
            <a:r>
              <a:rPr lang="en-US" sz="1800" b="1" dirty="0">
                <a:solidFill>
                  <a:srgbClr val="000000"/>
                </a:solidFill>
                <a:latin typeface="Lucida Grande" charset="0"/>
                <a:cs typeface="Arial" charset="0"/>
              </a:rPr>
              <a:t>fl</a:t>
            </a:r>
            <a:r>
              <a:rPr lang="en-US" sz="1800" b="1" dirty="0">
                <a:solidFill>
                  <a:srgbClr val="000000"/>
                </a:solidFill>
                <a:latin typeface="Arial"/>
                <a:cs typeface="Arial" charset="0"/>
              </a:rPr>
              <a:t>oor</a:t>
            </a:r>
          </a:p>
        </p:txBody>
      </p:sp>
      <p:sp>
        <p:nvSpPr>
          <p:cNvPr id="16" name="Text Box 13"/>
          <p:cNvSpPr txBox="1">
            <a:spLocks noChangeArrowheads="1"/>
          </p:cNvSpPr>
          <p:nvPr/>
        </p:nvSpPr>
        <p:spPr bwMode="auto">
          <a:xfrm>
            <a:off x="6850063" y="3416300"/>
            <a:ext cx="1303337" cy="641350"/>
          </a:xfrm>
          <a:prstGeom prst="rect">
            <a:avLst/>
          </a:prstGeom>
          <a:noFill/>
          <a:ln>
            <a:noFill/>
          </a:ln>
          <a:effectLst>
            <a:outerShdw dist="38099"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Sump pump</a:t>
            </a:r>
          </a:p>
        </p:txBody>
      </p:sp>
      <p:sp>
        <p:nvSpPr>
          <p:cNvPr id="17" name="Text Box 14"/>
          <p:cNvSpPr txBox="1">
            <a:spLocks noChangeArrowheads="1"/>
          </p:cNvSpPr>
          <p:nvPr/>
        </p:nvSpPr>
        <p:spPr bwMode="auto">
          <a:xfrm>
            <a:off x="2598738" y="3756025"/>
            <a:ext cx="1135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Furnace</a:t>
            </a:r>
          </a:p>
        </p:txBody>
      </p:sp>
      <p:sp>
        <p:nvSpPr>
          <p:cNvPr id="18" name="Text Box 16"/>
          <p:cNvSpPr txBox="1">
            <a:spLocks noChangeArrowheads="1"/>
          </p:cNvSpPr>
          <p:nvPr/>
        </p:nvSpPr>
        <p:spPr bwMode="auto">
          <a:xfrm>
            <a:off x="5089525" y="4594225"/>
            <a:ext cx="163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Uranium-238</a:t>
            </a:r>
          </a:p>
        </p:txBody>
      </p:sp>
      <p:sp>
        <p:nvSpPr>
          <p:cNvPr id="19" name="Text Box 17"/>
          <p:cNvSpPr txBox="1">
            <a:spLocks noChangeArrowheads="1"/>
          </p:cNvSpPr>
          <p:nvPr/>
        </p:nvSpPr>
        <p:spPr bwMode="auto">
          <a:xfrm>
            <a:off x="3309938" y="4198937"/>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Radon-222 gas</a:t>
            </a:r>
          </a:p>
        </p:txBody>
      </p:sp>
      <p:sp>
        <p:nvSpPr>
          <p:cNvPr id="20" name="Text Box 18"/>
          <p:cNvSpPr txBox="1">
            <a:spLocks noChangeArrowheads="1"/>
          </p:cNvSpPr>
          <p:nvPr/>
        </p:nvSpPr>
        <p:spPr bwMode="auto">
          <a:xfrm>
            <a:off x="3048000" y="5265737"/>
            <a:ext cx="665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Soil</a:t>
            </a:r>
          </a:p>
        </p:txBody>
      </p:sp>
      <p:sp>
        <p:nvSpPr>
          <p:cNvPr id="21" name="WordArt 21"/>
          <p:cNvSpPr>
            <a:spLocks noChangeArrowheads="1" noChangeShapeType="1" noTextEdit="1"/>
          </p:cNvSpPr>
          <p:nvPr/>
        </p:nvSpPr>
        <p:spPr bwMode="auto">
          <a:xfrm>
            <a:off x="2743200" y="4302125"/>
            <a:ext cx="533400" cy="381000"/>
          </a:xfrm>
          <a:prstGeom prst="rect">
            <a:avLst/>
          </a:prstGeom>
        </p:spPr>
        <p:txBody>
          <a:bodyPr wrap="none" fromWordArt="1">
            <a:prstTxWarp prst="textSlantDown">
              <a:avLst>
                <a:gd name="adj" fmla="val 43333"/>
              </a:avLst>
            </a:prstTxWarp>
          </a:bodyPr>
          <a:lstStyle/>
          <a:p>
            <a:pPr algn="ctr"/>
            <a:r>
              <a:rPr lang="en-US" sz="1800" kern="10">
                <a:ln w="9525">
                  <a:solidFill>
                    <a:srgbClr val="000000"/>
                  </a:solidFill>
                  <a:round/>
                  <a:headEnd/>
                  <a:tailEnd/>
                </a:ln>
                <a:solidFill>
                  <a:srgbClr val="000000"/>
                </a:solidFill>
                <a:latin typeface="Arial"/>
                <a:ea typeface="Arial"/>
                <a:cs typeface="Arial"/>
              </a:rPr>
              <a:t>Slab</a:t>
            </a:r>
          </a:p>
        </p:txBody>
      </p:sp>
    </p:spTree>
    <p:extLst>
      <p:ext uri="{BB962C8B-B14F-4D97-AF65-F5344CB8AC3E}">
        <p14:creationId xmlns:p14="http://schemas.microsoft.com/office/powerpoint/2010/main" val="484324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5951538"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rot="-5400000">
            <a:off x="-1122362" y="3032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Altitude (kilometers)</a:t>
            </a:r>
          </a:p>
        </p:txBody>
      </p:sp>
      <p:sp>
        <p:nvSpPr>
          <p:cNvPr id="56324" name="Text Box 4"/>
          <p:cNvSpPr txBox="1">
            <a:spLocks noChangeArrowheads="1"/>
          </p:cNvSpPr>
          <p:nvPr/>
        </p:nvSpPr>
        <p:spPr bwMode="auto">
          <a:xfrm>
            <a:off x="2071688" y="6424613"/>
            <a:ext cx="3484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Ozone concentration (ppm)</a:t>
            </a:r>
          </a:p>
        </p:txBody>
      </p:sp>
      <p:sp>
        <p:nvSpPr>
          <p:cNvPr id="56325" name="Text Box 5"/>
          <p:cNvSpPr txBox="1">
            <a:spLocks noChangeArrowheads="1"/>
          </p:cNvSpPr>
          <p:nvPr/>
        </p:nvSpPr>
        <p:spPr bwMode="auto">
          <a:xfrm rot="-5400000">
            <a:off x="6298407" y="3042444"/>
            <a:ext cx="2014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Altitude (miles)</a:t>
            </a:r>
          </a:p>
        </p:txBody>
      </p:sp>
      <p:sp>
        <p:nvSpPr>
          <p:cNvPr id="56326" name="Text Box 6"/>
          <p:cNvSpPr txBox="1">
            <a:spLocks noChangeArrowheads="1"/>
          </p:cNvSpPr>
          <p:nvPr/>
        </p:nvSpPr>
        <p:spPr bwMode="auto">
          <a:xfrm>
            <a:off x="1150938" y="2373313"/>
            <a:ext cx="262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Stratospheric ozone</a:t>
            </a:r>
          </a:p>
        </p:txBody>
      </p:sp>
      <p:sp>
        <p:nvSpPr>
          <p:cNvPr id="56327" name="Text Box 7"/>
          <p:cNvSpPr txBox="1">
            <a:spLocks noChangeArrowheads="1"/>
          </p:cNvSpPr>
          <p:nvPr/>
        </p:nvSpPr>
        <p:spPr bwMode="auto">
          <a:xfrm>
            <a:off x="4206875" y="1446213"/>
            <a:ext cx="175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Stratosphere</a:t>
            </a:r>
          </a:p>
        </p:txBody>
      </p:sp>
      <p:sp>
        <p:nvSpPr>
          <p:cNvPr id="56328" name="Text Box 8"/>
          <p:cNvSpPr txBox="1">
            <a:spLocks noChangeArrowheads="1"/>
          </p:cNvSpPr>
          <p:nvPr/>
        </p:nvSpPr>
        <p:spPr bwMode="auto">
          <a:xfrm>
            <a:off x="4110038" y="4900613"/>
            <a:ext cx="173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Troposphere</a:t>
            </a:r>
          </a:p>
        </p:txBody>
      </p:sp>
      <p:sp>
        <p:nvSpPr>
          <p:cNvPr id="56329" name="Text Box 9"/>
          <p:cNvSpPr txBox="1">
            <a:spLocks noChangeArrowheads="1"/>
          </p:cNvSpPr>
          <p:nvPr/>
        </p:nvSpPr>
        <p:spPr bwMode="auto">
          <a:xfrm>
            <a:off x="325438" y="176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40</a:t>
            </a:r>
          </a:p>
        </p:txBody>
      </p:sp>
      <p:sp>
        <p:nvSpPr>
          <p:cNvPr id="56330" name="Text Box 10"/>
          <p:cNvSpPr txBox="1">
            <a:spLocks noChangeArrowheads="1"/>
          </p:cNvSpPr>
          <p:nvPr/>
        </p:nvSpPr>
        <p:spPr bwMode="auto">
          <a:xfrm>
            <a:off x="325438" y="9001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35</a:t>
            </a:r>
          </a:p>
        </p:txBody>
      </p:sp>
      <p:sp>
        <p:nvSpPr>
          <p:cNvPr id="56331" name="Text Box 11"/>
          <p:cNvSpPr txBox="1">
            <a:spLocks noChangeArrowheads="1"/>
          </p:cNvSpPr>
          <p:nvPr/>
        </p:nvSpPr>
        <p:spPr bwMode="auto">
          <a:xfrm>
            <a:off x="325438" y="16240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30</a:t>
            </a:r>
          </a:p>
        </p:txBody>
      </p:sp>
      <p:sp>
        <p:nvSpPr>
          <p:cNvPr id="56332" name="Text Box 12"/>
          <p:cNvSpPr txBox="1">
            <a:spLocks noChangeArrowheads="1"/>
          </p:cNvSpPr>
          <p:nvPr/>
        </p:nvSpPr>
        <p:spPr bwMode="auto">
          <a:xfrm>
            <a:off x="325438" y="2347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25</a:t>
            </a:r>
          </a:p>
        </p:txBody>
      </p:sp>
      <p:sp>
        <p:nvSpPr>
          <p:cNvPr id="56333" name="Text Box 13"/>
          <p:cNvSpPr txBox="1">
            <a:spLocks noChangeArrowheads="1"/>
          </p:cNvSpPr>
          <p:nvPr/>
        </p:nvSpPr>
        <p:spPr bwMode="auto">
          <a:xfrm>
            <a:off x="325438" y="30845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a:t>
            </a:r>
          </a:p>
        </p:txBody>
      </p:sp>
      <p:sp>
        <p:nvSpPr>
          <p:cNvPr id="56334" name="Text Box 14"/>
          <p:cNvSpPr txBox="1">
            <a:spLocks noChangeArrowheads="1"/>
          </p:cNvSpPr>
          <p:nvPr/>
        </p:nvSpPr>
        <p:spPr bwMode="auto">
          <a:xfrm>
            <a:off x="325438" y="38084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15</a:t>
            </a:r>
          </a:p>
        </p:txBody>
      </p:sp>
      <p:sp>
        <p:nvSpPr>
          <p:cNvPr id="56335" name="Text Box 15"/>
          <p:cNvSpPr txBox="1">
            <a:spLocks noChangeArrowheads="1"/>
          </p:cNvSpPr>
          <p:nvPr/>
        </p:nvSpPr>
        <p:spPr bwMode="auto">
          <a:xfrm>
            <a:off x="325438" y="45323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10</a:t>
            </a:r>
          </a:p>
        </p:txBody>
      </p:sp>
      <p:sp>
        <p:nvSpPr>
          <p:cNvPr id="56336" name="Text Box 16"/>
          <p:cNvSpPr txBox="1">
            <a:spLocks noChangeArrowheads="1"/>
          </p:cNvSpPr>
          <p:nvPr/>
        </p:nvSpPr>
        <p:spPr bwMode="auto">
          <a:xfrm>
            <a:off x="466725" y="524351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5</a:t>
            </a:r>
          </a:p>
        </p:txBody>
      </p:sp>
      <p:sp>
        <p:nvSpPr>
          <p:cNvPr id="56337" name="Text Box 17"/>
          <p:cNvSpPr txBox="1">
            <a:spLocks noChangeArrowheads="1"/>
          </p:cNvSpPr>
          <p:nvPr/>
        </p:nvSpPr>
        <p:spPr bwMode="auto">
          <a:xfrm>
            <a:off x="466725" y="596741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0</a:t>
            </a:r>
          </a:p>
        </p:txBody>
      </p:sp>
      <p:sp>
        <p:nvSpPr>
          <p:cNvPr id="56338" name="Text Box 18"/>
          <p:cNvSpPr txBox="1">
            <a:spLocks noChangeArrowheads="1"/>
          </p:cNvSpPr>
          <p:nvPr/>
        </p:nvSpPr>
        <p:spPr bwMode="auto">
          <a:xfrm>
            <a:off x="639763" y="6145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0</a:t>
            </a:r>
          </a:p>
        </p:txBody>
      </p:sp>
      <p:sp>
        <p:nvSpPr>
          <p:cNvPr id="56339" name="Text Box 19"/>
          <p:cNvSpPr txBox="1">
            <a:spLocks noChangeArrowheads="1"/>
          </p:cNvSpPr>
          <p:nvPr/>
        </p:nvSpPr>
        <p:spPr bwMode="auto">
          <a:xfrm>
            <a:off x="2112963" y="6145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5</a:t>
            </a:r>
          </a:p>
        </p:txBody>
      </p:sp>
      <p:sp>
        <p:nvSpPr>
          <p:cNvPr id="56340" name="Text Box 20"/>
          <p:cNvSpPr txBox="1">
            <a:spLocks noChangeArrowheads="1"/>
          </p:cNvSpPr>
          <p:nvPr/>
        </p:nvSpPr>
        <p:spPr bwMode="auto">
          <a:xfrm>
            <a:off x="3513138" y="6145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10</a:t>
            </a:r>
          </a:p>
        </p:txBody>
      </p:sp>
      <p:sp>
        <p:nvSpPr>
          <p:cNvPr id="56341" name="Text Box 21"/>
          <p:cNvSpPr txBox="1">
            <a:spLocks noChangeArrowheads="1"/>
          </p:cNvSpPr>
          <p:nvPr/>
        </p:nvSpPr>
        <p:spPr bwMode="auto">
          <a:xfrm>
            <a:off x="4999038" y="6145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15</a:t>
            </a:r>
          </a:p>
        </p:txBody>
      </p:sp>
      <p:sp>
        <p:nvSpPr>
          <p:cNvPr id="56342" name="Text Box 22"/>
          <p:cNvSpPr txBox="1">
            <a:spLocks noChangeArrowheads="1"/>
          </p:cNvSpPr>
          <p:nvPr/>
        </p:nvSpPr>
        <p:spPr bwMode="auto">
          <a:xfrm>
            <a:off x="6446838" y="61452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a:t>
            </a:r>
          </a:p>
        </p:txBody>
      </p:sp>
      <p:sp>
        <p:nvSpPr>
          <p:cNvPr id="56343" name="Text Box 23"/>
          <p:cNvSpPr txBox="1">
            <a:spLocks noChangeArrowheads="1"/>
          </p:cNvSpPr>
          <p:nvPr/>
        </p:nvSpPr>
        <p:spPr bwMode="auto">
          <a:xfrm>
            <a:off x="6726238" y="59674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0</a:t>
            </a:r>
          </a:p>
        </p:txBody>
      </p:sp>
      <p:sp>
        <p:nvSpPr>
          <p:cNvPr id="56344" name="Text Box 24"/>
          <p:cNvSpPr txBox="1">
            <a:spLocks noChangeArrowheads="1"/>
          </p:cNvSpPr>
          <p:nvPr/>
        </p:nvSpPr>
        <p:spPr bwMode="auto">
          <a:xfrm>
            <a:off x="6726238" y="48117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5</a:t>
            </a:r>
          </a:p>
        </p:txBody>
      </p:sp>
      <p:sp>
        <p:nvSpPr>
          <p:cNvPr id="56345" name="Text Box 25"/>
          <p:cNvSpPr txBox="1">
            <a:spLocks noChangeArrowheads="1"/>
          </p:cNvSpPr>
          <p:nvPr/>
        </p:nvSpPr>
        <p:spPr bwMode="auto">
          <a:xfrm>
            <a:off x="6726238" y="36687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10</a:t>
            </a:r>
          </a:p>
        </p:txBody>
      </p:sp>
      <p:sp>
        <p:nvSpPr>
          <p:cNvPr id="56346" name="Text Box 26"/>
          <p:cNvSpPr txBox="1">
            <a:spLocks noChangeArrowheads="1"/>
          </p:cNvSpPr>
          <p:nvPr/>
        </p:nvSpPr>
        <p:spPr bwMode="auto">
          <a:xfrm>
            <a:off x="6726238" y="25003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15</a:t>
            </a:r>
          </a:p>
        </p:txBody>
      </p:sp>
      <p:sp>
        <p:nvSpPr>
          <p:cNvPr id="56347" name="Text Box 27"/>
          <p:cNvSpPr txBox="1">
            <a:spLocks noChangeArrowheads="1"/>
          </p:cNvSpPr>
          <p:nvPr/>
        </p:nvSpPr>
        <p:spPr bwMode="auto">
          <a:xfrm>
            <a:off x="6726238" y="13446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a:t>
            </a:r>
          </a:p>
        </p:txBody>
      </p:sp>
      <p:sp>
        <p:nvSpPr>
          <p:cNvPr id="56348" name="Text Box 28"/>
          <p:cNvSpPr txBox="1">
            <a:spLocks noChangeArrowheads="1"/>
          </p:cNvSpPr>
          <p:nvPr/>
        </p:nvSpPr>
        <p:spPr bwMode="auto">
          <a:xfrm>
            <a:off x="6726238" y="188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25</a:t>
            </a:r>
          </a:p>
        </p:txBody>
      </p:sp>
      <p:grpSp>
        <p:nvGrpSpPr>
          <p:cNvPr id="56349" name="Group 29"/>
          <p:cNvGrpSpPr>
            <a:grpSpLocks/>
          </p:cNvGrpSpPr>
          <p:nvPr/>
        </p:nvGrpSpPr>
        <p:grpSpPr bwMode="auto">
          <a:xfrm>
            <a:off x="1422400" y="5561013"/>
            <a:ext cx="2963863" cy="547687"/>
            <a:chOff x="896" y="3503"/>
            <a:chExt cx="1867" cy="345"/>
          </a:xfrm>
        </p:grpSpPr>
        <p:sp>
          <p:nvSpPr>
            <p:cNvPr id="56350" name="Text Box 30"/>
            <p:cNvSpPr txBox="1">
              <a:spLocks noChangeArrowheads="1"/>
            </p:cNvSpPr>
            <p:nvPr/>
          </p:nvSpPr>
          <p:spPr bwMode="auto">
            <a:xfrm>
              <a:off x="1002" y="3503"/>
              <a:ext cx="17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Photochemical ozone</a:t>
              </a:r>
            </a:p>
          </p:txBody>
        </p:sp>
        <p:sp>
          <p:nvSpPr>
            <p:cNvPr id="56351" name="Line 31"/>
            <p:cNvSpPr>
              <a:spLocks noChangeShapeType="1"/>
            </p:cNvSpPr>
            <p:nvPr/>
          </p:nvSpPr>
          <p:spPr bwMode="auto">
            <a:xfrm flipH="1">
              <a:off x="896" y="3712"/>
              <a:ext cx="144" cy="13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376363"/>
          </a:xfrm>
          <a:effectLst>
            <a:outerShdw dist="35921" dir="2700000" algn="ctr" rotWithShape="0">
              <a:schemeClr val="tx1"/>
            </a:outerShdw>
          </a:effectLst>
        </p:spPr>
        <p:txBody>
          <a:bodyPr/>
          <a:lstStyle/>
          <a:p>
            <a:pPr eaLnBrk="1" hangingPunct="1"/>
            <a:r>
              <a:rPr lang="en-US" sz="3600" smtClean="0"/>
              <a:t>Indoor Air Pollution/Sick Building Syndrome</a:t>
            </a:r>
          </a:p>
        </p:txBody>
      </p:sp>
      <p:sp>
        <p:nvSpPr>
          <p:cNvPr id="79875" name="Line 3"/>
          <p:cNvSpPr>
            <a:spLocks noChangeShapeType="1"/>
          </p:cNvSpPr>
          <p:nvPr/>
        </p:nvSpPr>
        <p:spPr bwMode="auto">
          <a:xfrm>
            <a:off x="1588" y="1376363"/>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nvGrpSpPr>
          <p:cNvPr id="79876" name="Group 4"/>
          <p:cNvGrpSpPr>
            <a:grpSpLocks/>
          </p:cNvGrpSpPr>
          <p:nvPr/>
        </p:nvGrpSpPr>
        <p:grpSpPr bwMode="auto">
          <a:xfrm>
            <a:off x="561975" y="1412875"/>
            <a:ext cx="8021638" cy="5445125"/>
            <a:chOff x="354" y="890"/>
            <a:chExt cx="5053" cy="3430"/>
          </a:xfrm>
        </p:grpSpPr>
        <p:pic>
          <p:nvPicPr>
            <p:cNvPr id="79877" name="Picture 5" descr="Slide1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575" t="710" r="1828" b="11852"/>
            <a:stretch>
              <a:fillRect/>
            </a:stretch>
          </p:blipFill>
          <p:spPr bwMode="auto">
            <a:xfrm>
              <a:off x="354" y="890"/>
              <a:ext cx="5053" cy="34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4368" y="900"/>
              <a:ext cx="100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EAEAEA"/>
                </a:buClr>
                <a:buFont typeface="Wingdings" pitchFamily="2" charset="2"/>
                <a:buNone/>
              </a:pPr>
              <a:r>
                <a:rPr lang="en-US" sz="2400" b="1" i="1"/>
                <a:t>Fig. 17-17</a:t>
              </a:r>
            </a:p>
            <a:p>
              <a:pPr algn="ctr">
                <a:buClr>
                  <a:srgbClr val="EAEAEA"/>
                </a:buClr>
                <a:buFont typeface="Wingdings" pitchFamily="2" charset="2"/>
                <a:buNone/>
              </a:pPr>
              <a:r>
                <a:rPr lang="en-US" sz="2400" b="1" i="1"/>
                <a:t>p. 434</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p489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7163" y="-6350"/>
            <a:ext cx="7256462"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18-17, p. 489</a:t>
            </a:r>
          </a:p>
        </p:txBody>
      </p:sp>
      <p:sp>
        <p:nvSpPr>
          <p:cNvPr id="5" name="Text Box 5"/>
          <p:cNvSpPr txBox="1">
            <a:spLocks noChangeArrowheads="1"/>
          </p:cNvSpPr>
          <p:nvPr/>
        </p:nvSpPr>
        <p:spPr bwMode="auto">
          <a:xfrm>
            <a:off x="228600" y="142875"/>
            <a:ext cx="2276475" cy="760413"/>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Chloroform </a:t>
            </a:r>
            <a:r>
              <a:rPr lang="en-US" sz="1200" b="1"/>
              <a:t>Source:</a:t>
            </a:r>
            <a:r>
              <a:rPr lang="en-US" sz="1200" b="1">
                <a:solidFill>
                  <a:srgbClr val="003B6B"/>
                </a:solidFill>
              </a:rPr>
              <a:t> </a:t>
            </a:r>
            <a:r>
              <a:rPr lang="en-US" sz="1200" b="1"/>
              <a:t>Chlorine-treated water in hot showers </a:t>
            </a:r>
          </a:p>
          <a:p>
            <a:pPr eaLnBrk="1" hangingPunct="1">
              <a:lnSpc>
                <a:spcPct val="90000"/>
              </a:lnSpc>
            </a:pPr>
            <a:r>
              <a:rPr lang="en-US" sz="1200" b="1"/>
              <a:t>Possible threat: Cancer</a:t>
            </a:r>
          </a:p>
        </p:txBody>
      </p:sp>
      <p:sp>
        <p:nvSpPr>
          <p:cNvPr id="6" name="Text Box 6"/>
          <p:cNvSpPr txBox="1">
            <a:spLocks noChangeArrowheads="1"/>
          </p:cNvSpPr>
          <p:nvPr/>
        </p:nvSpPr>
        <p:spPr bwMode="auto">
          <a:xfrm>
            <a:off x="2590800" y="147638"/>
            <a:ext cx="1876425" cy="760412"/>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Para-dichlorobenzene </a:t>
            </a:r>
            <a:r>
              <a:rPr lang="en-US" sz="1200" b="1"/>
              <a:t>Source: Air fresheners, mothball crystals </a:t>
            </a:r>
          </a:p>
          <a:p>
            <a:pPr eaLnBrk="1" hangingPunct="1">
              <a:lnSpc>
                <a:spcPct val="90000"/>
              </a:lnSpc>
            </a:pPr>
            <a:r>
              <a:rPr lang="en-US" sz="1200" b="1"/>
              <a:t>Threat: Cancer</a:t>
            </a:r>
            <a:endParaRPr lang="en-US" sz="1200" b="1">
              <a:solidFill>
                <a:srgbClr val="003B6B"/>
              </a:solidFill>
            </a:endParaRPr>
          </a:p>
        </p:txBody>
      </p:sp>
      <p:sp>
        <p:nvSpPr>
          <p:cNvPr id="7" name="Text Box 7"/>
          <p:cNvSpPr txBox="1">
            <a:spLocks noChangeArrowheads="1"/>
          </p:cNvSpPr>
          <p:nvPr/>
        </p:nvSpPr>
        <p:spPr bwMode="auto">
          <a:xfrm>
            <a:off x="4508500" y="165100"/>
            <a:ext cx="1736725" cy="1258888"/>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Tetrachloroethylene </a:t>
            </a:r>
            <a:r>
              <a:rPr lang="en-US" sz="1200" b="1"/>
              <a:t>Source:</a:t>
            </a:r>
            <a:r>
              <a:rPr lang="en-US" sz="1200" b="1">
                <a:solidFill>
                  <a:srgbClr val="003B6B"/>
                </a:solidFill>
              </a:rPr>
              <a:t> </a:t>
            </a:r>
            <a:r>
              <a:rPr lang="en-US" sz="1200" b="1"/>
              <a:t>Dry-cleaning </a:t>
            </a:r>
            <a:r>
              <a:rPr lang="en-US" sz="1200" b="1">
                <a:latin typeface="Lucida Grande" charset="0"/>
              </a:rPr>
              <a:t>fl</a:t>
            </a:r>
            <a:r>
              <a:rPr lang="en-US" sz="1200" b="1"/>
              <a:t>uid fumes on clothes Threat: Nerve disorders, damage to liver and kidneys, possible cancer</a:t>
            </a:r>
            <a:endParaRPr lang="en-US" sz="1200" b="1">
              <a:solidFill>
                <a:srgbClr val="003B6B"/>
              </a:solidFill>
            </a:endParaRPr>
          </a:p>
        </p:txBody>
      </p:sp>
      <p:sp>
        <p:nvSpPr>
          <p:cNvPr id="8" name="Text Box 8"/>
          <p:cNvSpPr txBox="1">
            <a:spLocks noChangeArrowheads="1"/>
          </p:cNvSpPr>
          <p:nvPr/>
        </p:nvSpPr>
        <p:spPr bwMode="auto">
          <a:xfrm>
            <a:off x="6878638" y="323850"/>
            <a:ext cx="2112962" cy="1258888"/>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4080"/>
                </a:solidFill>
              </a:rPr>
              <a:t>Formaldehyde </a:t>
            </a:r>
          </a:p>
          <a:p>
            <a:pPr eaLnBrk="1" hangingPunct="1">
              <a:lnSpc>
                <a:spcPct val="90000"/>
              </a:lnSpc>
            </a:pPr>
            <a:r>
              <a:rPr lang="en-US" sz="1200" b="1"/>
              <a:t>Source:</a:t>
            </a:r>
            <a:r>
              <a:rPr lang="en-US" sz="1200" b="1">
                <a:solidFill>
                  <a:srgbClr val="000000"/>
                </a:solidFill>
              </a:rPr>
              <a:t> Furniture stuffing, paneling, particleboard, foam insulation </a:t>
            </a:r>
          </a:p>
          <a:p>
            <a:pPr eaLnBrk="1" hangingPunct="1">
              <a:lnSpc>
                <a:spcPct val="90000"/>
              </a:lnSpc>
            </a:pPr>
            <a:r>
              <a:rPr lang="en-US" sz="1200" b="1">
                <a:solidFill>
                  <a:srgbClr val="000000"/>
                </a:solidFill>
              </a:rPr>
              <a:t>Threat: Irritation of eyes, throat, skin, and lungs; nausea; dizziness</a:t>
            </a:r>
          </a:p>
        </p:txBody>
      </p:sp>
      <p:sp>
        <p:nvSpPr>
          <p:cNvPr id="9" name="Text Box 9"/>
          <p:cNvSpPr txBox="1">
            <a:spLocks noChangeArrowheads="1"/>
          </p:cNvSpPr>
          <p:nvPr/>
        </p:nvSpPr>
        <p:spPr bwMode="auto">
          <a:xfrm>
            <a:off x="228600" y="1165225"/>
            <a:ext cx="1905000" cy="760413"/>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1,1,1-Trichloroethane </a:t>
            </a:r>
            <a:r>
              <a:rPr lang="en-US" sz="1200" b="1"/>
              <a:t>Source:</a:t>
            </a:r>
            <a:r>
              <a:rPr lang="en-US" sz="1200" b="1">
                <a:solidFill>
                  <a:srgbClr val="003B6B"/>
                </a:solidFill>
              </a:rPr>
              <a:t> </a:t>
            </a:r>
            <a:r>
              <a:rPr lang="en-US" sz="1200" b="1"/>
              <a:t>Aerosol sprays Threat: Dizziness, irregular breathing</a:t>
            </a:r>
            <a:endParaRPr lang="en-US" sz="1200" b="1">
              <a:solidFill>
                <a:srgbClr val="003B6B"/>
              </a:solidFill>
            </a:endParaRPr>
          </a:p>
        </p:txBody>
      </p:sp>
      <p:sp>
        <p:nvSpPr>
          <p:cNvPr id="10" name="Text Box 10"/>
          <p:cNvSpPr txBox="1">
            <a:spLocks noChangeArrowheads="1"/>
          </p:cNvSpPr>
          <p:nvPr/>
        </p:nvSpPr>
        <p:spPr bwMode="auto">
          <a:xfrm>
            <a:off x="6864350" y="1773238"/>
            <a:ext cx="1524000" cy="925512"/>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Styrene </a:t>
            </a:r>
          </a:p>
          <a:p>
            <a:pPr eaLnBrk="1" hangingPunct="1">
              <a:lnSpc>
                <a:spcPct val="90000"/>
              </a:lnSpc>
            </a:pPr>
            <a:r>
              <a:rPr lang="en-US" sz="1200" b="1"/>
              <a:t>Source:</a:t>
            </a:r>
            <a:r>
              <a:rPr lang="en-US" sz="1200" b="1">
                <a:solidFill>
                  <a:srgbClr val="003B6B"/>
                </a:solidFill>
              </a:rPr>
              <a:t> </a:t>
            </a:r>
            <a:r>
              <a:rPr lang="en-US" sz="1200" b="1"/>
              <a:t>Carpets, plastic products </a:t>
            </a:r>
          </a:p>
          <a:p>
            <a:pPr eaLnBrk="1" hangingPunct="1">
              <a:lnSpc>
                <a:spcPct val="90000"/>
              </a:lnSpc>
            </a:pPr>
            <a:r>
              <a:rPr lang="en-US" sz="1200" b="1"/>
              <a:t>Threat: Kidney and liver damage</a:t>
            </a:r>
          </a:p>
        </p:txBody>
      </p:sp>
      <p:sp>
        <p:nvSpPr>
          <p:cNvPr id="11" name="Text Box 11"/>
          <p:cNvSpPr txBox="1">
            <a:spLocks noChangeArrowheads="1"/>
          </p:cNvSpPr>
          <p:nvPr/>
        </p:nvSpPr>
        <p:spPr bwMode="auto">
          <a:xfrm>
            <a:off x="228600" y="2112963"/>
            <a:ext cx="1905000" cy="1258887"/>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Nitrogen oxides </a:t>
            </a:r>
            <a:r>
              <a:rPr lang="en-US" sz="1200" b="1"/>
              <a:t>Source: Unvented gas stoves and kerosene heaters, woodstoves Threat: Irritated lungs, children's colds, headaches</a:t>
            </a:r>
            <a:endParaRPr lang="en-US" sz="1200" b="1">
              <a:solidFill>
                <a:srgbClr val="003B6B"/>
              </a:solidFill>
            </a:endParaRPr>
          </a:p>
        </p:txBody>
      </p:sp>
      <p:sp>
        <p:nvSpPr>
          <p:cNvPr id="12" name="Text Box 12"/>
          <p:cNvSpPr txBox="1">
            <a:spLocks noChangeArrowheads="1"/>
          </p:cNvSpPr>
          <p:nvPr/>
        </p:nvSpPr>
        <p:spPr bwMode="auto">
          <a:xfrm>
            <a:off x="6864350" y="2873375"/>
            <a:ext cx="1701800" cy="760413"/>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4080"/>
                </a:solidFill>
              </a:rPr>
              <a:t>Benzo-α-pyrene</a:t>
            </a:r>
            <a:r>
              <a:rPr lang="en-US" sz="1200" b="1">
                <a:solidFill>
                  <a:srgbClr val="000000"/>
                </a:solidFill>
              </a:rPr>
              <a:t> Source: Tobacco smoke, woodstoves Threat: Lung cancer</a:t>
            </a:r>
          </a:p>
        </p:txBody>
      </p:sp>
      <p:sp>
        <p:nvSpPr>
          <p:cNvPr id="13" name="Text Box 13"/>
          <p:cNvSpPr txBox="1">
            <a:spLocks noChangeArrowheads="1"/>
          </p:cNvSpPr>
          <p:nvPr/>
        </p:nvSpPr>
        <p:spPr bwMode="auto">
          <a:xfrm>
            <a:off x="228600" y="3544888"/>
            <a:ext cx="1905000" cy="1590675"/>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Particulates </a:t>
            </a:r>
          </a:p>
          <a:p>
            <a:pPr eaLnBrk="1" hangingPunct="1">
              <a:lnSpc>
                <a:spcPct val="90000"/>
              </a:lnSpc>
            </a:pPr>
            <a:r>
              <a:rPr lang="en-US" sz="1200" b="1"/>
              <a:t>Source:</a:t>
            </a:r>
            <a:r>
              <a:rPr lang="en-US" sz="1200" b="1">
                <a:solidFill>
                  <a:srgbClr val="003B6B"/>
                </a:solidFill>
              </a:rPr>
              <a:t> </a:t>
            </a:r>
            <a:r>
              <a:rPr lang="en-US" sz="1200" b="1"/>
              <a:t>Pollen, pet dander, dust mites, cooking smoke particles </a:t>
            </a:r>
          </a:p>
          <a:p>
            <a:pPr eaLnBrk="1" hangingPunct="1">
              <a:lnSpc>
                <a:spcPct val="90000"/>
              </a:lnSpc>
            </a:pPr>
            <a:r>
              <a:rPr lang="en-US" sz="1200" b="1"/>
              <a:t>Threat: Irritated lungs, asthma attacks, itchy eyes, runny nose, lung disease</a:t>
            </a:r>
          </a:p>
        </p:txBody>
      </p:sp>
      <p:sp>
        <p:nvSpPr>
          <p:cNvPr id="14" name="Text Box 14"/>
          <p:cNvSpPr txBox="1">
            <a:spLocks noChangeArrowheads="1"/>
          </p:cNvSpPr>
          <p:nvPr/>
        </p:nvSpPr>
        <p:spPr bwMode="auto">
          <a:xfrm>
            <a:off x="6961188" y="4440238"/>
            <a:ext cx="1573212" cy="1590675"/>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4080"/>
                </a:solidFill>
              </a:rPr>
              <a:t>Radon-222 </a:t>
            </a:r>
          </a:p>
          <a:p>
            <a:pPr eaLnBrk="1" hangingPunct="1">
              <a:lnSpc>
                <a:spcPct val="90000"/>
              </a:lnSpc>
            </a:pPr>
            <a:r>
              <a:rPr lang="en-US" sz="1200" b="1"/>
              <a:t>Source:</a:t>
            </a:r>
            <a:r>
              <a:rPr lang="en-US" sz="1200" b="1">
                <a:solidFill>
                  <a:srgbClr val="000000"/>
                </a:solidFill>
              </a:rPr>
              <a:t> Radioactive soil and rock surrounding foundation, water supply </a:t>
            </a:r>
          </a:p>
          <a:p>
            <a:pPr eaLnBrk="1" hangingPunct="1">
              <a:lnSpc>
                <a:spcPct val="90000"/>
              </a:lnSpc>
            </a:pPr>
            <a:r>
              <a:rPr lang="en-US" sz="1200" b="1">
                <a:solidFill>
                  <a:srgbClr val="000000"/>
                </a:solidFill>
              </a:rPr>
              <a:t>Threat: Lung cancer</a:t>
            </a:r>
          </a:p>
        </p:txBody>
      </p:sp>
      <p:sp>
        <p:nvSpPr>
          <p:cNvPr id="15" name="Text Box 15"/>
          <p:cNvSpPr txBox="1">
            <a:spLocks noChangeArrowheads="1"/>
          </p:cNvSpPr>
          <p:nvPr/>
        </p:nvSpPr>
        <p:spPr bwMode="auto">
          <a:xfrm>
            <a:off x="4903788" y="4719638"/>
            <a:ext cx="2030412" cy="927100"/>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Tobacco smoke </a:t>
            </a:r>
          </a:p>
          <a:p>
            <a:pPr eaLnBrk="1" hangingPunct="1">
              <a:lnSpc>
                <a:spcPct val="90000"/>
              </a:lnSpc>
            </a:pPr>
            <a:r>
              <a:rPr lang="en-US" sz="1200" b="1"/>
              <a:t>Source:</a:t>
            </a:r>
            <a:r>
              <a:rPr lang="en-US" sz="1200" b="1">
                <a:solidFill>
                  <a:srgbClr val="003B6B"/>
                </a:solidFill>
              </a:rPr>
              <a:t> </a:t>
            </a:r>
            <a:r>
              <a:rPr lang="en-US" sz="1200" b="1"/>
              <a:t>Cigarettes Threat: Lung cancer, respiratory ailments, heart disease</a:t>
            </a:r>
          </a:p>
        </p:txBody>
      </p:sp>
      <p:sp>
        <p:nvSpPr>
          <p:cNvPr id="16" name="Text Box 16"/>
          <p:cNvSpPr txBox="1">
            <a:spLocks noChangeArrowheads="1"/>
          </p:cNvSpPr>
          <p:nvPr/>
        </p:nvSpPr>
        <p:spPr bwMode="auto">
          <a:xfrm>
            <a:off x="228600" y="5527675"/>
            <a:ext cx="2209800" cy="927100"/>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Asbestos </a:t>
            </a:r>
          </a:p>
          <a:p>
            <a:pPr eaLnBrk="1" hangingPunct="1">
              <a:lnSpc>
                <a:spcPct val="90000"/>
              </a:lnSpc>
            </a:pPr>
            <a:r>
              <a:rPr lang="en-US" sz="1200" b="1"/>
              <a:t>Source:</a:t>
            </a:r>
            <a:r>
              <a:rPr lang="en-US" sz="1200" b="1">
                <a:solidFill>
                  <a:srgbClr val="003B6B"/>
                </a:solidFill>
              </a:rPr>
              <a:t> </a:t>
            </a:r>
            <a:r>
              <a:rPr lang="en-US" sz="1200" b="1"/>
              <a:t>Pipe insulation, vinyl ceiling and </a:t>
            </a:r>
            <a:r>
              <a:rPr lang="en-US" sz="1200" b="1">
                <a:latin typeface="Lucida Grande" charset="0"/>
              </a:rPr>
              <a:t>fl</a:t>
            </a:r>
            <a:r>
              <a:rPr lang="en-US" sz="1200" b="1"/>
              <a:t>oor tiles </a:t>
            </a:r>
          </a:p>
          <a:p>
            <a:pPr eaLnBrk="1" hangingPunct="1">
              <a:lnSpc>
                <a:spcPct val="90000"/>
              </a:lnSpc>
            </a:pPr>
            <a:r>
              <a:rPr lang="en-US" sz="1200" b="1"/>
              <a:t>Threat: Lung disease, lung cancer</a:t>
            </a:r>
          </a:p>
        </p:txBody>
      </p:sp>
      <p:sp>
        <p:nvSpPr>
          <p:cNvPr id="17" name="Text Box 17"/>
          <p:cNvSpPr txBox="1">
            <a:spLocks noChangeArrowheads="1"/>
          </p:cNvSpPr>
          <p:nvPr/>
        </p:nvSpPr>
        <p:spPr bwMode="auto">
          <a:xfrm>
            <a:off x="2514600" y="5543550"/>
            <a:ext cx="2057400" cy="1162050"/>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100" b="1">
                <a:solidFill>
                  <a:srgbClr val="003B6B"/>
                </a:solidFill>
              </a:rPr>
              <a:t>Carbon monoxide </a:t>
            </a:r>
          </a:p>
          <a:p>
            <a:pPr eaLnBrk="1" hangingPunct="1">
              <a:lnSpc>
                <a:spcPct val="90000"/>
              </a:lnSpc>
            </a:pPr>
            <a:r>
              <a:rPr lang="en-US" sz="1100" b="1"/>
              <a:t>Source:</a:t>
            </a:r>
            <a:r>
              <a:rPr lang="en-US" sz="1100" b="1">
                <a:solidFill>
                  <a:srgbClr val="003B6B"/>
                </a:solidFill>
              </a:rPr>
              <a:t> </a:t>
            </a:r>
            <a:r>
              <a:rPr lang="en-US" sz="1100" b="1"/>
              <a:t>Faulty furnaces, unvented gas stoves and kerosene heaters, woodstoves Threat: Headaches, drowsiness, irregular heartbeat, death</a:t>
            </a:r>
          </a:p>
        </p:txBody>
      </p:sp>
      <p:sp>
        <p:nvSpPr>
          <p:cNvPr id="18" name="Text Box 18"/>
          <p:cNvSpPr txBox="1">
            <a:spLocks noChangeArrowheads="1"/>
          </p:cNvSpPr>
          <p:nvPr/>
        </p:nvSpPr>
        <p:spPr bwMode="auto">
          <a:xfrm>
            <a:off x="4703763" y="5772150"/>
            <a:ext cx="2001837" cy="927100"/>
          </a:xfrm>
          <a:prstGeom prst="rect">
            <a:avLst/>
          </a:prstGeom>
          <a:solidFill>
            <a:srgbClr val="FFFFCC"/>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200" b="1">
                <a:solidFill>
                  <a:srgbClr val="003B6B"/>
                </a:solidFill>
              </a:rPr>
              <a:t>Methylene chloride </a:t>
            </a:r>
            <a:r>
              <a:rPr lang="en-US" sz="1200" b="1"/>
              <a:t>Source:</a:t>
            </a:r>
            <a:r>
              <a:rPr lang="en-US" sz="1200" b="1">
                <a:solidFill>
                  <a:srgbClr val="003B6B"/>
                </a:solidFill>
              </a:rPr>
              <a:t> </a:t>
            </a:r>
            <a:r>
              <a:rPr lang="en-US" sz="1200" b="1"/>
              <a:t>Paint strippers and thinners </a:t>
            </a:r>
          </a:p>
          <a:p>
            <a:pPr eaLnBrk="1" hangingPunct="1">
              <a:lnSpc>
                <a:spcPct val="90000"/>
              </a:lnSpc>
            </a:pPr>
            <a:r>
              <a:rPr lang="en-US" sz="1200" b="1"/>
              <a:t>Threat: Nerve disorders, diabetes</a:t>
            </a:r>
          </a:p>
        </p:txBody>
      </p:sp>
      <p:cxnSp>
        <p:nvCxnSpPr>
          <p:cNvPr id="19" name="Straight Connector 18"/>
          <p:cNvCxnSpPr/>
          <p:nvPr/>
        </p:nvCxnSpPr>
        <p:spPr bwMode="auto">
          <a:xfrm>
            <a:off x="2419350" y="936625"/>
            <a:ext cx="771525" cy="1122363"/>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a:off x="3509963" y="903288"/>
            <a:ext cx="503237" cy="1228725"/>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a:off x="3840163" y="922338"/>
            <a:ext cx="847725" cy="1163637"/>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flipH="1">
            <a:off x="4808538" y="1457325"/>
            <a:ext cx="215900" cy="76200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flipH="1">
            <a:off x="3832225" y="1157288"/>
            <a:ext cx="3038475" cy="1890712"/>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p:cNvCxnSpPr/>
          <p:nvPr/>
        </p:nvCxnSpPr>
        <p:spPr bwMode="auto">
          <a:xfrm flipH="1">
            <a:off x="5337175" y="1243013"/>
            <a:ext cx="1547813" cy="1985962"/>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flipH="1">
            <a:off x="6072188" y="2466975"/>
            <a:ext cx="798512" cy="333375"/>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flipH="1">
            <a:off x="4668838" y="3214688"/>
            <a:ext cx="2195512" cy="38100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flipH="1">
            <a:off x="6305550" y="3322638"/>
            <a:ext cx="558800" cy="24765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flipH="1" flipV="1">
            <a:off x="4660900" y="3687763"/>
            <a:ext cx="776288" cy="104140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flipH="1" flipV="1">
            <a:off x="4613275" y="5013325"/>
            <a:ext cx="222250" cy="722313"/>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3609975" y="3633788"/>
            <a:ext cx="2389188" cy="1890712"/>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flipV="1">
            <a:off x="3276600" y="2736850"/>
            <a:ext cx="1620838" cy="2767013"/>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H="1" flipV="1">
            <a:off x="2752725" y="4951413"/>
            <a:ext cx="260350" cy="552450"/>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flipV="1">
            <a:off x="2339975" y="3987800"/>
            <a:ext cx="752475" cy="1509713"/>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p:nvPr/>
        </p:nvCxnSpPr>
        <p:spPr bwMode="auto">
          <a:xfrm flipV="1">
            <a:off x="2163763" y="4286250"/>
            <a:ext cx="377825" cy="1211263"/>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2127250" y="3857625"/>
            <a:ext cx="1338263" cy="14288"/>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flipV="1">
            <a:off x="2127250" y="3654425"/>
            <a:ext cx="590550" cy="136525"/>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2127250" y="2840038"/>
            <a:ext cx="3884613" cy="69215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flipV="1">
            <a:off x="2127250" y="2587625"/>
            <a:ext cx="2832100" cy="18415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p:cNvCxnSpPr/>
          <p:nvPr/>
        </p:nvCxnSpPr>
        <p:spPr bwMode="auto">
          <a:xfrm>
            <a:off x="2127250" y="1793875"/>
            <a:ext cx="482600" cy="304800"/>
          </a:xfrm>
          <a:prstGeom prst="line">
            <a:avLst/>
          </a:prstGeom>
          <a:solidFill>
            <a:schemeClr val="accent1"/>
          </a:solidFill>
          <a:ln w="19050" cap="flat" cmpd="sng" algn="ctr">
            <a:solidFill>
              <a:srgbClr val="000000"/>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flipH="1">
            <a:off x="5746750" y="4516438"/>
            <a:ext cx="1216025" cy="0"/>
          </a:xfrm>
          <a:prstGeom prst="line">
            <a:avLst/>
          </a:prstGeom>
          <a:solidFill>
            <a:schemeClr val="accent1"/>
          </a:solidFill>
          <a:ln w="19050"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703307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porservices.org/uploads/1/1/6/6/11667159/7128505.jpg?13957200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69063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6017941"/>
            <a:ext cx="2621230" cy="369332"/>
          </a:xfrm>
          <a:prstGeom prst="rect">
            <a:avLst/>
          </a:prstGeom>
          <a:noFill/>
        </p:spPr>
        <p:txBody>
          <a:bodyPr wrap="none" rtlCol="0">
            <a:spAutoFit/>
          </a:bodyPr>
          <a:lstStyle/>
          <a:p>
            <a:r>
              <a:rPr lang="en-US" dirty="0" smtClean="0"/>
              <a:t>Sick Building Syndrome</a:t>
            </a:r>
            <a:endParaRPr lang="en-US" dirty="0"/>
          </a:p>
        </p:txBody>
      </p:sp>
    </p:spTree>
    <p:extLst>
      <p:ext uri="{BB962C8B-B14F-4D97-AF65-F5344CB8AC3E}">
        <p14:creationId xmlns:p14="http://schemas.microsoft.com/office/powerpoint/2010/main" val="2015713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title"/>
          </p:nvPr>
        </p:nvSpPr>
        <p:spPr/>
        <p:txBody>
          <a:bodyPr/>
          <a:lstStyle/>
          <a:p>
            <a:pPr eaLnBrk="1" hangingPunct="1"/>
            <a:endParaRPr lang="en-US" smtClean="0"/>
          </a:p>
        </p:txBody>
      </p:sp>
      <p:pic>
        <p:nvPicPr>
          <p:cNvPr id="80899" name="Picture 5" descr="IndoorAirQual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28600"/>
            <a:ext cx="7086600" cy="61341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Clean-Ai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1923" name="Rectangle 2"/>
          <p:cNvSpPr>
            <a:spLocks noGrp="1" noChangeArrowheads="1"/>
          </p:cNvSpPr>
          <p:nvPr>
            <p:ph type="title"/>
          </p:nvPr>
        </p:nvSpPr>
        <p:spPr/>
        <p:txBody>
          <a:bodyPr/>
          <a:lstStyle/>
          <a:p>
            <a:pPr eaLnBrk="1" hangingPunct="1"/>
            <a:r>
              <a:rPr lang="en-US" sz="4000" b="1" u="sng" smtClean="0"/>
              <a:t/>
            </a:r>
            <a:br>
              <a:rPr lang="en-US" sz="4000" b="1" u="sng" smtClean="0"/>
            </a:br>
            <a:r>
              <a:rPr lang="en-US" sz="4000" u="sng" smtClean="0">
                <a:solidFill>
                  <a:schemeClr val="bg1"/>
                </a:solidFill>
              </a:rPr>
              <a:t>Solutions</a:t>
            </a:r>
            <a:r>
              <a:rPr lang="en-US" sz="4000" smtClean="0">
                <a:solidFill>
                  <a:schemeClr val="bg1"/>
                </a:solidFill>
              </a:rPr>
              <a:t/>
            </a:r>
            <a:br>
              <a:rPr lang="en-US" sz="4000" smtClean="0">
                <a:solidFill>
                  <a:schemeClr val="bg1"/>
                </a:solidFill>
              </a:rPr>
            </a:br>
            <a:endParaRPr lang="en-US" sz="4000" smtClean="0">
              <a:solidFill>
                <a:schemeClr val="bg1"/>
              </a:solidFill>
            </a:endParaRPr>
          </a:p>
        </p:txBody>
      </p:sp>
      <p:sp>
        <p:nvSpPr>
          <p:cNvPr id="12291" name="Rectangle 3"/>
          <p:cNvSpPr>
            <a:spLocks noGrp="1" noChangeArrowheads="1"/>
          </p:cNvSpPr>
          <p:nvPr>
            <p:ph type="body" sz="half" idx="1"/>
          </p:nvPr>
        </p:nvSpPr>
        <p:spPr>
          <a:xfrm>
            <a:off x="244475" y="1752600"/>
            <a:ext cx="3870325" cy="3657600"/>
          </a:xfrm>
          <a:solidFill>
            <a:schemeClr val="accent1"/>
          </a:solidFill>
        </p:spPr>
        <p:txBody>
          <a:bodyPr/>
          <a:lstStyle/>
          <a:p>
            <a:pPr eaLnBrk="1" hangingPunct="1">
              <a:lnSpc>
                <a:spcPct val="80000"/>
              </a:lnSpc>
            </a:pPr>
            <a:r>
              <a:rPr lang="en-US" sz="2000" b="1" dirty="0" smtClean="0"/>
              <a:t>Prevention before cleanup</a:t>
            </a:r>
          </a:p>
          <a:p>
            <a:pPr eaLnBrk="1" hangingPunct="1">
              <a:lnSpc>
                <a:spcPct val="80000"/>
              </a:lnSpc>
            </a:pPr>
            <a:r>
              <a:rPr lang="en-US" sz="2000" b="1" dirty="0" smtClean="0"/>
              <a:t>Fuel-efficiency for cars</a:t>
            </a:r>
          </a:p>
          <a:p>
            <a:pPr eaLnBrk="1" hangingPunct="1">
              <a:lnSpc>
                <a:spcPct val="80000"/>
              </a:lnSpc>
            </a:pPr>
            <a:r>
              <a:rPr lang="en-US" sz="2000" b="1" dirty="0" smtClean="0"/>
              <a:t>Clean Air Acts – US </a:t>
            </a:r>
          </a:p>
          <a:p>
            <a:pPr eaLnBrk="1" hangingPunct="1">
              <a:lnSpc>
                <a:spcPct val="80000"/>
              </a:lnSpc>
            </a:pPr>
            <a:r>
              <a:rPr lang="en-US" sz="2000" b="1" dirty="0" smtClean="0"/>
              <a:t>air pollution regulations –city &amp; state</a:t>
            </a:r>
          </a:p>
          <a:p>
            <a:pPr eaLnBrk="1" hangingPunct="1">
              <a:lnSpc>
                <a:spcPct val="80000"/>
              </a:lnSpc>
            </a:pPr>
            <a:r>
              <a:rPr lang="en-US" sz="2000" b="1" dirty="0" smtClean="0"/>
              <a:t>“National ambient air quality standards”</a:t>
            </a:r>
          </a:p>
          <a:p>
            <a:pPr eaLnBrk="1" hangingPunct="1">
              <a:lnSpc>
                <a:spcPct val="80000"/>
              </a:lnSpc>
            </a:pPr>
            <a:r>
              <a:rPr lang="en-US" sz="2000" b="1" dirty="0" smtClean="0"/>
              <a:t>use “cap and trade market approach” </a:t>
            </a:r>
          </a:p>
          <a:p>
            <a:pPr eaLnBrk="1" hangingPunct="1">
              <a:lnSpc>
                <a:spcPct val="80000"/>
              </a:lnSpc>
            </a:pPr>
            <a:r>
              <a:rPr lang="en-US" sz="2000" b="1" dirty="0" smtClean="0"/>
              <a:t>Ex – clean air act established a cap and trade for SO2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to="" calcmode="lin" valueType="num">
                                      <p:cBhvr>
                                        <p:cTn id="7" dur="1" fill="hold"/>
                                        <p:tgtEl>
                                          <p:spTgt spid="12291">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to="" calcmode="lin" valueType="num">
                                      <p:cBhvr>
                                        <p:cTn id="12" dur="1" fill="hold"/>
                                        <p:tgtEl>
                                          <p:spTgt spid="1229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to="" calcmode="lin" valueType="num">
                                      <p:cBhvr>
                                        <p:cTn id="17" dur="1" fill="hold"/>
                                        <p:tgtEl>
                                          <p:spTgt spid="1229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 to="" calcmode="lin" valueType="num">
                                      <p:cBhvr>
                                        <p:cTn id="22" dur="1" fill="hold"/>
                                        <p:tgtEl>
                                          <p:spTgt spid="1229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 to="" calcmode="lin" valueType="num">
                                      <p:cBhvr>
                                        <p:cTn id="27" dur="1" fill="hold"/>
                                        <p:tgtEl>
                                          <p:spTgt spid="12291">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 to="" calcmode="lin" valueType="num">
                                      <p:cBhvr>
                                        <p:cTn id="32" dur="1" fill="hold"/>
                                        <p:tgtEl>
                                          <p:spTgt spid="12291">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to="" calcmode="lin" valueType="num">
                                      <p:cBhvr>
                                        <p:cTn id="37" dur="1" fill="hold"/>
                                        <p:tgtEl>
                                          <p:spTgt spid="1229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 to="" calcmode="lin" valueType="num">
                                      <p:cBhvr>
                                        <p:cTn id="42" dur="1" fill="hold"/>
                                        <p:tgtEl>
                                          <p:spTgt spid="1229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title"/>
          </p:nvPr>
        </p:nvSpPr>
        <p:spPr/>
        <p:txBody>
          <a:bodyPr/>
          <a:lstStyle/>
          <a:p>
            <a:pPr eaLnBrk="1" hangingPunct="1"/>
            <a:endParaRPr lang="en-US" smtClean="0"/>
          </a:p>
        </p:txBody>
      </p:sp>
      <p:pic>
        <p:nvPicPr>
          <p:cNvPr id="82947" name="Picture 5" descr="shark-global-warm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04800"/>
            <a:ext cx="8686800" cy="6553200"/>
          </a:xfrm>
          <a:noFill/>
        </p:spPr>
      </p:pic>
      <p:sp>
        <p:nvSpPr>
          <p:cNvPr id="82948" name="Rectangle 8"/>
          <p:cNvSpPr>
            <a:spLocks noChangeArrowheads="1"/>
          </p:cNvSpPr>
          <p:nvPr/>
        </p:nvSpPr>
        <p:spPr bwMode="auto">
          <a:xfrm>
            <a:off x="0" y="0"/>
            <a:ext cx="2286000" cy="1295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u="sng" dirty="0" smtClean="0">
                <a:solidFill>
                  <a:schemeClr val="tx2"/>
                </a:solidFill>
              </a:rPr>
              <a:t>  </a:t>
            </a:r>
            <a:r>
              <a:rPr lang="en-US" sz="2000" b="1" u="sng" dirty="0">
                <a:solidFill>
                  <a:schemeClr val="tx2"/>
                </a:solidFill>
              </a:rPr>
              <a:t>Climate Change and Ozone Loss</a:t>
            </a:r>
            <a:r>
              <a:rPr lang="en-US" sz="2000" u="sng" dirty="0">
                <a:solidFill>
                  <a:schemeClr val="tx2"/>
                </a:solidFill>
              </a:rPr>
              <a:t/>
            </a:r>
            <a:br>
              <a:rPr lang="en-US" sz="2000" u="sng" dirty="0">
                <a:solidFill>
                  <a:schemeClr val="tx2"/>
                </a:solidFill>
              </a:rPr>
            </a:br>
            <a:endParaRPr lang="en-US" sz="2000" u="sng"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Ocean Acidification</a:t>
            </a:r>
            <a:endParaRPr lang="en-US"/>
          </a:p>
        </p:txBody>
      </p:sp>
      <p:pic>
        <p:nvPicPr>
          <p:cNvPr id="1026" name="Picture 2" descr="http://www.oceanacidification.org.uk/Oarp/media/images/oa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6200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91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0"/>
            <a:ext cx="4419600" cy="685800"/>
          </a:xfrm>
          <a:solidFill>
            <a:srgbClr val="3366FF"/>
          </a:solidFill>
        </p:spPr>
        <p:txBody>
          <a:bodyPr/>
          <a:lstStyle/>
          <a:p>
            <a:pPr eaLnBrk="1" hangingPunct="1"/>
            <a:r>
              <a:rPr lang="en-US" sz="2000" b="1" u="sng" smtClean="0"/>
              <a:t/>
            </a:r>
            <a:br>
              <a:rPr lang="en-US" sz="2000" b="1" u="sng" smtClean="0"/>
            </a:br>
            <a:r>
              <a:rPr lang="en-US" sz="2000" b="1" u="sng" smtClean="0"/>
              <a:t>Factors Affecting Earth’s  Temperature</a:t>
            </a:r>
            <a:r>
              <a:rPr lang="en-US" sz="2000" smtClean="0"/>
              <a:t/>
            </a:r>
            <a:br>
              <a:rPr lang="en-US" sz="2000" smtClean="0"/>
            </a:br>
            <a:endParaRPr lang="en-US" sz="2000" smtClean="0"/>
          </a:p>
        </p:txBody>
      </p:sp>
      <p:sp>
        <p:nvSpPr>
          <p:cNvPr id="22531" name="Rectangle 3"/>
          <p:cNvSpPr>
            <a:spLocks noGrp="1" noChangeArrowheads="1"/>
          </p:cNvSpPr>
          <p:nvPr>
            <p:ph type="body" idx="1"/>
          </p:nvPr>
        </p:nvSpPr>
        <p:spPr>
          <a:xfrm>
            <a:off x="0" y="914400"/>
            <a:ext cx="4876800" cy="5334000"/>
          </a:xfrm>
          <a:solidFill>
            <a:schemeClr val="bg1"/>
          </a:solidFill>
        </p:spPr>
        <p:txBody>
          <a:bodyPr/>
          <a:lstStyle/>
          <a:p>
            <a:pPr eaLnBrk="1" hangingPunct="1">
              <a:lnSpc>
                <a:spcPct val="80000"/>
              </a:lnSpc>
            </a:pPr>
            <a:r>
              <a:rPr lang="en-US" sz="2000" u="sng" dirty="0" smtClean="0"/>
              <a:t>1)Solar Output </a:t>
            </a:r>
          </a:p>
          <a:p>
            <a:pPr eaLnBrk="1" hangingPunct="1">
              <a:lnSpc>
                <a:spcPct val="80000"/>
              </a:lnSpc>
            </a:pPr>
            <a:r>
              <a:rPr lang="en-US" sz="2000" dirty="0" smtClean="0"/>
              <a:t>how much sun will hit the earth</a:t>
            </a:r>
          </a:p>
          <a:p>
            <a:pPr eaLnBrk="1" hangingPunct="1">
              <a:lnSpc>
                <a:spcPct val="80000"/>
              </a:lnSpc>
            </a:pPr>
            <a:r>
              <a:rPr lang="en-US" sz="2000" dirty="0" smtClean="0"/>
              <a:t>can warm or cool.  </a:t>
            </a:r>
          </a:p>
          <a:p>
            <a:pPr eaLnBrk="1" hangingPunct="1">
              <a:lnSpc>
                <a:spcPct val="80000"/>
              </a:lnSpc>
            </a:pPr>
            <a:r>
              <a:rPr lang="en-US" sz="2000" dirty="0" smtClean="0"/>
              <a:t>seasons</a:t>
            </a:r>
          </a:p>
          <a:p>
            <a:pPr eaLnBrk="1" hangingPunct="1">
              <a:lnSpc>
                <a:spcPct val="80000"/>
              </a:lnSpc>
            </a:pPr>
            <a:r>
              <a:rPr lang="en-US" sz="2000" u="sng" dirty="0" smtClean="0"/>
              <a:t>2)Earth’s Reflectivity/ALBEDO  </a:t>
            </a:r>
            <a:endParaRPr lang="en-US" sz="2000" dirty="0" smtClean="0"/>
          </a:p>
          <a:p>
            <a:pPr eaLnBrk="1" hangingPunct="1">
              <a:lnSpc>
                <a:spcPct val="80000"/>
              </a:lnSpc>
            </a:pPr>
            <a:r>
              <a:rPr lang="en-US" sz="2000" dirty="0" smtClean="0"/>
              <a:t>Ex -snow and sand reflect light better</a:t>
            </a:r>
          </a:p>
          <a:p>
            <a:pPr eaLnBrk="1" hangingPunct="1">
              <a:lnSpc>
                <a:spcPct val="80000"/>
              </a:lnSpc>
            </a:pPr>
            <a:r>
              <a:rPr lang="en-US" sz="2000" dirty="0" smtClean="0"/>
              <a:t>Ex-sulfate aerosols – reflect</a:t>
            </a:r>
          </a:p>
          <a:p>
            <a:pPr eaLnBrk="1" hangingPunct="1">
              <a:lnSpc>
                <a:spcPct val="80000"/>
              </a:lnSpc>
            </a:pPr>
            <a:r>
              <a:rPr lang="en-US" sz="2000" dirty="0" smtClean="0"/>
              <a:t>Ex-soot - absorb </a:t>
            </a:r>
          </a:p>
          <a:p>
            <a:pPr eaLnBrk="1" hangingPunct="1">
              <a:lnSpc>
                <a:spcPct val="80000"/>
              </a:lnSpc>
            </a:pPr>
            <a:r>
              <a:rPr lang="en-US" sz="2000" u="sng" dirty="0" smtClean="0"/>
              <a:t>3)Oceans</a:t>
            </a:r>
          </a:p>
          <a:p>
            <a:pPr eaLnBrk="1" hangingPunct="1">
              <a:lnSpc>
                <a:spcPct val="80000"/>
              </a:lnSpc>
            </a:pPr>
            <a:r>
              <a:rPr lang="en-US" sz="2000" dirty="0" smtClean="0"/>
              <a:t>moderate climate by removing excess CO</a:t>
            </a:r>
            <a:r>
              <a:rPr lang="en-US" sz="2000" baseline="-25000" dirty="0" smtClean="0"/>
              <a:t>2</a:t>
            </a:r>
            <a:endParaRPr lang="en-US" sz="2000" dirty="0"/>
          </a:p>
          <a:p>
            <a:pPr eaLnBrk="1" hangingPunct="1">
              <a:lnSpc>
                <a:spcPct val="80000"/>
              </a:lnSpc>
            </a:pPr>
            <a:r>
              <a:rPr lang="en-US" sz="2000" dirty="0" smtClean="0"/>
              <a:t>Carbon sink</a:t>
            </a:r>
          </a:p>
          <a:p>
            <a:pPr eaLnBrk="1" hangingPunct="1">
              <a:lnSpc>
                <a:spcPct val="80000"/>
              </a:lnSpc>
            </a:pPr>
            <a:r>
              <a:rPr lang="en-US" sz="2000" dirty="0" smtClean="0"/>
              <a:t>absorb heat and store it in ocean.  </a:t>
            </a:r>
          </a:p>
          <a:p>
            <a:pPr eaLnBrk="1" hangingPunct="1">
              <a:lnSpc>
                <a:spcPct val="80000"/>
              </a:lnSpc>
            </a:pPr>
            <a:r>
              <a:rPr lang="en-US" sz="2000" dirty="0" smtClean="0"/>
              <a:t>gigantic conveyor belt to transfer heat  </a:t>
            </a:r>
          </a:p>
          <a:p>
            <a:pPr eaLnBrk="1" hangingPunct="1">
              <a:lnSpc>
                <a:spcPct val="80000"/>
              </a:lnSpc>
            </a:pPr>
            <a:r>
              <a:rPr lang="en-US" sz="2000" u="sng" dirty="0" smtClean="0"/>
              <a:t>4)Cloud formation </a:t>
            </a:r>
            <a:r>
              <a:rPr lang="en-US" sz="2000" dirty="0" smtClean="0"/>
              <a:t> </a:t>
            </a:r>
          </a:p>
          <a:p>
            <a:pPr eaLnBrk="1" hangingPunct="1">
              <a:lnSpc>
                <a:spcPct val="80000"/>
              </a:lnSpc>
            </a:pPr>
            <a:r>
              <a:rPr lang="en-US" sz="2000" dirty="0" smtClean="0"/>
              <a:t>Warming or cooling </a:t>
            </a:r>
          </a:p>
          <a:p>
            <a:pPr eaLnBrk="1" hangingPunct="1">
              <a:lnSpc>
                <a:spcPct val="80000"/>
              </a:lnSpc>
            </a:pPr>
            <a:r>
              <a:rPr lang="en-US" sz="2000" u="sng" dirty="0" smtClean="0"/>
              <a:t>5)Air Pollution</a:t>
            </a:r>
          </a:p>
          <a:p>
            <a:pPr eaLnBrk="1" hangingPunct="1">
              <a:lnSpc>
                <a:spcPct val="80000"/>
              </a:lnSpc>
            </a:pPr>
            <a:endParaRPr lang="en-US" sz="2000" dirty="0" smtClean="0"/>
          </a:p>
          <a:p>
            <a:pPr eaLnBrk="1" hangingPunct="1">
              <a:lnSpc>
                <a:spcPct val="80000"/>
              </a:lnSpc>
            </a:pPr>
            <a:endParaRPr lang="en-US" sz="2000" dirty="0" smtClean="0"/>
          </a:p>
        </p:txBody>
      </p:sp>
      <p:grpSp>
        <p:nvGrpSpPr>
          <p:cNvPr id="102404" name="Group 4"/>
          <p:cNvGrpSpPr>
            <a:grpSpLocks/>
          </p:cNvGrpSpPr>
          <p:nvPr/>
        </p:nvGrpSpPr>
        <p:grpSpPr bwMode="auto">
          <a:xfrm>
            <a:off x="5289487" y="-533400"/>
            <a:ext cx="3248025" cy="3733800"/>
            <a:chOff x="3054" y="1798"/>
            <a:chExt cx="2771" cy="2522"/>
          </a:xfrm>
        </p:grpSpPr>
        <p:sp>
          <p:nvSpPr>
            <p:cNvPr id="102405" name="Text Box 5"/>
            <p:cNvSpPr txBox="1">
              <a:spLocks noChangeArrowheads="1"/>
            </p:cNvSpPr>
            <p:nvPr/>
          </p:nvSpPr>
          <p:spPr bwMode="auto">
            <a:xfrm>
              <a:off x="3661" y="1798"/>
              <a:ext cx="2164" cy="30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None/>
              </a:pPr>
              <a:r>
                <a:rPr lang="en-US" altLang="en-US" sz="2400" b="1" i="1">
                  <a:solidFill>
                    <a:schemeClr val="bg1"/>
                  </a:solidFill>
                </a:rPr>
                <a:t>Fig. 18-13 p. 458</a:t>
              </a:r>
            </a:p>
          </p:txBody>
        </p:sp>
        <p:pic>
          <p:nvPicPr>
            <p:cNvPr id="102406" name="Picture 6" descr="Slide14"/>
            <p:cNvPicPr>
              <a:picLocks noChangeAspect="1" noChangeArrowheads="1"/>
            </p:cNvPicPr>
            <p:nvPr/>
          </p:nvPicPr>
          <p:blipFill>
            <a:blip r:embed="rId3">
              <a:extLst>
                <a:ext uri="{28A0092B-C50C-407E-A947-70E740481C1C}">
                  <a14:useLocalDpi xmlns:a14="http://schemas.microsoft.com/office/drawing/2010/main" val="0"/>
                </a:ext>
              </a:extLst>
            </a:blip>
            <a:srcRect l="8380" t="710" r="8356" b="11513"/>
            <a:stretch>
              <a:fillRect/>
            </a:stretch>
          </p:blipFill>
          <p:spPr bwMode="auto">
            <a:xfrm>
              <a:off x="3054" y="2181"/>
              <a:ext cx="2706" cy="21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026" name="Picture 2" descr="http://nierocks.areavoices.com/files/2011/06/sun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815" y="3352800"/>
            <a:ext cx="3421369" cy="3474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animEffect transition="in" filter="blinds(horizontal)">
                                      <p:cBhvr>
                                        <p:cTn id="7" dur="500"/>
                                        <p:tgtEl>
                                          <p:spTgt spid="2253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32" dur="5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37" dur="500"/>
                                        <p:tgtEl>
                                          <p:spTgt spid="225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42" dur="500"/>
                                        <p:tgtEl>
                                          <p:spTgt spid="225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blinds(horizontal)">
                                      <p:cBhvr>
                                        <p:cTn id="47" dur="500"/>
                                        <p:tgtEl>
                                          <p:spTgt spid="2253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531">
                                            <p:txEl>
                                              <p:pRg st="8" end="8"/>
                                            </p:txEl>
                                          </p:spTgt>
                                        </p:tgtEl>
                                        <p:attrNameLst>
                                          <p:attrName>style.visibility</p:attrName>
                                        </p:attrNameLst>
                                      </p:cBhvr>
                                      <p:to>
                                        <p:strVal val="visible"/>
                                      </p:to>
                                    </p:set>
                                    <p:animEffect transition="in" filter="blinds(horizontal)">
                                      <p:cBhvr>
                                        <p:cTn id="52" dur="500"/>
                                        <p:tgtEl>
                                          <p:spTgt spid="2253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531">
                                            <p:txEl>
                                              <p:pRg st="9" end="9"/>
                                            </p:txEl>
                                          </p:spTgt>
                                        </p:tgtEl>
                                        <p:attrNameLst>
                                          <p:attrName>style.visibility</p:attrName>
                                        </p:attrNameLst>
                                      </p:cBhvr>
                                      <p:to>
                                        <p:strVal val="visible"/>
                                      </p:to>
                                    </p:set>
                                    <p:animEffect transition="in" filter="blinds(horizontal)">
                                      <p:cBhvr>
                                        <p:cTn id="57" dur="500"/>
                                        <p:tgtEl>
                                          <p:spTgt spid="2253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531">
                                            <p:txEl>
                                              <p:pRg st="10" end="10"/>
                                            </p:txEl>
                                          </p:spTgt>
                                        </p:tgtEl>
                                        <p:attrNameLst>
                                          <p:attrName>style.visibility</p:attrName>
                                        </p:attrNameLst>
                                      </p:cBhvr>
                                      <p:to>
                                        <p:strVal val="visible"/>
                                      </p:to>
                                    </p:set>
                                    <p:animEffect transition="in" filter="blinds(horizontal)">
                                      <p:cBhvr>
                                        <p:cTn id="62" dur="500"/>
                                        <p:tgtEl>
                                          <p:spTgt spid="2253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531">
                                            <p:txEl>
                                              <p:pRg st="11" end="11"/>
                                            </p:txEl>
                                          </p:spTgt>
                                        </p:tgtEl>
                                        <p:attrNameLst>
                                          <p:attrName>style.visibility</p:attrName>
                                        </p:attrNameLst>
                                      </p:cBhvr>
                                      <p:to>
                                        <p:strVal val="visible"/>
                                      </p:to>
                                    </p:set>
                                    <p:animEffect transition="in" filter="blinds(horizontal)">
                                      <p:cBhvr>
                                        <p:cTn id="67" dur="500"/>
                                        <p:tgtEl>
                                          <p:spTgt spid="22531">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2531">
                                            <p:txEl>
                                              <p:pRg st="12" end="12"/>
                                            </p:txEl>
                                          </p:spTgt>
                                        </p:tgtEl>
                                        <p:attrNameLst>
                                          <p:attrName>style.visibility</p:attrName>
                                        </p:attrNameLst>
                                      </p:cBhvr>
                                      <p:to>
                                        <p:strVal val="visible"/>
                                      </p:to>
                                    </p:set>
                                    <p:animEffect transition="in" filter="blinds(horizontal)">
                                      <p:cBhvr>
                                        <p:cTn id="72" dur="500"/>
                                        <p:tgtEl>
                                          <p:spTgt spid="22531">
                                            <p:txEl>
                                              <p:pRg st="12" end="1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531">
                                            <p:txEl>
                                              <p:pRg st="13" end="13"/>
                                            </p:txEl>
                                          </p:spTgt>
                                        </p:tgtEl>
                                        <p:attrNameLst>
                                          <p:attrName>style.visibility</p:attrName>
                                        </p:attrNameLst>
                                      </p:cBhvr>
                                      <p:to>
                                        <p:strVal val="visible"/>
                                      </p:to>
                                    </p:set>
                                    <p:animEffect transition="in" filter="blinds(horizontal)">
                                      <p:cBhvr>
                                        <p:cTn id="77" dur="500"/>
                                        <p:tgtEl>
                                          <p:spTgt spid="22531">
                                            <p:txEl>
                                              <p:pRg st="13" end="1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531">
                                            <p:txEl>
                                              <p:pRg st="14" end="14"/>
                                            </p:txEl>
                                          </p:spTgt>
                                        </p:tgtEl>
                                        <p:attrNameLst>
                                          <p:attrName>style.visibility</p:attrName>
                                        </p:attrNameLst>
                                      </p:cBhvr>
                                      <p:to>
                                        <p:strVal val="visible"/>
                                      </p:to>
                                    </p:set>
                                    <p:animEffect transition="in" filter="blinds(horizontal)">
                                      <p:cBhvr>
                                        <p:cTn id="82" dur="500"/>
                                        <p:tgtEl>
                                          <p:spTgt spid="22531">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531">
                                            <p:txEl>
                                              <p:pRg st="15" end="15"/>
                                            </p:txEl>
                                          </p:spTgt>
                                        </p:tgtEl>
                                        <p:attrNameLst>
                                          <p:attrName>style.visibility</p:attrName>
                                        </p:attrNameLst>
                                      </p:cBhvr>
                                      <p:to>
                                        <p:strVal val="visible"/>
                                      </p:to>
                                    </p:set>
                                    <p:animEffect transition="in" filter="blinds(horizontal)">
                                      <p:cBhvr>
                                        <p:cTn id="87" dur="500"/>
                                        <p:tgtEl>
                                          <p:spTgt spid="2253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19-10, p. 513</a:t>
            </a:r>
          </a:p>
        </p:txBody>
      </p:sp>
      <p:pic>
        <p:nvPicPr>
          <p:cNvPr id="5" name="Picture 1" descr="19p513_f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304800"/>
            <a:ext cx="847407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4963" y="4544914"/>
            <a:ext cx="4572000" cy="2308324"/>
          </a:xfrm>
          <a:prstGeom prst="rect">
            <a:avLst/>
          </a:prstGeom>
        </p:spPr>
        <p:txBody>
          <a:bodyPr>
            <a:spAutoFit/>
          </a:bodyPr>
          <a:lstStyle/>
          <a:p>
            <a:r>
              <a:rPr lang="en-US" b="1" dirty="0"/>
              <a:t>Figure 19-10: </a:t>
            </a:r>
            <a:r>
              <a:rPr lang="en-US" dirty="0">
                <a:latin typeface="Calibri" charset="0"/>
                <a:ea typeface="ＭＳ Ｐゴシック" pitchFamily="1" charset="-128"/>
                <a:cs typeface="ＭＳ Ｐゴシック" charset="-128"/>
              </a:rPr>
              <a:t>Cumulus clouds (left) are thick, relatively low-lying clouds that tend to decrease surface warming by reflecting some incoming solar radiation back into space. Cirrus clouds (right) are thin and float at high altitudes; they tend to warm the earth’s surface by preventing some heat from flowing into space.</a:t>
            </a:r>
            <a:endParaRPr lang="en-US" b="1" dirty="0"/>
          </a:p>
        </p:txBody>
      </p:sp>
    </p:spTree>
    <p:extLst>
      <p:ext uri="{BB962C8B-B14F-4D97-AF65-F5344CB8AC3E}">
        <p14:creationId xmlns:p14="http://schemas.microsoft.com/office/powerpoint/2010/main" val="3881568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457200" y="-14288"/>
            <a:ext cx="8382000" cy="6886576"/>
            <a:chOff x="288" y="-9"/>
            <a:chExt cx="5280" cy="4338"/>
          </a:xfrm>
        </p:grpSpPr>
        <p:pic>
          <p:nvPicPr>
            <p:cNvPr id="98342" name="Picture 3" descr="2006 [Conve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
              <a:ext cx="5280" cy="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3" name="Rectangle 4"/>
            <p:cNvSpPr>
              <a:spLocks noChangeArrowheads="1"/>
            </p:cNvSpPr>
            <p:nvPr/>
          </p:nvSpPr>
          <p:spPr bwMode="auto">
            <a:xfrm>
              <a:off x="720" y="240"/>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000000"/>
                  </a:solidFill>
                  <a:ea typeface="ＭＳ Ｐゴシック" pitchFamily="1" charset="-128"/>
                </a:rPr>
                <a:t>Sun</a:t>
              </a:r>
            </a:p>
          </p:txBody>
        </p:sp>
      </p:grpSp>
      <p:sp>
        <p:nvSpPr>
          <p:cNvPr id="98307" name="Text Box 5"/>
          <p:cNvSpPr txBox="1">
            <a:spLocks noChangeArrowheads="1"/>
          </p:cNvSpPr>
          <p:nvPr/>
        </p:nvSpPr>
        <p:spPr bwMode="auto">
          <a:xfrm>
            <a:off x="7645400" y="60991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b="1">
                <a:solidFill>
                  <a:srgbClr val="008000"/>
                </a:solidFill>
                <a:ea typeface="ＭＳ Ｐゴシック" pitchFamily="1" charset="-128"/>
              </a:rPr>
              <a:t>Stepped Art</a:t>
            </a:r>
          </a:p>
        </p:txBody>
      </p:sp>
      <p:grpSp>
        <p:nvGrpSpPr>
          <p:cNvPr id="203782" name="Group 6"/>
          <p:cNvGrpSpPr>
            <a:grpSpLocks/>
          </p:cNvGrpSpPr>
          <p:nvPr/>
        </p:nvGrpSpPr>
        <p:grpSpPr bwMode="auto">
          <a:xfrm>
            <a:off x="415925" y="1905000"/>
            <a:ext cx="844550" cy="3352800"/>
            <a:chOff x="262" y="1200"/>
            <a:chExt cx="532" cy="2112"/>
          </a:xfrm>
        </p:grpSpPr>
        <p:sp>
          <p:nvSpPr>
            <p:cNvPr id="98340" name="Line 7"/>
            <p:cNvSpPr>
              <a:spLocks noChangeShapeType="1"/>
            </p:cNvSpPr>
            <p:nvPr/>
          </p:nvSpPr>
          <p:spPr bwMode="auto">
            <a:xfrm flipV="1">
              <a:off x="528" y="1200"/>
              <a:ext cx="0" cy="2112"/>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41" name="Text Box 8"/>
            <p:cNvSpPr txBox="1">
              <a:spLocks noChangeArrowheads="1"/>
            </p:cNvSpPr>
            <p:nvPr/>
          </p:nvSpPr>
          <p:spPr bwMode="auto">
            <a:xfrm>
              <a:off x="262" y="1976"/>
              <a:ext cx="532" cy="179"/>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Aerosols</a:t>
              </a:r>
            </a:p>
          </p:txBody>
        </p:sp>
      </p:grpSp>
      <p:grpSp>
        <p:nvGrpSpPr>
          <p:cNvPr id="203785" name="Group 9"/>
          <p:cNvGrpSpPr>
            <a:grpSpLocks/>
          </p:cNvGrpSpPr>
          <p:nvPr/>
        </p:nvGrpSpPr>
        <p:grpSpPr bwMode="auto">
          <a:xfrm>
            <a:off x="960438" y="1905000"/>
            <a:ext cx="1082675" cy="3352800"/>
            <a:chOff x="605" y="1200"/>
            <a:chExt cx="682" cy="2112"/>
          </a:xfrm>
        </p:grpSpPr>
        <p:sp>
          <p:nvSpPr>
            <p:cNvPr id="98338" name="Line 10"/>
            <p:cNvSpPr>
              <a:spLocks noChangeShapeType="1"/>
            </p:cNvSpPr>
            <p:nvPr/>
          </p:nvSpPr>
          <p:spPr bwMode="auto">
            <a:xfrm flipV="1">
              <a:off x="960" y="1200"/>
              <a:ext cx="0" cy="2112"/>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9" name="Text Box 11"/>
            <p:cNvSpPr txBox="1">
              <a:spLocks noChangeArrowheads="1"/>
            </p:cNvSpPr>
            <p:nvPr/>
          </p:nvSpPr>
          <p:spPr bwMode="auto">
            <a:xfrm>
              <a:off x="605" y="1440"/>
              <a:ext cx="682" cy="294"/>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Greenhouse</a:t>
              </a:r>
            </a:p>
            <a:p>
              <a:pPr algn="ctr"/>
              <a:r>
                <a:rPr lang="en-US" sz="1200" b="1">
                  <a:solidFill>
                    <a:srgbClr val="000000"/>
                  </a:solidFill>
                  <a:ea typeface="ＭＳ Ｐゴシック" pitchFamily="1" charset="-128"/>
                </a:rPr>
                <a:t>gases</a:t>
              </a:r>
            </a:p>
          </p:txBody>
        </p:sp>
      </p:grpSp>
      <p:grpSp>
        <p:nvGrpSpPr>
          <p:cNvPr id="203788" name="Group 12"/>
          <p:cNvGrpSpPr>
            <a:grpSpLocks/>
          </p:cNvGrpSpPr>
          <p:nvPr/>
        </p:nvGrpSpPr>
        <p:grpSpPr bwMode="auto">
          <a:xfrm>
            <a:off x="1862138" y="1676400"/>
            <a:ext cx="850900" cy="2209800"/>
            <a:chOff x="1173" y="1056"/>
            <a:chExt cx="536" cy="1392"/>
          </a:xfrm>
        </p:grpSpPr>
        <p:sp>
          <p:nvSpPr>
            <p:cNvPr id="98336" name="Line 13"/>
            <p:cNvSpPr>
              <a:spLocks noChangeShapeType="1"/>
            </p:cNvSpPr>
            <p:nvPr/>
          </p:nvSpPr>
          <p:spPr bwMode="auto">
            <a:xfrm>
              <a:off x="1440" y="1056"/>
              <a:ext cx="0" cy="1392"/>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7" name="Text Box 14"/>
            <p:cNvSpPr txBox="1">
              <a:spLocks noChangeArrowheads="1"/>
            </p:cNvSpPr>
            <p:nvPr/>
          </p:nvSpPr>
          <p:spPr bwMode="auto">
            <a:xfrm>
              <a:off x="1173" y="1799"/>
              <a:ext cx="536" cy="409"/>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Warming</a:t>
              </a:r>
            </a:p>
            <a:p>
              <a:pPr algn="ctr"/>
              <a:r>
                <a:rPr lang="en-US" sz="1200" b="1">
                  <a:solidFill>
                    <a:srgbClr val="000000"/>
                  </a:solidFill>
                  <a:ea typeface="ＭＳ Ｐゴシック" pitchFamily="1" charset="-128"/>
                </a:rPr>
                <a:t>from</a:t>
              </a:r>
            </a:p>
            <a:p>
              <a:pPr algn="ctr"/>
              <a:r>
                <a:rPr lang="en-US" sz="1200" b="1">
                  <a:solidFill>
                    <a:srgbClr val="000000"/>
                  </a:solidFill>
                  <a:ea typeface="ＭＳ Ｐゴシック" pitchFamily="1" charset="-128"/>
                </a:rPr>
                <a:t>decrease</a:t>
              </a:r>
            </a:p>
          </p:txBody>
        </p:sp>
      </p:grpSp>
      <p:grpSp>
        <p:nvGrpSpPr>
          <p:cNvPr id="203791" name="Group 15"/>
          <p:cNvGrpSpPr>
            <a:grpSpLocks/>
          </p:cNvGrpSpPr>
          <p:nvPr/>
        </p:nvGrpSpPr>
        <p:grpSpPr bwMode="auto">
          <a:xfrm>
            <a:off x="2767013" y="1905000"/>
            <a:ext cx="898525" cy="1981200"/>
            <a:chOff x="1743" y="1200"/>
            <a:chExt cx="566" cy="1248"/>
          </a:xfrm>
        </p:grpSpPr>
        <p:sp>
          <p:nvSpPr>
            <p:cNvPr id="98334" name="Line 16"/>
            <p:cNvSpPr>
              <a:spLocks noChangeShapeType="1"/>
            </p:cNvSpPr>
            <p:nvPr/>
          </p:nvSpPr>
          <p:spPr bwMode="auto">
            <a:xfrm flipV="1">
              <a:off x="2112" y="1200"/>
              <a:ext cx="0" cy="1248"/>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5" name="Text Box 17"/>
            <p:cNvSpPr txBox="1">
              <a:spLocks noChangeArrowheads="1"/>
            </p:cNvSpPr>
            <p:nvPr/>
          </p:nvSpPr>
          <p:spPr bwMode="auto">
            <a:xfrm>
              <a:off x="1743" y="1488"/>
              <a:ext cx="566" cy="409"/>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Cooling from increase</a:t>
              </a:r>
            </a:p>
          </p:txBody>
        </p:sp>
      </p:grpSp>
      <p:grpSp>
        <p:nvGrpSpPr>
          <p:cNvPr id="203794" name="Group 18"/>
          <p:cNvGrpSpPr>
            <a:grpSpLocks/>
          </p:cNvGrpSpPr>
          <p:nvPr/>
        </p:nvGrpSpPr>
        <p:grpSpPr bwMode="auto">
          <a:xfrm>
            <a:off x="3733800" y="1676400"/>
            <a:ext cx="1295400" cy="2590800"/>
            <a:chOff x="2352" y="1056"/>
            <a:chExt cx="816" cy="1632"/>
          </a:xfrm>
        </p:grpSpPr>
        <p:sp>
          <p:nvSpPr>
            <p:cNvPr id="98332" name="Line 19"/>
            <p:cNvSpPr>
              <a:spLocks noChangeShapeType="1"/>
            </p:cNvSpPr>
            <p:nvPr/>
          </p:nvSpPr>
          <p:spPr bwMode="auto">
            <a:xfrm>
              <a:off x="2736" y="1056"/>
              <a:ext cx="0" cy="1632"/>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3" name="Text Box 20"/>
            <p:cNvSpPr txBox="1">
              <a:spLocks noChangeArrowheads="1"/>
            </p:cNvSpPr>
            <p:nvPr/>
          </p:nvSpPr>
          <p:spPr bwMode="auto">
            <a:xfrm>
              <a:off x="2352" y="1296"/>
              <a:ext cx="816" cy="409"/>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CO</a:t>
              </a:r>
              <a:r>
                <a:rPr lang="en-US" sz="1200" b="1" baseline="-25000">
                  <a:solidFill>
                    <a:srgbClr val="000000"/>
                  </a:solidFill>
                  <a:ea typeface="ＭＳ Ｐゴシック" pitchFamily="1" charset="-128"/>
                </a:rPr>
                <a:t>2</a:t>
              </a:r>
              <a:r>
                <a:rPr lang="en-US" sz="1200" b="1">
                  <a:solidFill>
                    <a:srgbClr val="000000"/>
                  </a:solidFill>
                  <a:ea typeface="ＭＳ Ｐゴシック" pitchFamily="1" charset="-128"/>
                </a:rPr>
                <a:t> removal by plants and soil organisms</a:t>
              </a:r>
            </a:p>
          </p:txBody>
        </p:sp>
      </p:grpSp>
      <p:grpSp>
        <p:nvGrpSpPr>
          <p:cNvPr id="203797" name="Group 21"/>
          <p:cNvGrpSpPr>
            <a:grpSpLocks/>
          </p:cNvGrpSpPr>
          <p:nvPr/>
        </p:nvGrpSpPr>
        <p:grpSpPr bwMode="auto">
          <a:xfrm>
            <a:off x="5105400" y="1905000"/>
            <a:ext cx="1387475" cy="2362200"/>
            <a:chOff x="3216" y="1200"/>
            <a:chExt cx="874" cy="1488"/>
          </a:xfrm>
        </p:grpSpPr>
        <p:sp>
          <p:nvSpPr>
            <p:cNvPr id="98330" name="Line 22"/>
            <p:cNvSpPr>
              <a:spLocks noChangeShapeType="1"/>
            </p:cNvSpPr>
            <p:nvPr/>
          </p:nvSpPr>
          <p:spPr bwMode="auto">
            <a:xfrm flipV="1">
              <a:off x="3648" y="1200"/>
              <a:ext cx="0" cy="1488"/>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1" name="Text Box 23"/>
            <p:cNvSpPr txBox="1">
              <a:spLocks noChangeArrowheads="1"/>
            </p:cNvSpPr>
            <p:nvPr/>
          </p:nvSpPr>
          <p:spPr bwMode="auto">
            <a:xfrm>
              <a:off x="3216" y="1728"/>
              <a:ext cx="874" cy="524"/>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CO</a:t>
              </a:r>
              <a:r>
                <a:rPr lang="en-US" sz="1200" b="1" baseline="-25000">
                  <a:solidFill>
                    <a:srgbClr val="000000"/>
                  </a:solidFill>
                  <a:ea typeface="ＭＳ Ｐゴシック" pitchFamily="1" charset="-128"/>
                </a:rPr>
                <a:t>2</a:t>
              </a:r>
              <a:r>
                <a:rPr lang="en-US" sz="1200" b="1">
                  <a:solidFill>
                    <a:srgbClr val="000000"/>
                  </a:solidFill>
                  <a:ea typeface="ＭＳ Ｐゴシック" pitchFamily="1" charset="-128"/>
                </a:rPr>
                <a:t> emissions from land cleaning, fires, and decay</a:t>
              </a:r>
            </a:p>
          </p:txBody>
        </p:sp>
      </p:grpSp>
      <p:grpSp>
        <p:nvGrpSpPr>
          <p:cNvPr id="203800" name="Group 24"/>
          <p:cNvGrpSpPr>
            <a:grpSpLocks/>
          </p:cNvGrpSpPr>
          <p:nvPr/>
        </p:nvGrpSpPr>
        <p:grpSpPr bwMode="auto">
          <a:xfrm>
            <a:off x="6754813" y="1828800"/>
            <a:ext cx="1104900" cy="2209800"/>
            <a:chOff x="4255" y="1152"/>
            <a:chExt cx="696" cy="1392"/>
          </a:xfrm>
        </p:grpSpPr>
        <p:sp>
          <p:nvSpPr>
            <p:cNvPr id="98328" name="Line 25"/>
            <p:cNvSpPr>
              <a:spLocks noChangeShapeType="1"/>
            </p:cNvSpPr>
            <p:nvPr/>
          </p:nvSpPr>
          <p:spPr bwMode="auto">
            <a:xfrm>
              <a:off x="4608" y="1152"/>
              <a:ext cx="0" cy="1392"/>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9" name="Text Box 26"/>
            <p:cNvSpPr txBox="1">
              <a:spLocks noChangeArrowheads="1"/>
            </p:cNvSpPr>
            <p:nvPr/>
          </p:nvSpPr>
          <p:spPr bwMode="auto">
            <a:xfrm>
              <a:off x="4255" y="1584"/>
              <a:ext cx="696" cy="294"/>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Heat and</a:t>
              </a:r>
            </a:p>
            <a:p>
              <a:pPr algn="ctr"/>
              <a:r>
                <a:rPr lang="en-US" sz="1200" b="1">
                  <a:solidFill>
                    <a:srgbClr val="000000"/>
                  </a:solidFill>
                  <a:ea typeface="ＭＳ Ｐゴシック" pitchFamily="1" charset="-128"/>
                </a:rPr>
                <a:t>CO</a:t>
              </a:r>
              <a:r>
                <a:rPr lang="en-US" sz="1200" b="1" baseline="-25000">
                  <a:solidFill>
                    <a:srgbClr val="000000"/>
                  </a:solidFill>
                  <a:ea typeface="ＭＳ Ｐゴシック" pitchFamily="1" charset="-128"/>
                </a:rPr>
                <a:t>2</a:t>
              </a:r>
              <a:r>
                <a:rPr lang="en-US" sz="1200" b="1">
                  <a:solidFill>
                    <a:srgbClr val="000000"/>
                  </a:solidFill>
                  <a:ea typeface="ＭＳ Ｐゴシック" pitchFamily="1" charset="-128"/>
                </a:rPr>
                <a:t> removal</a:t>
              </a:r>
            </a:p>
          </p:txBody>
        </p:sp>
      </p:grpSp>
      <p:grpSp>
        <p:nvGrpSpPr>
          <p:cNvPr id="203803" name="Group 27"/>
          <p:cNvGrpSpPr>
            <a:grpSpLocks/>
          </p:cNvGrpSpPr>
          <p:nvPr/>
        </p:nvGrpSpPr>
        <p:grpSpPr bwMode="auto">
          <a:xfrm>
            <a:off x="7686675" y="1881188"/>
            <a:ext cx="1266825" cy="2157412"/>
            <a:chOff x="4842" y="1185"/>
            <a:chExt cx="798" cy="1359"/>
          </a:xfrm>
        </p:grpSpPr>
        <p:sp>
          <p:nvSpPr>
            <p:cNvPr id="98326" name="Line 28"/>
            <p:cNvSpPr>
              <a:spLocks noChangeShapeType="1"/>
            </p:cNvSpPr>
            <p:nvPr/>
          </p:nvSpPr>
          <p:spPr bwMode="auto">
            <a:xfrm flipV="1">
              <a:off x="5169" y="1185"/>
              <a:ext cx="0" cy="1359"/>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7" name="Text Box 29"/>
            <p:cNvSpPr txBox="1">
              <a:spLocks noChangeArrowheads="1"/>
            </p:cNvSpPr>
            <p:nvPr/>
          </p:nvSpPr>
          <p:spPr bwMode="auto">
            <a:xfrm>
              <a:off x="4842" y="2013"/>
              <a:ext cx="798" cy="294"/>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Heat and</a:t>
              </a:r>
            </a:p>
            <a:p>
              <a:pPr algn="ctr"/>
              <a:r>
                <a:rPr lang="en-US" sz="1200" b="1">
                  <a:solidFill>
                    <a:srgbClr val="000000"/>
                  </a:solidFill>
                  <a:ea typeface="ＭＳ Ｐゴシック" pitchFamily="1" charset="-128"/>
                </a:rPr>
                <a:t>CO</a:t>
              </a:r>
              <a:r>
                <a:rPr lang="en-US" sz="1200" b="1" baseline="-25000">
                  <a:solidFill>
                    <a:srgbClr val="000000"/>
                  </a:solidFill>
                  <a:ea typeface="ＭＳ Ｐゴシック" pitchFamily="1" charset="-128"/>
                </a:rPr>
                <a:t>2</a:t>
              </a:r>
              <a:r>
                <a:rPr lang="en-US" sz="1200" b="1">
                  <a:solidFill>
                    <a:srgbClr val="000000"/>
                  </a:solidFill>
                  <a:ea typeface="ＭＳ Ｐゴシック" pitchFamily="1" charset="-128"/>
                </a:rPr>
                <a:t> emissions</a:t>
              </a:r>
            </a:p>
          </p:txBody>
        </p:sp>
      </p:grpSp>
      <p:sp>
        <p:nvSpPr>
          <p:cNvPr id="203806" name="Text Box 30"/>
          <p:cNvSpPr txBox="1">
            <a:spLocks noChangeArrowheads="1"/>
          </p:cNvSpPr>
          <p:nvPr/>
        </p:nvSpPr>
        <p:spPr bwMode="auto">
          <a:xfrm>
            <a:off x="2052638" y="3886200"/>
            <a:ext cx="1600200" cy="284163"/>
          </a:xfrm>
          <a:prstGeom prst="rect">
            <a:avLst/>
          </a:prstGeom>
          <a:solidFill>
            <a:srgbClr val="CCFFFF"/>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Ice and snow cover</a:t>
            </a:r>
          </a:p>
        </p:txBody>
      </p:sp>
      <p:sp>
        <p:nvSpPr>
          <p:cNvPr id="203807" name="Text Box 31"/>
          <p:cNvSpPr txBox="1">
            <a:spLocks noChangeArrowheads="1"/>
          </p:cNvSpPr>
          <p:nvPr/>
        </p:nvSpPr>
        <p:spPr bwMode="auto">
          <a:xfrm>
            <a:off x="100013" y="5186363"/>
            <a:ext cx="2362200" cy="284162"/>
          </a:xfrm>
          <a:prstGeom prst="rect">
            <a:avLst/>
          </a:prstGeom>
          <a:solidFill>
            <a:srgbClr val="CCFFFF"/>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Natural and human emissions</a:t>
            </a:r>
          </a:p>
        </p:txBody>
      </p:sp>
      <p:sp>
        <p:nvSpPr>
          <p:cNvPr id="203808" name="Text Box 32"/>
          <p:cNvSpPr txBox="1">
            <a:spLocks noChangeArrowheads="1"/>
          </p:cNvSpPr>
          <p:nvPr/>
        </p:nvSpPr>
        <p:spPr bwMode="auto">
          <a:xfrm>
            <a:off x="4241800" y="4267200"/>
            <a:ext cx="1681163" cy="284163"/>
          </a:xfrm>
          <a:prstGeom prst="rect">
            <a:avLst/>
          </a:prstGeom>
          <a:solidFill>
            <a:srgbClr val="CCFFFF"/>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Land and soil biotoa</a:t>
            </a:r>
          </a:p>
        </p:txBody>
      </p:sp>
      <p:grpSp>
        <p:nvGrpSpPr>
          <p:cNvPr id="203809" name="Group 33"/>
          <p:cNvGrpSpPr>
            <a:grpSpLocks/>
          </p:cNvGrpSpPr>
          <p:nvPr/>
        </p:nvGrpSpPr>
        <p:grpSpPr bwMode="auto">
          <a:xfrm>
            <a:off x="7313613" y="4267200"/>
            <a:ext cx="947737" cy="1447800"/>
            <a:chOff x="4607" y="2688"/>
            <a:chExt cx="597" cy="912"/>
          </a:xfrm>
        </p:grpSpPr>
        <p:sp>
          <p:nvSpPr>
            <p:cNvPr id="98324" name="Line 34"/>
            <p:cNvSpPr>
              <a:spLocks noChangeShapeType="1"/>
            </p:cNvSpPr>
            <p:nvPr/>
          </p:nvSpPr>
          <p:spPr bwMode="auto">
            <a:xfrm>
              <a:off x="4896" y="2688"/>
              <a:ext cx="0" cy="912"/>
            </a:xfrm>
            <a:prstGeom prst="line">
              <a:avLst/>
            </a:prstGeom>
            <a:noFill/>
            <a:ln w="127000">
              <a:solidFill>
                <a:srgbClr val="FF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5" name="Text Box 35"/>
            <p:cNvSpPr txBox="1">
              <a:spLocks noChangeArrowheads="1"/>
            </p:cNvSpPr>
            <p:nvPr/>
          </p:nvSpPr>
          <p:spPr bwMode="auto">
            <a:xfrm>
              <a:off x="4607" y="2880"/>
              <a:ext cx="597" cy="294"/>
            </a:xfrm>
            <a:prstGeom prst="rect">
              <a:avLst/>
            </a:prstGeom>
            <a:solidFill>
              <a:srgbClr val="FFFFCC"/>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Long-term</a:t>
              </a:r>
            </a:p>
            <a:p>
              <a:pPr algn="ctr"/>
              <a:r>
                <a:rPr lang="en-US" sz="1200" b="1">
                  <a:solidFill>
                    <a:srgbClr val="000000"/>
                  </a:solidFill>
                  <a:ea typeface="ＭＳ Ｐゴシック" pitchFamily="1" charset="-128"/>
                </a:rPr>
                <a:t>storage</a:t>
              </a:r>
            </a:p>
          </p:txBody>
        </p:sp>
      </p:grpSp>
      <p:sp>
        <p:nvSpPr>
          <p:cNvPr id="203812" name="Text Box 36"/>
          <p:cNvSpPr txBox="1">
            <a:spLocks noChangeArrowheads="1"/>
          </p:cNvSpPr>
          <p:nvPr/>
        </p:nvSpPr>
        <p:spPr bwMode="auto">
          <a:xfrm>
            <a:off x="7237413" y="5715000"/>
            <a:ext cx="1047750" cy="284163"/>
          </a:xfrm>
          <a:prstGeom prst="rect">
            <a:avLst/>
          </a:prstGeom>
          <a:solidFill>
            <a:srgbClr val="CCFFFF"/>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Deep ocean</a:t>
            </a:r>
          </a:p>
        </p:txBody>
      </p:sp>
      <p:sp>
        <p:nvSpPr>
          <p:cNvPr id="203813" name="Text Box 37"/>
          <p:cNvSpPr txBox="1">
            <a:spLocks noChangeArrowheads="1"/>
          </p:cNvSpPr>
          <p:nvPr/>
        </p:nvSpPr>
        <p:spPr bwMode="auto">
          <a:xfrm>
            <a:off x="7086600" y="4038600"/>
            <a:ext cx="1401763" cy="284163"/>
          </a:xfrm>
          <a:prstGeom prst="rect">
            <a:avLst/>
          </a:prstGeom>
          <a:solidFill>
            <a:srgbClr val="CCFFFF"/>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ea typeface="ＭＳ Ｐゴシック" pitchFamily="1" charset="-128"/>
              </a:rPr>
              <a:t>Shallow ocean</a:t>
            </a:r>
          </a:p>
        </p:txBody>
      </p:sp>
      <p:sp>
        <p:nvSpPr>
          <p:cNvPr id="203814" name="Text Box 38"/>
          <p:cNvSpPr txBox="1">
            <a:spLocks noChangeArrowheads="1"/>
          </p:cNvSpPr>
          <p:nvPr/>
        </p:nvSpPr>
        <p:spPr bwMode="auto">
          <a:xfrm>
            <a:off x="0" y="1524000"/>
            <a:ext cx="9144000" cy="346075"/>
          </a:xfrm>
          <a:prstGeom prst="rect">
            <a:avLst/>
          </a:prstGeom>
          <a:solidFill>
            <a:srgbClr val="CCFFFF"/>
          </a:solidFill>
          <a:ln w="9525">
            <a:solidFill>
              <a:srgbClr val="000000"/>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000000"/>
                </a:solidFill>
                <a:ea typeface="ＭＳ Ｐゴシック" pitchFamily="1" charset="-128"/>
              </a:rPr>
              <a:t>Troposphere</a:t>
            </a:r>
          </a:p>
        </p:txBody>
      </p:sp>
      <p:sp>
        <p:nvSpPr>
          <p:cNvPr id="98323" name="Text Box 39"/>
          <p:cNvSpPr txBox="1">
            <a:spLocks noChangeArrowheads="1"/>
          </p:cNvSpPr>
          <p:nvPr/>
        </p:nvSpPr>
        <p:spPr bwMode="auto">
          <a:xfrm>
            <a:off x="7623175" y="6538913"/>
            <a:ext cx="150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solidFill>
                  <a:srgbClr val="000000"/>
                </a:solidFill>
                <a:ea typeface="ＭＳ Ｐゴシック" pitchFamily="1" charset="-128"/>
              </a:rPr>
              <a:t>Fig. 20-6, p. 469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8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37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37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8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378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37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380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379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379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38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380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380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381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03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6" grpId="0" animBg="1"/>
      <p:bldP spid="203807" grpId="0" animBg="1"/>
      <p:bldP spid="203808" grpId="0" animBg="1"/>
      <p:bldP spid="203812" grpId="0" animBg="1"/>
      <p:bldP spid="203813" grpId="0" animBg="1"/>
      <p:bldP spid="2038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u="sng" smtClean="0"/>
              <a:t>Air Pollution caused by</a:t>
            </a:r>
            <a:r>
              <a:rPr lang="en-US" sz="4000" smtClean="0"/>
              <a:t>:</a:t>
            </a:r>
            <a:br>
              <a:rPr lang="en-US" sz="4000" smtClean="0"/>
            </a:br>
            <a:endParaRPr lang="en-US" sz="4000" smtClean="0"/>
          </a:p>
        </p:txBody>
      </p:sp>
      <p:sp>
        <p:nvSpPr>
          <p:cNvPr id="6147" name="Rectangle 3"/>
          <p:cNvSpPr>
            <a:spLocks noGrp="1" noChangeArrowheads="1"/>
          </p:cNvSpPr>
          <p:nvPr>
            <p:ph type="body" sz="half" idx="1"/>
          </p:nvPr>
        </p:nvSpPr>
        <p:spPr>
          <a:xfrm>
            <a:off x="457200" y="914400"/>
            <a:ext cx="5791200" cy="5715000"/>
          </a:xfrm>
          <a:solidFill>
            <a:schemeClr val="bg1"/>
          </a:solidFill>
        </p:spPr>
        <p:txBody>
          <a:bodyPr/>
          <a:lstStyle/>
          <a:p>
            <a:pPr eaLnBrk="1" hangingPunct="1">
              <a:lnSpc>
                <a:spcPct val="80000"/>
              </a:lnSpc>
            </a:pPr>
            <a:r>
              <a:rPr lang="en-US" sz="2000" b="1" u="sng" dirty="0" smtClean="0"/>
              <a:t>1)Natural sources</a:t>
            </a:r>
            <a:r>
              <a:rPr lang="en-US" sz="2000" b="1" dirty="0" smtClean="0"/>
              <a:t> volcanoes, emissions from trees, forest fires</a:t>
            </a:r>
          </a:p>
          <a:p>
            <a:pPr eaLnBrk="1" hangingPunct="1">
              <a:lnSpc>
                <a:spcPct val="80000"/>
              </a:lnSpc>
            </a:pPr>
            <a:r>
              <a:rPr lang="en-US" sz="2000" b="1" dirty="0" smtClean="0"/>
              <a:t>rarely reach harmful levels</a:t>
            </a:r>
          </a:p>
          <a:p>
            <a:pPr eaLnBrk="1" hangingPunct="1">
              <a:lnSpc>
                <a:spcPct val="80000"/>
              </a:lnSpc>
            </a:pPr>
            <a:r>
              <a:rPr lang="en-US" sz="2000" b="1" u="sng" dirty="0" smtClean="0"/>
              <a:t>2) Anthropogenic sources</a:t>
            </a:r>
            <a:r>
              <a:rPr lang="en-US" sz="2000" b="1" dirty="0" smtClean="0"/>
              <a:t> – human </a:t>
            </a:r>
          </a:p>
          <a:p>
            <a:pPr eaLnBrk="1" hangingPunct="1">
              <a:lnSpc>
                <a:spcPct val="80000"/>
              </a:lnSpc>
            </a:pPr>
            <a:r>
              <a:rPr lang="en-US" sz="2000" b="1" dirty="0" smtClean="0"/>
              <a:t>Stationary source vs Mobile source </a:t>
            </a:r>
          </a:p>
          <a:p>
            <a:pPr eaLnBrk="1" hangingPunct="1">
              <a:lnSpc>
                <a:spcPct val="80000"/>
              </a:lnSpc>
            </a:pPr>
            <a:r>
              <a:rPr lang="en-US" sz="2000" b="1" dirty="0" smtClean="0"/>
              <a:t>fossil fuels &amp; cars</a:t>
            </a:r>
          </a:p>
          <a:p>
            <a:pPr eaLnBrk="1" hangingPunct="1">
              <a:lnSpc>
                <a:spcPct val="80000"/>
              </a:lnSpc>
            </a:pPr>
            <a:r>
              <a:rPr lang="en-US" sz="2000" b="1" dirty="0" smtClean="0"/>
              <a:t>reach harmful levels </a:t>
            </a:r>
            <a:endParaRPr lang="en-US" sz="2000" b="1" i="1" dirty="0" smtClean="0"/>
          </a:p>
          <a:p>
            <a:pPr eaLnBrk="1" hangingPunct="1">
              <a:lnSpc>
                <a:spcPct val="80000"/>
              </a:lnSpc>
            </a:pPr>
            <a:r>
              <a:rPr lang="en-US" sz="2000" b="1" i="1" dirty="0" smtClean="0"/>
              <a:t>Primary Pollutants – </a:t>
            </a:r>
            <a:r>
              <a:rPr lang="en-US" sz="2000" b="1" dirty="0" smtClean="0"/>
              <a:t>emitted directly into the atmosphere</a:t>
            </a:r>
          </a:p>
          <a:p>
            <a:pPr eaLnBrk="1" hangingPunct="1">
              <a:lnSpc>
                <a:spcPct val="80000"/>
              </a:lnSpc>
            </a:pPr>
            <a:r>
              <a:rPr lang="en-US" sz="2000" b="1" dirty="0" smtClean="0"/>
              <a:t>Ex-CO, lead</a:t>
            </a:r>
          </a:p>
          <a:p>
            <a:pPr eaLnBrk="1" hangingPunct="1">
              <a:lnSpc>
                <a:spcPct val="80000"/>
              </a:lnSpc>
            </a:pPr>
            <a:r>
              <a:rPr lang="en-US" sz="2000" b="1" i="1" dirty="0" smtClean="0"/>
              <a:t>Secondary Pollutants- </a:t>
            </a:r>
            <a:r>
              <a:rPr lang="en-US" sz="2000" b="1" dirty="0" smtClean="0"/>
              <a:t>when primary react with one another</a:t>
            </a:r>
          </a:p>
          <a:p>
            <a:pPr eaLnBrk="1" hangingPunct="1">
              <a:lnSpc>
                <a:spcPct val="80000"/>
              </a:lnSpc>
            </a:pPr>
            <a:r>
              <a:rPr lang="en-US" sz="2000" b="1" dirty="0" smtClean="0"/>
              <a:t>Ex – sulfuric acid H</a:t>
            </a:r>
            <a:r>
              <a:rPr lang="en-US" sz="2000" b="1" baseline="-25000" dirty="0" smtClean="0"/>
              <a:t>2</a:t>
            </a:r>
            <a:r>
              <a:rPr lang="en-US" sz="2000" b="1" dirty="0" smtClean="0"/>
              <a:t>SO</a:t>
            </a:r>
            <a:r>
              <a:rPr lang="en-US" sz="2000" b="1" baseline="-25000" dirty="0" smtClean="0"/>
              <a:t>4</a:t>
            </a:r>
            <a:r>
              <a:rPr lang="en-US" sz="2000" b="1" dirty="0" smtClean="0"/>
              <a:t>, Ozone O</a:t>
            </a:r>
            <a:r>
              <a:rPr lang="en-US" sz="2000" b="1" baseline="-25000" dirty="0" smtClean="0"/>
              <a:t>3</a:t>
            </a:r>
            <a:endParaRPr lang="en-US" sz="2000" b="1" dirty="0" smtClean="0"/>
          </a:p>
          <a:p>
            <a:pPr eaLnBrk="1" hangingPunct="1">
              <a:lnSpc>
                <a:spcPct val="80000"/>
              </a:lnSpc>
            </a:pPr>
            <a:r>
              <a:rPr lang="en-US" sz="2000" b="1" dirty="0" smtClean="0"/>
              <a:t>Causes smog</a:t>
            </a:r>
          </a:p>
          <a:p>
            <a:pPr eaLnBrk="1" hangingPunct="1">
              <a:lnSpc>
                <a:spcPct val="80000"/>
              </a:lnSpc>
            </a:pPr>
            <a:r>
              <a:rPr lang="en-US" sz="2000" b="1" dirty="0" smtClean="0"/>
              <a:t>What has more pollution – urban vs rural?</a:t>
            </a:r>
          </a:p>
          <a:p>
            <a:pPr eaLnBrk="1" hangingPunct="1">
              <a:lnSpc>
                <a:spcPct val="80000"/>
              </a:lnSpc>
            </a:pPr>
            <a:r>
              <a:rPr lang="en-US" sz="2000" b="1" dirty="0" smtClean="0"/>
              <a:t>What effect does wind have?</a:t>
            </a:r>
            <a:endParaRPr lang="en-US" sz="2000" b="1" u="sng" dirty="0" smtClean="0"/>
          </a:p>
          <a:p>
            <a:pPr eaLnBrk="1" hangingPunct="1">
              <a:lnSpc>
                <a:spcPct val="80000"/>
              </a:lnSpc>
            </a:pPr>
            <a:endParaRPr lang="en-US" sz="2000" b="1" dirty="0" smtClean="0"/>
          </a:p>
        </p:txBody>
      </p:sp>
      <p:pic>
        <p:nvPicPr>
          <p:cNvPr id="57348" name="Picture 7" descr="smoke">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5600" y="2895600"/>
            <a:ext cx="2057400" cy="1395413"/>
          </a:xfrm>
        </p:spPr>
      </p:pic>
      <p:pic>
        <p:nvPicPr>
          <p:cNvPr id="57349" name="Picture 5" descr="pollu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914400"/>
            <a:ext cx="22098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9" descr="MMj02346900000[1]"/>
          <p:cNvPicPr>
            <a:picLocks noGrp="1" noChangeAspect="1" noChangeArrowheads="1" noCrop="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7086600" y="4332288"/>
            <a:ext cx="1046163" cy="1600200"/>
          </a:xfrm>
          <a:noFill/>
        </p:spPr>
      </p:pic>
      <p:sp>
        <p:nvSpPr>
          <p:cNvPr id="57351" name="Rectangle 4"/>
          <p:cNvSpPr>
            <a:spLocks noChangeArrowheads="1"/>
          </p:cNvSpPr>
          <p:nvPr/>
        </p:nvSpPr>
        <p:spPr bwMode="auto">
          <a:xfrm>
            <a:off x="5638800" y="5919788"/>
            <a:ext cx="3313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7"/>
              </a:rPr>
              <a:t>https://</a:t>
            </a:r>
            <a:r>
              <a:rPr lang="en-US" dirty="0" smtClean="0">
                <a:hlinkClick r:id="rId7"/>
              </a:rPr>
              <a:t>www.cbsnews.com/pictures/the-most-polluted-cities-in-the-world-ranked/</a:t>
            </a:r>
            <a:endParaRPr lang="en-US" dirty="0" smtClean="0"/>
          </a:p>
          <a:p>
            <a:endParaRPr lang="en-US" dirty="0"/>
          </a:p>
        </p:txBody>
      </p:sp>
      <p:sp>
        <p:nvSpPr>
          <p:cNvPr id="2" name="Rectangle 1"/>
          <p:cNvSpPr/>
          <p:nvPr/>
        </p:nvSpPr>
        <p:spPr>
          <a:xfrm>
            <a:off x="609600" y="5890568"/>
            <a:ext cx="4572000" cy="923330"/>
          </a:xfrm>
          <a:prstGeom prst="rect">
            <a:avLst/>
          </a:prstGeom>
        </p:spPr>
        <p:txBody>
          <a:bodyPr>
            <a:spAutoFit/>
          </a:bodyPr>
          <a:lstStyle/>
          <a:p>
            <a:r>
              <a:rPr lang="en-US" dirty="0">
                <a:hlinkClick r:id="rId8"/>
              </a:rPr>
              <a:t>https://www.cbsnews.com/pictures/top-10-smoggiest-cities-in-us/2</a:t>
            </a:r>
            <a:r>
              <a:rPr lang="en-US" dirty="0" smtClean="0">
                <a:hlinkClick r:id="rId8"/>
              </a:rPr>
              <a: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blinds(horizontal)">
                                      <p:cBhvr>
                                        <p:cTn id="7" dur="500"/>
                                        <p:tgtEl>
                                          <p:spTgt spid="61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32" dur="500"/>
                                        <p:tgtEl>
                                          <p:spTgt spid="61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7" dur="500"/>
                                        <p:tgtEl>
                                          <p:spTgt spid="61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Effect transition="in" filter="blinds(horizontal)">
                                      <p:cBhvr>
                                        <p:cTn id="42" dur="500"/>
                                        <p:tgtEl>
                                          <p:spTgt spid="6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7" dur="500"/>
                                        <p:tgtEl>
                                          <p:spTgt spid="61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147">
                                            <p:txEl>
                                              <p:pRg st="8" end="8"/>
                                            </p:txEl>
                                          </p:spTgt>
                                        </p:tgtEl>
                                        <p:attrNameLst>
                                          <p:attrName>style.visibility</p:attrName>
                                        </p:attrNameLst>
                                      </p:cBhvr>
                                      <p:to>
                                        <p:strVal val="visible"/>
                                      </p:to>
                                    </p:set>
                                    <p:animEffect transition="in" filter="blinds(horizontal)">
                                      <p:cBhvr>
                                        <p:cTn id="52" dur="500"/>
                                        <p:tgtEl>
                                          <p:spTgt spid="614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47">
                                            <p:txEl>
                                              <p:pRg st="9" end="9"/>
                                            </p:txEl>
                                          </p:spTgt>
                                        </p:tgtEl>
                                        <p:attrNameLst>
                                          <p:attrName>style.visibility</p:attrName>
                                        </p:attrNameLst>
                                      </p:cBhvr>
                                      <p:to>
                                        <p:strVal val="visible"/>
                                      </p:to>
                                    </p:set>
                                    <p:animEffect transition="in" filter="blinds(horizontal)">
                                      <p:cBhvr>
                                        <p:cTn id="57" dur="500"/>
                                        <p:tgtEl>
                                          <p:spTgt spid="614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147">
                                            <p:txEl>
                                              <p:pRg st="10" end="10"/>
                                            </p:txEl>
                                          </p:spTgt>
                                        </p:tgtEl>
                                        <p:attrNameLst>
                                          <p:attrName>style.visibility</p:attrName>
                                        </p:attrNameLst>
                                      </p:cBhvr>
                                      <p:to>
                                        <p:strVal val="visible"/>
                                      </p:to>
                                    </p:set>
                                    <p:animEffect transition="in" filter="blinds(horizontal)">
                                      <p:cBhvr>
                                        <p:cTn id="62" dur="500"/>
                                        <p:tgtEl>
                                          <p:spTgt spid="6147">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47">
                                            <p:txEl>
                                              <p:pRg st="11" end="11"/>
                                            </p:txEl>
                                          </p:spTgt>
                                        </p:tgtEl>
                                        <p:attrNameLst>
                                          <p:attrName>style.visibility</p:attrName>
                                        </p:attrNameLst>
                                      </p:cBhvr>
                                      <p:to>
                                        <p:strVal val="visible"/>
                                      </p:to>
                                    </p:set>
                                    <p:animEffect transition="in" filter="blinds(horizontal)">
                                      <p:cBhvr>
                                        <p:cTn id="67" dur="500"/>
                                        <p:tgtEl>
                                          <p:spTgt spid="6147">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147">
                                            <p:txEl>
                                              <p:pRg st="12" end="12"/>
                                            </p:txEl>
                                          </p:spTgt>
                                        </p:tgtEl>
                                        <p:attrNameLst>
                                          <p:attrName>style.visibility</p:attrName>
                                        </p:attrNameLst>
                                      </p:cBhvr>
                                      <p:to>
                                        <p:strVal val="visible"/>
                                      </p:to>
                                    </p:set>
                                    <p:animEffect transition="in" filter="blinds(horizontal)">
                                      <p:cBhvr>
                                        <p:cTn id="72" dur="500"/>
                                        <p:tgtEl>
                                          <p:spTgt spid="61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effectLst>
            <a:outerShdw dist="35921" dir="2700000" algn="ctr" rotWithShape="0">
              <a:schemeClr val="tx1"/>
            </a:outerShdw>
          </a:effectLst>
        </p:spPr>
        <p:txBody>
          <a:bodyPr/>
          <a:lstStyle/>
          <a:p>
            <a:pPr eaLnBrk="1" hangingPunct="1"/>
            <a:r>
              <a:rPr lang="en-US" altLang="en-US" sz="4000" smtClean="0"/>
              <a:t>The Natural Greenhouse Effect</a:t>
            </a:r>
          </a:p>
        </p:txBody>
      </p:sp>
      <p:sp>
        <p:nvSpPr>
          <p:cNvPr id="86019"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50180" name="Text Box 4"/>
          <p:cNvSpPr txBox="1">
            <a:spLocks noChangeArrowheads="1"/>
          </p:cNvSpPr>
          <p:nvPr/>
        </p:nvSpPr>
        <p:spPr bwMode="auto">
          <a:xfrm>
            <a:off x="0" y="1376363"/>
            <a:ext cx="6421438"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Char char="Ø"/>
            </a:pPr>
            <a:r>
              <a:rPr lang="en-US" altLang="en-US" sz="4000" b="1">
                <a:solidFill>
                  <a:schemeClr val="bg1"/>
                </a:solidFill>
                <a:latin typeface="Times New Roman" pitchFamily="18" charset="0"/>
              </a:rPr>
              <a:t>Greenhouse effect</a:t>
            </a:r>
            <a:endParaRPr lang="en-US" altLang="en-US" sz="2400" b="1">
              <a:solidFill>
                <a:schemeClr val="bg1"/>
              </a:solidFill>
            </a:endParaRPr>
          </a:p>
        </p:txBody>
      </p:sp>
      <p:sp>
        <p:nvSpPr>
          <p:cNvPr id="50181" name="Text Box 5"/>
          <p:cNvSpPr txBox="1">
            <a:spLocks noChangeArrowheads="1"/>
          </p:cNvSpPr>
          <p:nvPr/>
        </p:nvSpPr>
        <p:spPr bwMode="auto">
          <a:xfrm>
            <a:off x="4559300" y="1376363"/>
            <a:ext cx="45847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Char char="Ø"/>
            </a:pPr>
            <a:r>
              <a:rPr lang="en-US" altLang="en-US" sz="4000" b="1">
                <a:solidFill>
                  <a:schemeClr val="bg1"/>
                </a:solidFill>
                <a:latin typeface="Times New Roman" pitchFamily="18" charset="0"/>
              </a:rPr>
              <a:t>Greenhouse gases</a:t>
            </a:r>
            <a:br>
              <a:rPr lang="en-US" altLang="en-US" sz="4000" b="1">
                <a:solidFill>
                  <a:schemeClr val="bg1"/>
                </a:solidFill>
                <a:latin typeface="Times New Roman" pitchFamily="18" charset="0"/>
              </a:rPr>
            </a:br>
            <a:r>
              <a:rPr lang="en-US" altLang="en-US" sz="2400" b="1">
                <a:solidFill>
                  <a:schemeClr val="bg1"/>
                </a:solidFill>
              </a:rPr>
              <a:t>(</a:t>
            </a:r>
            <a:r>
              <a:rPr lang="en-US" altLang="en-US" sz="2400" b="1" i="1">
                <a:solidFill>
                  <a:schemeClr val="bg1"/>
                </a:solidFill>
              </a:rPr>
              <a:t>Refer to Table 18-1 p. 448</a:t>
            </a:r>
            <a:r>
              <a:rPr lang="en-US" altLang="en-US" sz="2400" b="1">
                <a:solidFill>
                  <a:schemeClr val="bg1"/>
                </a:solidFill>
              </a:rPr>
              <a:t>)</a:t>
            </a:r>
          </a:p>
        </p:txBody>
      </p:sp>
      <p:pic>
        <p:nvPicPr>
          <p:cNvPr id="86022" name="Picture 6" descr="Slide15"/>
          <p:cNvPicPr>
            <a:picLocks noChangeAspect="1" noChangeArrowheads="1"/>
          </p:cNvPicPr>
          <p:nvPr/>
        </p:nvPicPr>
        <p:blipFill>
          <a:blip r:embed="rId2">
            <a:extLst>
              <a:ext uri="{28A0092B-C50C-407E-A947-70E740481C1C}">
                <a14:useLocalDpi xmlns:a14="http://schemas.microsoft.com/office/drawing/2010/main" val="0"/>
              </a:ext>
            </a:extLst>
          </a:blip>
          <a:srcRect t="12869" b="24074"/>
          <a:stretch>
            <a:fillRect/>
          </a:stretch>
        </p:blipFill>
        <p:spPr bwMode="auto">
          <a:xfrm>
            <a:off x="0" y="2533650"/>
            <a:ext cx="9144000" cy="432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23" name="Text Box 7"/>
          <p:cNvSpPr txBox="1">
            <a:spLocks noChangeArrowheads="1"/>
          </p:cNvSpPr>
          <p:nvPr/>
        </p:nvSpPr>
        <p:spPr bwMode="auto">
          <a:xfrm>
            <a:off x="255588" y="5984875"/>
            <a:ext cx="236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i="1"/>
              <a:t>Fig. 6-13 p. 128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slide(fromBottom)">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lide(fromBottom)">
                                      <p:cBhvr>
                                        <p:cTn id="12"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9330" name="Picture 6" descr="http://images.sciencedaily.com/2008/12/08120409304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336550"/>
            <a:ext cx="9434513" cy="721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title"/>
          </p:nvPr>
        </p:nvSpPr>
        <p:spPr>
          <a:xfrm>
            <a:off x="609600" y="-228600"/>
            <a:ext cx="7543800" cy="838200"/>
          </a:xfrm>
          <a:solidFill>
            <a:schemeClr val="accent1"/>
          </a:solidFill>
        </p:spPr>
        <p:txBody>
          <a:bodyPr/>
          <a:lstStyle/>
          <a:p>
            <a:pPr eaLnBrk="1" hangingPunct="1"/>
            <a:r>
              <a:rPr lang="en-US" sz="2800" smtClean="0"/>
              <a:t>What are greenhouse gases?</a:t>
            </a:r>
          </a:p>
        </p:txBody>
      </p:sp>
      <p:sp>
        <p:nvSpPr>
          <p:cNvPr id="86019" name="Rectangle 3"/>
          <p:cNvSpPr>
            <a:spLocks noGrp="1" noChangeArrowheads="1"/>
          </p:cNvSpPr>
          <p:nvPr>
            <p:ph type="body" idx="1"/>
          </p:nvPr>
        </p:nvSpPr>
        <p:spPr>
          <a:xfrm>
            <a:off x="20638" y="2271713"/>
            <a:ext cx="3352800" cy="4572000"/>
          </a:xfrm>
          <a:solidFill>
            <a:schemeClr val="accent1"/>
          </a:solidFill>
        </p:spPr>
        <p:txBody>
          <a:bodyPr/>
          <a:lstStyle/>
          <a:p>
            <a:pPr eaLnBrk="1" hangingPunct="1">
              <a:lnSpc>
                <a:spcPct val="90000"/>
              </a:lnSpc>
            </a:pPr>
            <a:r>
              <a:rPr lang="en-US" sz="2400" dirty="0" smtClean="0"/>
              <a:t>water vapor </a:t>
            </a:r>
          </a:p>
          <a:p>
            <a:pPr eaLnBrk="1" hangingPunct="1">
              <a:lnSpc>
                <a:spcPct val="90000"/>
              </a:lnSpc>
            </a:pPr>
            <a:r>
              <a:rPr lang="en-US" sz="2400" dirty="0" smtClean="0"/>
              <a:t>carbon dioxide </a:t>
            </a:r>
          </a:p>
          <a:p>
            <a:pPr eaLnBrk="1" hangingPunct="1">
              <a:lnSpc>
                <a:spcPct val="90000"/>
              </a:lnSpc>
            </a:pPr>
            <a:r>
              <a:rPr lang="en-US" sz="2400" dirty="0" smtClean="0"/>
              <a:t>methane </a:t>
            </a:r>
          </a:p>
          <a:p>
            <a:pPr eaLnBrk="1" hangingPunct="1">
              <a:lnSpc>
                <a:spcPct val="90000"/>
              </a:lnSpc>
            </a:pPr>
            <a:r>
              <a:rPr lang="en-US" sz="2400" dirty="0" smtClean="0"/>
              <a:t>nitrous oxide</a:t>
            </a:r>
          </a:p>
          <a:p>
            <a:pPr eaLnBrk="1" hangingPunct="1">
              <a:lnSpc>
                <a:spcPct val="90000"/>
              </a:lnSpc>
            </a:pPr>
            <a:r>
              <a:rPr lang="en-US" sz="2400" dirty="0" smtClean="0"/>
              <a:t>chlorofluorocarbons </a:t>
            </a:r>
          </a:p>
          <a:p>
            <a:pPr eaLnBrk="1" hangingPunct="1">
              <a:lnSpc>
                <a:spcPct val="90000"/>
              </a:lnSpc>
            </a:pPr>
            <a:r>
              <a:rPr lang="en-US" sz="2400" dirty="0" smtClean="0"/>
              <a:t>Ozone</a:t>
            </a:r>
          </a:p>
          <a:p>
            <a:pPr eaLnBrk="1" hangingPunct="1">
              <a:lnSpc>
                <a:spcPct val="90000"/>
              </a:lnSpc>
            </a:pPr>
            <a:r>
              <a:rPr lang="en-US" sz="2400" dirty="0" smtClean="0"/>
              <a:t>(In order from most to least”)</a:t>
            </a:r>
          </a:p>
          <a:p>
            <a:pPr eaLnBrk="1" hangingPunct="1">
              <a:lnSpc>
                <a:spcPct val="90000"/>
              </a:lnSpc>
            </a:pPr>
            <a:r>
              <a:rPr lang="en-US" sz="2400" dirty="0" smtClean="0"/>
              <a:t>Natural vs Anthropogenic</a:t>
            </a:r>
          </a:p>
        </p:txBody>
      </p:sp>
      <p:pic>
        <p:nvPicPr>
          <p:cNvPr id="99334" name="Picture 8" descr="http://upload.wikimedia.org/wikipedia/commons/thumb/e/e0/Greenhouse_Gas_by_Sector.png/350px-Greenhouse_Gas_by_S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850" y="2209800"/>
            <a:ext cx="4050079"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1066800"/>
            <a:ext cx="4572000" cy="923330"/>
          </a:xfrm>
          <a:prstGeom prst="rect">
            <a:avLst/>
          </a:prstGeom>
        </p:spPr>
        <p:txBody>
          <a:bodyPr>
            <a:spAutoFit/>
          </a:bodyPr>
          <a:lstStyle/>
          <a:p>
            <a:r>
              <a:rPr lang="en-US" dirty="0">
                <a:hlinkClick r:id="rId5"/>
              </a:rPr>
              <a:t>https://</a:t>
            </a:r>
            <a:r>
              <a:rPr lang="en-US" dirty="0" smtClean="0">
                <a:hlinkClick r:id="rId5"/>
              </a:rPr>
              <a:t>www.epa.gov/ghgemissions/sources-greenhouse-gas-emissions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anim to="" calcmode="lin" valueType="num">
                                      <p:cBhvr>
                                        <p:cTn id="7" dur="1" fill="hold"/>
                                        <p:tgtEl>
                                          <p:spTgt spid="860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6019">
                                            <p:txEl>
                                              <p:pRg st="1" end="1"/>
                                            </p:txEl>
                                          </p:spTgt>
                                        </p:tgtEl>
                                        <p:attrNameLst>
                                          <p:attrName>style.visibility</p:attrName>
                                        </p:attrNameLst>
                                      </p:cBhvr>
                                      <p:to>
                                        <p:strVal val="visible"/>
                                      </p:to>
                                    </p:set>
                                    <p:anim to="" calcmode="lin" valueType="num">
                                      <p:cBhvr>
                                        <p:cTn id="12" dur="1" fill="hold"/>
                                        <p:tgtEl>
                                          <p:spTgt spid="8601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6019">
                                            <p:txEl>
                                              <p:pRg st="2" end="2"/>
                                            </p:txEl>
                                          </p:spTgt>
                                        </p:tgtEl>
                                        <p:attrNameLst>
                                          <p:attrName>style.visibility</p:attrName>
                                        </p:attrNameLst>
                                      </p:cBhvr>
                                      <p:to>
                                        <p:strVal val="visible"/>
                                      </p:to>
                                    </p:set>
                                    <p:anim to="" calcmode="lin" valueType="num">
                                      <p:cBhvr>
                                        <p:cTn id="17" dur="1" fill="hold"/>
                                        <p:tgtEl>
                                          <p:spTgt spid="8601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6019">
                                            <p:txEl>
                                              <p:pRg st="3" end="3"/>
                                            </p:txEl>
                                          </p:spTgt>
                                        </p:tgtEl>
                                        <p:attrNameLst>
                                          <p:attrName>style.visibility</p:attrName>
                                        </p:attrNameLst>
                                      </p:cBhvr>
                                      <p:to>
                                        <p:strVal val="visible"/>
                                      </p:to>
                                    </p:set>
                                    <p:anim to="" calcmode="lin" valueType="num">
                                      <p:cBhvr>
                                        <p:cTn id="22" dur="1" fill="hold"/>
                                        <p:tgtEl>
                                          <p:spTgt spid="8601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6019">
                                            <p:txEl>
                                              <p:pRg st="4" end="4"/>
                                            </p:txEl>
                                          </p:spTgt>
                                        </p:tgtEl>
                                        <p:attrNameLst>
                                          <p:attrName>style.visibility</p:attrName>
                                        </p:attrNameLst>
                                      </p:cBhvr>
                                      <p:to>
                                        <p:strVal val="visible"/>
                                      </p:to>
                                    </p:set>
                                    <p:anim to="" calcmode="lin" valueType="num">
                                      <p:cBhvr>
                                        <p:cTn id="27" dur="1" fill="hold"/>
                                        <p:tgtEl>
                                          <p:spTgt spid="8601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6019">
                                            <p:txEl>
                                              <p:pRg st="5" end="5"/>
                                            </p:txEl>
                                          </p:spTgt>
                                        </p:tgtEl>
                                        <p:attrNameLst>
                                          <p:attrName>style.visibility</p:attrName>
                                        </p:attrNameLst>
                                      </p:cBhvr>
                                      <p:to>
                                        <p:strVal val="visible"/>
                                      </p:to>
                                    </p:set>
                                    <p:anim to="" calcmode="lin" valueType="num">
                                      <p:cBhvr>
                                        <p:cTn id="32" dur="1" fill="hold"/>
                                        <p:tgtEl>
                                          <p:spTgt spid="8601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86019">
                                            <p:txEl>
                                              <p:pRg st="6" end="6"/>
                                            </p:txEl>
                                          </p:spTgt>
                                        </p:tgtEl>
                                        <p:attrNameLst>
                                          <p:attrName>style.visibility</p:attrName>
                                        </p:attrNameLst>
                                      </p:cBhvr>
                                      <p:to>
                                        <p:strVal val="visible"/>
                                      </p:to>
                                    </p:set>
                                    <p:anim to="" calcmode="lin" valueType="num">
                                      <p:cBhvr>
                                        <p:cTn id="37" dur="1" fill="hold"/>
                                        <p:tgtEl>
                                          <p:spTgt spid="8601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86019">
                                            <p:txEl>
                                              <p:pRg st="7" end="7"/>
                                            </p:txEl>
                                          </p:spTgt>
                                        </p:tgtEl>
                                        <p:attrNameLst>
                                          <p:attrName>style.visibility</p:attrName>
                                        </p:attrNameLst>
                                      </p:cBhvr>
                                      <p:to>
                                        <p:strVal val="visible"/>
                                      </p:to>
                                    </p:set>
                                    <p:anim to="" calcmode="lin" valueType="num">
                                      <p:cBhvr>
                                        <p:cTn id="42" dur="1" fill="hold"/>
                                        <p:tgtEl>
                                          <p:spTgt spid="8601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38100"/>
            <a:ext cx="5768975"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3"/>
          <p:cNvSpPr txBox="1">
            <a:spLocks noChangeArrowheads="1"/>
          </p:cNvSpPr>
          <p:nvPr/>
        </p:nvSpPr>
        <p:spPr bwMode="auto">
          <a:xfrm>
            <a:off x="3660775" y="6373813"/>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Year</a:t>
            </a:r>
          </a:p>
        </p:txBody>
      </p:sp>
      <p:sp>
        <p:nvSpPr>
          <p:cNvPr id="100356" name="Text Box 4"/>
          <p:cNvSpPr txBox="1">
            <a:spLocks noChangeArrowheads="1"/>
          </p:cNvSpPr>
          <p:nvPr/>
        </p:nvSpPr>
        <p:spPr bwMode="auto">
          <a:xfrm>
            <a:off x="1098550" y="6081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1990</a:t>
            </a:r>
          </a:p>
        </p:txBody>
      </p:sp>
      <p:sp>
        <p:nvSpPr>
          <p:cNvPr id="100357" name="Text Box 5"/>
          <p:cNvSpPr txBox="1">
            <a:spLocks noChangeArrowheads="1"/>
          </p:cNvSpPr>
          <p:nvPr/>
        </p:nvSpPr>
        <p:spPr bwMode="auto">
          <a:xfrm>
            <a:off x="2139950" y="6081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2000</a:t>
            </a:r>
          </a:p>
        </p:txBody>
      </p:sp>
      <p:sp>
        <p:nvSpPr>
          <p:cNvPr id="100358" name="Text Box 6"/>
          <p:cNvSpPr txBox="1">
            <a:spLocks noChangeArrowheads="1"/>
          </p:cNvSpPr>
          <p:nvPr/>
        </p:nvSpPr>
        <p:spPr bwMode="auto">
          <a:xfrm>
            <a:off x="3168650" y="6081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2025</a:t>
            </a:r>
          </a:p>
        </p:txBody>
      </p:sp>
      <p:sp>
        <p:nvSpPr>
          <p:cNvPr id="100359" name="Text Box 7"/>
          <p:cNvSpPr txBox="1">
            <a:spLocks noChangeArrowheads="1"/>
          </p:cNvSpPr>
          <p:nvPr/>
        </p:nvSpPr>
        <p:spPr bwMode="auto">
          <a:xfrm>
            <a:off x="4184650" y="6081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2050</a:t>
            </a:r>
          </a:p>
        </p:txBody>
      </p:sp>
      <p:sp>
        <p:nvSpPr>
          <p:cNvPr id="100360" name="Text Box 8"/>
          <p:cNvSpPr txBox="1">
            <a:spLocks noChangeArrowheads="1"/>
          </p:cNvSpPr>
          <p:nvPr/>
        </p:nvSpPr>
        <p:spPr bwMode="auto">
          <a:xfrm>
            <a:off x="5200650" y="6081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2075</a:t>
            </a:r>
          </a:p>
        </p:txBody>
      </p:sp>
      <p:sp>
        <p:nvSpPr>
          <p:cNvPr id="100361" name="Text Box 9"/>
          <p:cNvSpPr txBox="1">
            <a:spLocks noChangeArrowheads="1"/>
          </p:cNvSpPr>
          <p:nvPr/>
        </p:nvSpPr>
        <p:spPr bwMode="auto">
          <a:xfrm>
            <a:off x="6229350" y="6081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2100</a:t>
            </a:r>
          </a:p>
        </p:txBody>
      </p:sp>
      <p:sp>
        <p:nvSpPr>
          <p:cNvPr id="100362" name="Text Box 10"/>
          <p:cNvSpPr txBox="1">
            <a:spLocks noChangeArrowheads="1"/>
          </p:cNvSpPr>
          <p:nvPr/>
        </p:nvSpPr>
        <p:spPr bwMode="auto">
          <a:xfrm>
            <a:off x="788988" y="46974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100</a:t>
            </a:r>
          </a:p>
        </p:txBody>
      </p:sp>
      <p:sp>
        <p:nvSpPr>
          <p:cNvPr id="100363" name="Text Box 11"/>
          <p:cNvSpPr txBox="1">
            <a:spLocks noChangeArrowheads="1"/>
          </p:cNvSpPr>
          <p:nvPr/>
        </p:nvSpPr>
        <p:spPr bwMode="auto">
          <a:xfrm>
            <a:off x="788988" y="35290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150</a:t>
            </a:r>
          </a:p>
        </p:txBody>
      </p:sp>
      <p:sp>
        <p:nvSpPr>
          <p:cNvPr id="100364" name="Text Box 12"/>
          <p:cNvSpPr txBox="1">
            <a:spLocks noChangeArrowheads="1"/>
          </p:cNvSpPr>
          <p:nvPr/>
        </p:nvSpPr>
        <p:spPr bwMode="auto">
          <a:xfrm>
            <a:off x="788988" y="23733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200</a:t>
            </a:r>
          </a:p>
        </p:txBody>
      </p:sp>
      <p:sp>
        <p:nvSpPr>
          <p:cNvPr id="100365" name="Text Box 13"/>
          <p:cNvSpPr txBox="1">
            <a:spLocks noChangeArrowheads="1"/>
          </p:cNvSpPr>
          <p:nvPr/>
        </p:nvSpPr>
        <p:spPr bwMode="auto">
          <a:xfrm>
            <a:off x="788988" y="12049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250</a:t>
            </a:r>
          </a:p>
        </p:txBody>
      </p:sp>
      <p:sp>
        <p:nvSpPr>
          <p:cNvPr id="100366" name="Text Box 14"/>
          <p:cNvSpPr txBox="1">
            <a:spLocks noChangeArrowheads="1"/>
          </p:cNvSpPr>
          <p:nvPr/>
        </p:nvSpPr>
        <p:spPr bwMode="auto">
          <a:xfrm rot="-5400000">
            <a:off x="-625474" y="2843212"/>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Index (1900 = 100)</a:t>
            </a:r>
          </a:p>
        </p:txBody>
      </p:sp>
      <p:sp>
        <p:nvSpPr>
          <p:cNvPr id="100367" name="Text Box 15"/>
          <p:cNvSpPr txBox="1">
            <a:spLocks noChangeArrowheads="1"/>
          </p:cNvSpPr>
          <p:nvPr/>
        </p:nvSpPr>
        <p:spPr bwMode="auto">
          <a:xfrm>
            <a:off x="2817813" y="442913"/>
            <a:ext cx="2033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Carbon dioxide</a:t>
            </a:r>
          </a:p>
        </p:txBody>
      </p:sp>
      <p:sp>
        <p:nvSpPr>
          <p:cNvPr id="100368" name="Text Box 16"/>
          <p:cNvSpPr txBox="1">
            <a:spLocks noChangeArrowheads="1"/>
          </p:cNvSpPr>
          <p:nvPr/>
        </p:nvSpPr>
        <p:spPr bwMode="auto">
          <a:xfrm>
            <a:off x="2817813" y="798513"/>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Methane</a:t>
            </a:r>
          </a:p>
        </p:txBody>
      </p:sp>
      <p:sp>
        <p:nvSpPr>
          <p:cNvPr id="100369" name="Text Box 17"/>
          <p:cNvSpPr txBox="1">
            <a:spLocks noChangeArrowheads="1"/>
          </p:cNvSpPr>
          <p:nvPr/>
        </p:nvSpPr>
        <p:spPr bwMode="auto">
          <a:xfrm>
            <a:off x="2817813" y="1141413"/>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Nitrous oxide</a:t>
            </a:r>
          </a:p>
        </p:txBody>
      </p:sp>
      <p:sp>
        <p:nvSpPr>
          <p:cNvPr id="100370" name="Rectangle 18"/>
          <p:cNvSpPr>
            <a:spLocks noChangeArrowheads="1"/>
          </p:cNvSpPr>
          <p:nvPr/>
        </p:nvSpPr>
        <p:spPr bwMode="auto">
          <a:xfrm>
            <a:off x="2032000" y="571500"/>
            <a:ext cx="812800" cy="152400"/>
          </a:xfrm>
          <a:prstGeom prst="rect">
            <a:avLst/>
          </a:prstGeom>
          <a:solidFill>
            <a:srgbClr val="A50021"/>
          </a:solidFill>
          <a:ln w="25400">
            <a:solidFill>
              <a:srgbClr val="000000"/>
            </a:solidFill>
            <a:miter lim="800000"/>
            <a:headEnd type="none" w="med" len="lg"/>
            <a:tailEnd type="none" w="med" len="lg"/>
          </a:ln>
        </p:spPr>
        <p:txBody>
          <a:bodyPr wrap="none" anchor="ctr"/>
          <a:lstStyle/>
          <a:p>
            <a:endParaRPr lang="en-US"/>
          </a:p>
        </p:txBody>
      </p:sp>
      <p:sp>
        <p:nvSpPr>
          <p:cNvPr id="100371" name="Rectangle 19"/>
          <p:cNvSpPr>
            <a:spLocks noChangeArrowheads="1"/>
          </p:cNvSpPr>
          <p:nvPr/>
        </p:nvSpPr>
        <p:spPr bwMode="auto">
          <a:xfrm>
            <a:off x="2032000" y="914400"/>
            <a:ext cx="812800" cy="152400"/>
          </a:xfrm>
          <a:prstGeom prst="rect">
            <a:avLst/>
          </a:prstGeom>
          <a:solidFill>
            <a:srgbClr val="00CC66"/>
          </a:solidFill>
          <a:ln w="25400">
            <a:solidFill>
              <a:srgbClr val="000000"/>
            </a:solidFill>
            <a:miter lim="800000"/>
            <a:headEnd type="none" w="med" len="lg"/>
            <a:tailEnd type="none" w="med" len="lg"/>
          </a:ln>
        </p:spPr>
        <p:txBody>
          <a:bodyPr wrap="none" anchor="ctr"/>
          <a:lstStyle/>
          <a:p>
            <a:endParaRPr lang="en-US"/>
          </a:p>
        </p:txBody>
      </p:sp>
      <p:sp>
        <p:nvSpPr>
          <p:cNvPr id="100372" name="Rectangle 20"/>
          <p:cNvSpPr>
            <a:spLocks noChangeArrowheads="1"/>
          </p:cNvSpPr>
          <p:nvPr/>
        </p:nvSpPr>
        <p:spPr bwMode="auto">
          <a:xfrm>
            <a:off x="2032000" y="1257300"/>
            <a:ext cx="812800" cy="152400"/>
          </a:xfrm>
          <a:prstGeom prst="rect">
            <a:avLst/>
          </a:prstGeom>
          <a:solidFill>
            <a:srgbClr val="0099CC"/>
          </a:solidFill>
          <a:ln w="25400">
            <a:solidFill>
              <a:srgbClr val="000000"/>
            </a:solidFill>
            <a:miter lim="800000"/>
            <a:headEnd type="none" w="med" len="lg"/>
            <a:tailEnd type="none" w="med" len="lg"/>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hidden="1"/>
          <p:cNvSpPr>
            <a:spLocks noGrp="1" noChangeArrowheads="1"/>
          </p:cNvSpPr>
          <p:nvPr>
            <p:ph type="title"/>
          </p:nvPr>
        </p:nvSpPr>
        <p:spPr/>
        <p:txBody>
          <a:bodyPr/>
          <a:lstStyle/>
          <a:p>
            <a:pPr eaLnBrk="1" hangingPunct="1">
              <a:defRPr/>
            </a:pPr>
            <a:endParaRPr lang="en-US" smtClean="0"/>
          </a:p>
        </p:txBody>
      </p:sp>
      <p:sp>
        <p:nvSpPr>
          <p:cNvPr id="15363" name="Rectangle 3"/>
          <p:cNvSpPr>
            <a:spLocks noChangeArrowheads="1"/>
          </p:cNvSpPr>
          <p:nvPr/>
        </p:nvSpPr>
        <p:spPr bwMode="auto">
          <a:xfrm>
            <a:off x="7754938"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19-6a, p. 510</a:t>
            </a:r>
          </a:p>
        </p:txBody>
      </p:sp>
      <p:pic>
        <p:nvPicPr>
          <p:cNvPr id="34819" name="Picture 2" descr="19p510_f06a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20" y="1609725"/>
            <a:ext cx="7732867" cy="396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655638" y="917575"/>
            <a:ext cx="2468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Atmospheric lifetime </a:t>
            </a:r>
          </a:p>
        </p:txBody>
      </p:sp>
      <p:sp>
        <p:nvSpPr>
          <p:cNvPr id="34821" name="TextBox 4"/>
          <p:cNvSpPr txBox="1">
            <a:spLocks noChangeArrowheads="1"/>
          </p:cNvSpPr>
          <p:nvPr/>
        </p:nvSpPr>
        <p:spPr bwMode="auto">
          <a:xfrm>
            <a:off x="382588" y="1489075"/>
            <a:ext cx="1965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Nitrous oxide (N</a:t>
            </a:r>
            <a:r>
              <a:rPr lang="en-US" sz="1800" b="1" baseline="-25000"/>
              <a:t>2</a:t>
            </a:r>
            <a:r>
              <a:rPr lang="en-US" sz="1800" b="1"/>
              <a:t>O) </a:t>
            </a:r>
          </a:p>
        </p:txBody>
      </p:sp>
      <p:sp>
        <p:nvSpPr>
          <p:cNvPr id="34822" name="TextBox 5"/>
          <p:cNvSpPr txBox="1">
            <a:spLocks noChangeArrowheads="1"/>
          </p:cNvSpPr>
          <p:nvPr/>
        </p:nvSpPr>
        <p:spPr bwMode="auto">
          <a:xfrm>
            <a:off x="98425" y="2819400"/>
            <a:ext cx="2249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Carbon dioxide (CO</a:t>
            </a:r>
            <a:r>
              <a:rPr lang="en-US" sz="1800" b="1" baseline="-25000"/>
              <a:t>2</a:t>
            </a:r>
            <a:r>
              <a:rPr lang="en-US" sz="1800" b="1"/>
              <a:t>) </a:t>
            </a:r>
          </a:p>
          <a:p>
            <a:pPr algn="r" eaLnBrk="1" hangingPunct="1"/>
            <a:endParaRPr lang="en-US" sz="1800" b="1"/>
          </a:p>
        </p:txBody>
      </p:sp>
      <p:sp>
        <p:nvSpPr>
          <p:cNvPr id="34823" name="TextBox 6"/>
          <p:cNvSpPr txBox="1">
            <a:spLocks noChangeArrowheads="1"/>
          </p:cNvSpPr>
          <p:nvPr/>
        </p:nvSpPr>
        <p:spPr bwMode="auto">
          <a:xfrm>
            <a:off x="762000" y="4152900"/>
            <a:ext cx="1585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Methane (CH</a:t>
            </a:r>
            <a:r>
              <a:rPr lang="en-US" sz="1800" b="1" baseline="-25000"/>
              <a:t>4</a:t>
            </a:r>
            <a:r>
              <a:rPr lang="en-US" sz="1800" b="1"/>
              <a:t>) </a:t>
            </a:r>
          </a:p>
          <a:p>
            <a:pPr algn="r" eaLnBrk="1" hangingPunct="1"/>
            <a:endParaRPr lang="en-US" sz="1800" b="1"/>
          </a:p>
        </p:txBody>
      </p:sp>
      <p:sp>
        <p:nvSpPr>
          <p:cNvPr id="34824" name="TextBox 7"/>
          <p:cNvSpPr txBox="1">
            <a:spLocks noChangeArrowheads="1"/>
          </p:cNvSpPr>
          <p:nvPr/>
        </p:nvSpPr>
        <p:spPr bwMode="auto">
          <a:xfrm>
            <a:off x="2895600" y="4332288"/>
            <a:ext cx="852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1800" b="1"/>
              <a:t>12 yrs </a:t>
            </a:r>
            <a:endParaRPr lang="en-US" sz="1800" b="1"/>
          </a:p>
        </p:txBody>
      </p:sp>
      <p:sp>
        <p:nvSpPr>
          <p:cNvPr id="34825" name="TextBox 8"/>
          <p:cNvSpPr txBox="1">
            <a:spLocks noChangeArrowheads="1"/>
          </p:cNvSpPr>
          <p:nvPr/>
        </p:nvSpPr>
        <p:spPr bwMode="auto">
          <a:xfrm>
            <a:off x="6831013" y="2878138"/>
            <a:ext cx="2251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1800" b="1"/>
              <a:t>100 yrs</a:t>
            </a:r>
            <a:br>
              <a:rPr lang="is-IS" sz="1800" b="1"/>
            </a:br>
            <a:r>
              <a:rPr lang="is-IS" sz="1800" b="1"/>
              <a:t>(varies 50–200 yrs) </a:t>
            </a:r>
          </a:p>
        </p:txBody>
      </p:sp>
      <p:sp>
        <p:nvSpPr>
          <p:cNvPr id="34826" name="TextBox 9"/>
          <p:cNvSpPr txBox="1">
            <a:spLocks noChangeArrowheads="1"/>
          </p:cNvSpPr>
          <p:nvPr/>
        </p:nvSpPr>
        <p:spPr bwMode="auto">
          <a:xfrm>
            <a:off x="7543800" y="1679575"/>
            <a:ext cx="96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1800" b="1"/>
              <a:t>114 yrs </a:t>
            </a:r>
            <a:endParaRPr lang="en-US" sz="1800" b="1"/>
          </a:p>
        </p:txBody>
      </p:sp>
      <p:sp>
        <p:nvSpPr>
          <p:cNvPr id="2" name="TextBox 1"/>
          <p:cNvSpPr txBox="1"/>
          <p:nvPr/>
        </p:nvSpPr>
        <p:spPr>
          <a:xfrm>
            <a:off x="4100908" y="3962956"/>
            <a:ext cx="4506362" cy="923330"/>
          </a:xfrm>
          <a:prstGeom prst="rect">
            <a:avLst/>
          </a:prstGeom>
          <a:solidFill>
            <a:srgbClr val="CCECFF"/>
          </a:solidFill>
        </p:spPr>
        <p:txBody>
          <a:bodyPr wrap="none" rtlCol="0">
            <a:spAutoFit/>
          </a:bodyPr>
          <a:lstStyle/>
          <a:p>
            <a:r>
              <a:rPr lang="en-US" dirty="0" smtClean="0"/>
              <a:t>Although water vapor accounts for</a:t>
            </a:r>
          </a:p>
          <a:p>
            <a:r>
              <a:rPr lang="en-US" dirty="0" smtClean="0"/>
              <a:t>66% if earth’s greenhouse effect, only</a:t>
            </a:r>
          </a:p>
          <a:p>
            <a:r>
              <a:rPr lang="en-US" dirty="0" smtClean="0"/>
              <a:t>Stays for 1-3 weeks (short residence time)</a:t>
            </a:r>
            <a:endParaRPr lang="en-US" dirty="0"/>
          </a:p>
        </p:txBody>
      </p:sp>
      <p:sp>
        <p:nvSpPr>
          <p:cNvPr id="3" name="Rectangle 2"/>
          <p:cNvSpPr/>
          <p:nvPr/>
        </p:nvSpPr>
        <p:spPr>
          <a:xfrm>
            <a:off x="2178843" y="5748821"/>
            <a:ext cx="4572000" cy="369332"/>
          </a:xfrm>
          <a:prstGeom prst="rect">
            <a:avLst/>
          </a:prstGeom>
          <a:solidFill>
            <a:schemeClr val="accent3">
              <a:lumMod val="65000"/>
            </a:schemeClr>
          </a:solidFill>
        </p:spPr>
        <p:txBody>
          <a:bodyPr>
            <a:spAutoFit/>
          </a:bodyPr>
          <a:lstStyle/>
          <a:p>
            <a:pPr eaLnBrk="1" hangingPunct="1">
              <a:defRPr/>
            </a:pPr>
            <a:r>
              <a:rPr lang="en-US" b="1" dirty="0"/>
              <a:t>Figure 19.6 </a:t>
            </a:r>
            <a:r>
              <a:rPr lang="en-US" dirty="0"/>
              <a:t>Atmospheric lifetimes </a:t>
            </a:r>
            <a:endParaRPr lang="en-US" noProof="1">
              <a:solidFill>
                <a:srgbClr val="000000"/>
              </a:solidFill>
            </a:endParaRPr>
          </a:p>
        </p:txBody>
      </p:sp>
    </p:spTree>
    <p:extLst>
      <p:ext uri="{BB962C8B-B14F-4D97-AF65-F5344CB8AC3E}">
        <p14:creationId xmlns:p14="http://schemas.microsoft.com/office/powerpoint/2010/main" val="2723819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hidden="1"/>
          <p:cNvSpPr>
            <a:spLocks noGrp="1" noChangeArrowheads="1"/>
          </p:cNvSpPr>
          <p:nvPr>
            <p:ph type="title"/>
          </p:nvPr>
        </p:nvSpPr>
        <p:spPr/>
        <p:txBody>
          <a:bodyPr/>
          <a:lstStyle/>
          <a:p>
            <a:pPr eaLnBrk="1" hangingPunct="1">
              <a:defRPr/>
            </a:pPr>
            <a:endParaRPr lang="en-US" smtClean="0"/>
          </a:p>
        </p:txBody>
      </p:sp>
      <p:sp>
        <p:nvSpPr>
          <p:cNvPr id="15363" name="Rectangle 3"/>
          <p:cNvSpPr>
            <a:spLocks noChangeArrowheads="1"/>
          </p:cNvSpPr>
          <p:nvPr/>
        </p:nvSpPr>
        <p:spPr bwMode="auto">
          <a:xfrm>
            <a:off x="7745413" y="6584950"/>
            <a:ext cx="14065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19-6b, p. 510</a:t>
            </a:r>
          </a:p>
        </p:txBody>
      </p:sp>
      <p:pic>
        <p:nvPicPr>
          <p:cNvPr id="38915" name="Picture 2" descr="19p510_f06b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852613"/>
            <a:ext cx="8024812" cy="411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382588" y="857250"/>
            <a:ext cx="6265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Atmospheric Warming Potential </a:t>
            </a:r>
          </a:p>
          <a:p>
            <a:pPr eaLnBrk="1" hangingPunct="1"/>
            <a:r>
              <a:rPr lang="en-US" sz="1800" b="1"/>
              <a:t>(over 100 years, as multiples of CO2 warming potential) </a:t>
            </a:r>
          </a:p>
          <a:p>
            <a:pPr eaLnBrk="1" hangingPunct="1"/>
            <a:endParaRPr lang="en-US" sz="1800" b="1"/>
          </a:p>
        </p:txBody>
      </p:sp>
      <p:sp>
        <p:nvSpPr>
          <p:cNvPr id="38917" name="TextBox 4"/>
          <p:cNvSpPr txBox="1">
            <a:spLocks noChangeArrowheads="1"/>
          </p:cNvSpPr>
          <p:nvPr/>
        </p:nvSpPr>
        <p:spPr bwMode="auto">
          <a:xfrm>
            <a:off x="8305800" y="1846263"/>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300 </a:t>
            </a:r>
          </a:p>
        </p:txBody>
      </p:sp>
      <p:sp>
        <p:nvSpPr>
          <p:cNvPr id="38918" name="TextBox 5"/>
          <p:cNvSpPr txBox="1">
            <a:spLocks noChangeArrowheads="1"/>
          </p:cNvSpPr>
          <p:nvPr/>
        </p:nvSpPr>
        <p:spPr bwMode="auto">
          <a:xfrm>
            <a:off x="457200" y="1703388"/>
            <a:ext cx="2057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Nitrous oxide (N</a:t>
            </a:r>
            <a:r>
              <a:rPr lang="en-US" sz="1800" b="1" baseline="-25000"/>
              <a:t>2</a:t>
            </a:r>
            <a:r>
              <a:rPr lang="en-US" sz="1800" b="1"/>
              <a:t>O) </a:t>
            </a:r>
          </a:p>
          <a:p>
            <a:pPr algn="r" eaLnBrk="1" hangingPunct="1"/>
            <a:endParaRPr lang="en-US" sz="1800" b="1"/>
          </a:p>
        </p:txBody>
      </p:sp>
      <p:sp>
        <p:nvSpPr>
          <p:cNvPr id="38919" name="TextBox 6"/>
          <p:cNvSpPr txBox="1">
            <a:spLocks noChangeArrowheads="1"/>
          </p:cNvSpPr>
          <p:nvPr/>
        </p:nvSpPr>
        <p:spPr bwMode="auto">
          <a:xfrm>
            <a:off x="1090613" y="3005138"/>
            <a:ext cx="1423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Methane (CH</a:t>
            </a:r>
            <a:r>
              <a:rPr lang="en-US" sz="1800" b="1" baseline="-25000"/>
              <a:t>4</a:t>
            </a:r>
            <a:r>
              <a:rPr lang="en-US" sz="1800" b="1"/>
              <a:t>) </a:t>
            </a:r>
          </a:p>
        </p:txBody>
      </p:sp>
      <p:sp>
        <p:nvSpPr>
          <p:cNvPr id="38920" name="TextBox 7"/>
          <p:cNvSpPr txBox="1">
            <a:spLocks noChangeArrowheads="1"/>
          </p:cNvSpPr>
          <p:nvPr/>
        </p:nvSpPr>
        <p:spPr bwMode="auto">
          <a:xfrm>
            <a:off x="250825" y="4264025"/>
            <a:ext cx="2263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Carbon dioxide (CO</a:t>
            </a:r>
            <a:r>
              <a:rPr lang="en-US" sz="1800" b="1" baseline="-25000"/>
              <a:t>2</a:t>
            </a:r>
            <a:r>
              <a:rPr lang="en-US" sz="1800" b="1"/>
              <a:t>) </a:t>
            </a:r>
          </a:p>
          <a:p>
            <a:pPr algn="r" eaLnBrk="1" hangingPunct="1"/>
            <a:endParaRPr lang="en-US" sz="1800" b="1"/>
          </a:p>
        </p:txBody>
      </p:sp>
      <p:sp>
        <p:nvSpPr>
          <p:cNvPr id="38921" name="TextBox 10"/>
          <p:cNvSpPr txBox="1">
            <a:spLocks noChangeArrowheads="1"/>
          </p:cNvSpPr>
          <p:nvPr/>
        </p:nvSpPr>
        <p:spPr bwMode="auto">
          <a:xfrm>
            <a:off x="3048000" y="31416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25 </a:t>
            </a:r>
          </a:p>
        </p:txBody>
      </p:sp>
      <p:sp>
        <p:nvSpPr>
          <p:cNvPr id="38922" name="TextBox 11"/>
          <p:cNvSpPr txBox="1">
            <a:spLocks noChangeArrowheads="1"/>
          </p:cNvSpPr>
          <p:nvPr/>
        </p:nvSpPr>
        <p:spPr bwMode="auto">
          <a:xfrm>
            <a:off x="2701925" y="44259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 </a:t>
            </a:r>
          </a:p>
        </p:txBody>
      </p:sp>
      <p:sp>
        <p:nvSpPr>
          <p:cNvPr id="2" name="Rectangle 1"/>
          <p:cNvSpPr/>
          <p:nvPr/>
        </p:nvSpPr>
        <p:spPr>
          <a:xfrm>
            <a:off x="4262438" y="4149229"/>
            <a:ext cx="4572000" cy="923330"/>
          </a:xfrm>
          <a:prstGeom prst="rect">
            <a:avLst/>
          </a:prstGeom>
          <a:solidFill>
            <a:schemeClr val="accent3">
              <a:lumMod val="65000"/>
            </a:schemeClr>
          </a:solidFill>
        </p:spPr>
        <p:txBody>
          <a:bodyPr>
            <a:spAutoFit/>
          </a:bodyPr>
          <a:lstStyle/>
          <a:p>
            <a:pPr eaLnBrk="1" hangingPunct="1">
              <a:defRPr/>
            </a:pPr>
            <a:r>
              <a:rPr lang="en-US" b="1" dirty="0"/>
              <a:t>Figure 19.6 </a:t>
            </a:r>
            <a:r>
              <a:rPr lang="en-US" dirty="0"/>
              <a:t>Atmospheric lifetimes </a:t>
            </a:r>
            <a:r>
              <a:rPr lang="en-US" dirty="0" smtClean="0"/>
              <a:t>warming </a:t>
            </a:r>
            <a:r>
              <a:rPr lang="en-US" dirty="0"/>
              <a:t>potentials for three major greenhouse gases. </a:t>
            </a:r>
            <a:endParaRPr lang="en-US" noProof="1">
              <a:solidFill>
                <a:srgbClr val="000000"/>
              </a:solidFill>
            </a:endParaRPr>
          </a:p>
        </p:txBody>
      </p:sp>
    </p:spTree>
    <p:extLst>
      <p:ext uri="{BB962C8B-B14F-4D97-AF65-F5344CB8AC3E}">
        <p14:creationId xmlns:p14="http://schemas.microsoft.com/office/powerpoint/2010/main" val="3703990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4648200" cy="685800"/>
          </a:xfrm>
          <a:solidFill>
            <a:srgbClr val="99CC00"/>
          </a:solidFill>
        </p:spPr>
        <p:txBody>
          <a:bodyPr/>
          <a:lstStyle/>
          <a:p>
            <a:pPr eaLnBrk="1" hangingPunct="1"/>
            <a:r>
              <a:rPr lang="en-US" sz="2800" u="sng" smtClean="0"/>
              <a:t/>
            </a:r>
            <a:br>
              <a:rPr lang="en-US" sz="2800" u="sng" smtClean="0"/>
            </a:br>
            <a:r>
              <a:rPr lang="en-US" sz="2800" u="sng" smtClean="0"/>
              <a:t>Global Warming:</a:t>
            </a:r>
            <a:br>
              <a:rPr lang="en-US" sz="2800" u="sng" smtClean="0"/>
            </a:br>
            <a:endParaRPr lang="en-US" sz="2800" u="sng" smtClean="0"/>
          </a:p>
        </p:txBody>
      </p:sp>
      <p:sp>
        <p:nvSpPr>
          <p:cNvPr id="21507" name="Rectangle 3"/>
          <p:cNvSpPr>
            <a:spLocks noGrp="1" noChangeArrowheads="1"/>
          </p:cNvSpPr>
          <p:nvPr>
            <p:ph type="body" sz="half" idx="1"/>
          </p:nvPr>
        </p:nvSpPr>
        <p:spPr>
          <a:xfrm>
            <a:off x="0" y="609601"/>
            <a:ext cx="5715000" cy="3200399"/>
          </a:xfrm>
          <a:solidFill>
            <a:srgbClr val="FFFFCC"/>
          </a:solidFill>
        </p:spPr>
        <p:txBody>
          <a:bodyPr/>
          <a:lstStyle/>
          <a:p>
            <a:pPr eaLnBrk="1" hangingPunct="1">
              <a:lnSpc>
                <a:spcPct val="80000"/>
              </a:lnSpc>
            </a:pPr>
            <a:r>
              <a:rPr lang="en-US" sz="2400" dirty="0" smtClean="0"/>
              <a:t>Enhanced Greenhouse Effect</a:t>
            </a:r>
          </a:p>
          <a:p>
            <a:pPr eaLnBrk="1" hangingPunct="1">
              <a:lnSpc>
                <a:spcPct val="80000"/>
              </a:lnSpc>
            </a:pPr>
            <a:r>
              <a:rPr lang="en-US" sz="2400" u="sng" dirty="0" smtClean="0"/>
              <a:t>What human activities cause</a:t>
            </a:r>
            <a:r>
              <a:rPr lang="en-US" sz="2400" dirty="0" smtClean="0"/>
              <a:t>:</a:t>
            </a:r>
          </a:p>
          <a:p>
            <a:pPr eaLnBrk="1" hangingPunct="1">
              <a:lnSpc>
                <a:spcPct val="80000"/>
              </a:lnSpc>
            </a:pPr>
            <a:r>
              <a:rPr lang="en-US" sz="2400" dirty="0" smtClean="0"/>
              <a:t>1) fossil fuels - CO</a:t>
            </a:r>
            <a:r>
              <a:rPr lang="en-US" sz="2400" baseline="-25000" dirty="0" smtClean="0"/>
              <a:t>2 </a:t>
            </a:r>
            <a:r>
              <a:rPr lang="en-US" sz="2400" dirty="0" smtClean="0"/>
              <a:t>and CH</a:t>
            </a:r>
            <a:r>
              <a:rPr lang="en-US" sz="2400" baseline="-25000" dirty="0" smtClean="0"/>
              <a:t>4</a:t>
            </a:r>
            <a:endParaRPr lang="en-US" sz="2400" dirty="0" smtClean="0"/>
          </a:p>
          <a:p>
            <a:pPr eaLnBrk="1" hangingPunct="1">
              <a:lnSpc>
                <a:spcPct val="80000"/>
              </a:lnSpc>
            </a:pPr>
            <a:r>
              <a:rPr lang="en-US" sz="2400" dirty="0" smtClean="0"/>
              <a:t>***2 largest emissions </a:t>
            </a:r>
          </a:p>
          <a:p>
            <a:pPr eaLnBrk="1" hangingPunct="1">
              <a:lnSpc>
                <a:spcPct val="80000"/>
              </a:lnSpc>
            </a:pPr>
            <a:r>
              <a:rPr lang="en-US" sz="2400" dirty="0" smtClean="0"/>
              <a:t>coal burning plants &amp; motor vehicles  </a:t>
            </a:r>
          </a:p>
          <a:p>
            <a:pPr eaLnBrk="1" hangingPunct="1">
              <a:lnSpc>
                <a:spcPct val="80000"/>
              </a:lnSpc>
            </a:pPr>
            <a:r>
              <a:rPr lang="en-US" sz="2400" dirty="0" smtClean="0"/>
              <a:t>2) deforestation and burning of crops  CO</a:t>
            </a:r>
            <a:r>
              <a:rPr lang="en-US" sz="2400" baseline="-25000" dirty="0" smtClean="0"/>
              <a:t>2</a:t>
            </a:r>
            <a:r>
              <a:rPr lang="en-US" sz="2400" dirty="0" smtClean="0"/>
              <a:t> and N</a:t>
            </a:r>
            <a:r>
              <a:rPr lang="en-US" sz="2400" baseline="-25000" dirty="0" smtClean="0"/>
              <a:t>2</a:t>
            </a:r>
            <a:r>
              <a:rPr lang="en-US" sz="2400" dirty="0" smtClean="0"/>
              <a:t>O – nitrous oxide</a:t>
            </a:r>
          </a:p>
          <a:p>
            <a:pPr eaLnBrk="1" hangingPunct="1">
              <a:lnSpc>
                <a:spcPct val="80000"/>
              </a:lnSpc>
            </a:pPr>
            <a:r>
              <a:rPr lang="en-US" sz="2400" dirty="0" smtClean="0"/>
              <a:t>3) inorganic fertilizers  - release N</a:t>
            </a:r>
            <a:r>
              <a:rPr lang="en-US" sz="2400" baseline="-25000" dirty="0" smtClean="0"/>
              <a:t>2</a:t>
            </a:r>
            <a:r>
              <a:rPr lang="en-US" sz="2400" dirty="0" smtClean="0"/>
              <a:t>O</a:t>
            </a:r>
          </a:p>
        </p:txBody>
      </p:sp>
      <p:pic>
        <p:nvPicPr>
          <p:cNvPr id="21510" name="Picture 6" descr="Effects_of_Global_Warming">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2400" y="4138325"/>
            <a:ext cx="3074919" cy="2460689"/>
          </a:xfrm>
        </p:spPr>
      </p:pic>
      <p:pic>
        <p:nvPicPr>
          <p:cNvPr id="21513" name="Picture 9" descr="fertilizer-151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11383"/>
            <a:ext cx="219387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deforestation">
            <a:hlinkClick r:id="rId7"/>
          </p:cNvPr>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3352800" y="4343400"/>
            <a:ext cx="3298718" cy="2182558"/>
          </a:xfrm>
        </p:spPr>
      </p:pic>
      <p:sp>
        <p:nvSpPr>
          <p:cNvPr id="2" name="Rectangle 1"/>
          <p:cNvSpPr/>
          <p:nvPr/>
        </p:nvSpPr>
        <p:spPr>
          <a:xfrm>
            <a:off x="5791200" y="228600"/>
            <a:ext cx="3352800" cy="3539430"/>
          </a:xfrm>
          <a:prstGeom prst="rect">
            <a:avLst/>
          </a:prstGeom>
          <a:solidFill>
            <a:srgbClr val="92D050"/>
          </a:solidFill>
        </p:spPr>
        <p:txBody>
          <a:bodyPr wrap="square">
            <a:spAutoFit/>
          </a:bodyPr>
          <a:lstStyle/>
          <a:p>
            <a:pPr marL="342900" indent="-342900" eaLnBrk="1" hangingPunct="1">
              <a:lnSpc>
                <a:spcPct val="80000"/>
              </a:lnSpc>
              <a:buFont typeface="Arial" panose="020B0604020202020204" pitchFamily="34" charset="0"/>
              <a:buChar char="•"/>
            </a:pPr>
            <a:endParaRPr lang="en-US" sz="2000" i="1" dirty="0" smtClean="0"/>
          </a:p>
          <a:p>
            <a:pPr marL="342900" indent="-342900" eaLnBrk="1" hangingPunct="1">
              <a:lnSpc>
                <a:spcPct val="80000"/>
              </a:lnSpc>
              <a:buFont typeface="Arial" panose="020B0604020202020204" pitchFamily="34" charset="0"/>
              <a:buChar char="•"/>
            </a:pPr>
            <a:r>
              <a:rPr lang="en-US" sz="2000" i="1" dirty="0" smtClean="0"/>
              <a:t>temperature </a:t>
            </a:r>
            <a:r>
              <a:rPr lang="en-US" sz="2000" i="1" dirty="0"/>
              <a:t>increases higher over land than oceans</a:t>
            </a:r>
          </a:p>
          <a:p>
            <a:pPr marL="342900" indent="-342900" eaLnBrk="1" hangingPunct="1">
              <a:lnSpc>
                <a:spcPct val="80000"/>
              </a:lnSpc>
              <a:buFont typeface="Arial" panose="020B0604020202020204" pitchFamily="34" charset="0"/>
              <a:buChar char="•"/>
            </a:pPr>
            <a:r>
              <a:rPr lang="en-US" sz="2000" i="1" dirty="0"/>
              <a:t>greater by poles than equator</a:t>
            </a:r>
          </a:p>
          <a:p>
            <a:pPr marL="342900" indent="-342900" eaLnBrk="1" hangingPunct="1">
              <a:lnSpc>
                <a:spcPct val="80000"/>
              </a:lnSpc>
              <a:buFont typeface="Arial" panose="020B0604020202020204" pitchFamily="34" charset="0"/>
              <a:buChar char="•"/>
            </a:pPr>
            <a:r>
              <a:rPr lang="en-US" sz="2000" i="1" dirty="0"/>
              <a:t>water expands slightly when </a:t>
            </a:r>
            <a:r>
              <a:rPr lang="en-US" sz="2000" i="1" dirty="0" smtClean="0"/>
              <a:t>heated (</a:t>
            </a:r>
            <a:r>
              <a:rPr lang="en-US" sz="2000" i="1" smtClean="0"/>
              <a:t>thermal expansion)</a:t>
            </a:r>
            <a:endParaRPr lang="en-US" sz="2000" i="1" dirty="0"/>
          </a:p>
          <a:p>
            <a:pPr marL="342900" indent="-342900" eaLnBrk="1" hangingPunct="1">
              <a:lnSpc>
                <a:spcPct val="80000"/>
              </a:lnSpc>
              <a:buFont typeface="Arial" panose="020B0604020202020204" pitchFamily="34" charset="0"/>
              <a:buChar char="•"/>
            </a:pPr>
            <a:r>
              <a:rPr lang="en-US" sz="2000" i="1" dirty="0"/>
              <a:t>Water becomes more acidic (CO2 gets dissolved in H</a:t>
            </a:r>
            <a:r>
              <a:rPr lang="en-US" sz="2000" i="1" baseline="-25000" dirty="0"/>
              <a:t>2</a:t>
            </a:r>
            <a:r>
              <a:rPr lang="en-US" sz="2000" i="1" dirty="0"/>
              <a:t>O and forms carbonic acid – H</a:t>
            </a:r>
            <a:r>
              <a:rPr lang="en-US" sz="2000" i="1" baseline="-25000" dirty="0"/>
              <a:t>2</a:t>
            </a:r>
            <a:r>
              <a:rPr lang="en-US" sz="2000" i="1" dirty="0"/>
              <a:t>CO</a:t>
            </a:r>
            <a:r>
              <a:rPr lang="en-US" sz="2000" i="1" baseline="-25000" dirty="0"/>
              <a:t>3</a:t>
            </a:r>
            <a:r>
              <a:rPr lang="en-US" sz="2000" i="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 to="" calcmode="lin" valueType="num">
                                      <p:cBhvr>
                                        <p:cTn id="7" dur="1" fill="hold"/>
                                        <p:tgtEl>
                                          <p:spTgt spid="21507">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to="" calcmode="lin" valueType="num">
                                      <p:cBhvr>
                                        <p:cTn id="12" dur="1" fill="hold"/>
                                        <p:tgtEl>
                                          <p:spTgt spid="2150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 to="" calcmode="lin" valueType="num">
                                      <p:cBhvr>
                                        <p:cTn id="17" dur="1" fill="hold"/>
                                        <p:tgtEl>
                                          <p:spTgt spid="21507">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 to="" calcmode="lin" valueType="num">
                                      <p:cBhvr>
                                        <p:cTn id="22" dur="1" fill="hold"/>
                                        <p:tgtEl>
                                          <p:spTgt spid="21507">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 to="" calcmode="lin" valueType="num">
                                      <p:cBhvr>
                                        <p:cTn id="27" dur="1" fill="hold"/>
                                        <p:tgtEl>
                                          <p:spTgt spid="21507">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 to="" calcmode="lin" valueType="num">
                                      <p:cBhvr>
                                        <p:cTn id="32" dur="1" fill="hold"/>
                                        <p:tgtEl>
                                          <p:spTgt spid="21507">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510"/>
                                        </p:tgtEl>
                                        <p:attrNameLst>
                                          <p:attrName>style.visibility</p:attrName>
                                        </p:attrNameLst>
                                      </p:cBhvr>
                                      <p:to>
                                        <p:strVal val="visible"/>
                                      </p:to>
                                    </p:set>
                                    <p:anim calcmode="lin" valueType="num">
                                      <p:cBhvr additive="base">
                                        <p:cTn id="37" dur="500" fill="hold"/>
                                        <p:tgtEl>
                                          <p:spTgt spid="21510"/>
                                        </p:tgtEl>
                                        <p:attrNameLst>
                                          <p:attrName>ppt_x</p:attrName>
                                        </p:attrNameLst>
                                      </p:cBhvr>
                                      <p:tavLst>
                                        <p:tav tm="0">
                                          <p:val>
                                            <p:strVal val="#ppt_x"/>
                                          </p:val>
                                        </p:tav>
                                        <p:tav tm="100000">
                                          <p:val>
                                            <p:strVal val="#ppt_x"/>
                                          </p:val>
                                        </p:tav>
                                      </p:tavLst>
                                    </p:anim>
                                    <p:anim calcmode="lin" valueType="num">
                                      <p:cBhvr additive="base">
                                        <p:cTn id="3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21507">
                                            <p:txEl>
                                              <p:pRg st="5" end="5"/>
                                            </p:txEl>
                                          </p:spTgt>
                                        </p:tgtEl>
                                        <p:attrNameLst>
                                          <p:attrName>style.visibility</p:attrName>
                                        </p:attrNameLst>
                                      </p:cBhvr>
                                      <p:to>
                                        <p:strVal val="visible"/>
                                      </p:to>
                                    </p:set>
                                    <p:anim to="" calcmode="lin" valueType="num">
                                      <p:cBhvr>
                                        <p:cTn id="43" dur="1" fill="hold"/>
                                        <p:tgtEl>
                                          <p:spTgt spid="21507">
                                            <p:txEl>
                                              <p:pRg st="5" end="5"/>
                                            </p:txEl>
                                          </p:spTgt>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1515"/>
                                        </p:tgtEl>
                                        <p:attrNameLst>
                                          <p:attrName>style.visibility</p:attrName>
                                        </p:attrNameLst>
                                      </p:cBhvr>
                                      <p:to>
                                        <p:strVal val="visible"/>
                                      </p:to>
                                    </p:set>
                                    <p:anim calcmode="lin" valueType="num">
                                      <p:cBhvr additive="base">
                                        <p:cTn id="48" dur="500" fill="hold"/>
                                        <p:tgtEl>
                                          <p:spTgt spid="21515"/>
                                        </p:tgtEl>
                                        <p:attrNameLst>
                                          <p:attrName>ppt_x</p:attrName>
                                        </p:attrNameLst>
                                      </p:cBhvr>
                                      <p:tavLst>
                                        <p:tav tm="0">
                                          <p:val>
                                            <p:strVal val="#ppt_x"/>
                                          </p:val>
                                        </p:tav>
                                        <p:tav tm="100000">
                                          <p:val>
                                            <p:strVal val="#ppt_x"/>
                                          </p:val>
                                        </p:tav>
                                      </p:tavLst>
                                    </p:anim>
                                    <p:anim calcmode="lin" valueType="num">
                                      <p:cBhvr additive="base">
                                        <p:cTn id="49"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21507">
                                            <p:txEl>
                                              <p:pRg st="6" end="6"/>
                                            </p:txEl>
                                          </p:spTgt>
                                        </p:tgtEl>
                                        <p:attrNameLst>
                                          <p:attrName>style.visibility</p:attrName>
                                        </p:attrNameLst>
                                      </p:cBhvr>
                                      <p:to>
                                        <p:strVal val="visible"/>
                                      </p:to>
                                    </p:set>
                                    <p:anim to="" calcmode="lin" valueType="num">
                                      <p:cBhvr>
                                        <p:cTn id="54" dur="1" fill="hold"/>
                                        <p:tgtEl>
                                          <p:spTgt spid="21507">
                                            <p:txEl>
                                              <p:pRg st="6" end="6"/>
                                            </p:txEl>
                                          </p:spTgt>
                                        </p:tgtEl>
                                        <p:attrNameLst>
                                          <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1513"/>
                                        </p:tgtEl>
                                        <p:attrNameLst>
                                          <p:attrName>style.visibility</p:attrName>
                                        </p:attrNameLst>
                                      </p:cBhvr>
                                      <p:to>
                                        <p:strVal val="visible"/>
                                      </p:to>
                                    </p:set>
                                    <p:anim calcmode="lin" valueType="num">
                                      <p:cBhvr additive="base">
                                        <p:cTn id="59" dur="500" fill="hold"/>
                                        <p:tgtEl>
                                          <p:spTgt spid="21513"/>
                                        </p:tgtEl>
                                        <p:attrNameLst>
                                          <p:attrName>ppt_x</p:attrName>
                                        </p:attrNameLst>
                                      </p:cBhvr>
                                      <p:tavLst>
                                        <p:tav tm="0">
                                          <p:val>
                                            <p:strVal val="#ppt_x"/>
                                          </p:val>
                                        </p:tav>
                                        <p:tav tm="100000">
                                          <p:val>
                                            <p:strVal val="#ppt_x"/>
                                          </p:val>
                                        </p:tav>
                                      </p:tavLst>
                                    </p:anim>
                                    <p:anim calcmode="lin" valueType="num">
                                      <p:cBhvr additive="base">
                                        <p:cTn id="60"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sz="half" idx="1"/>
          </p:nvPr>
        </p:nvSpPr>
        <p:spPr>
          <a:xfrm>
            <a:off x="0" y="-1"/>
            <a:ext cx="4953000" cy="6767514"/>
          </a:xfrm>
          <a:solidFill>
            <a:schemeClr val="accent1"/>
          </a:solidFill>
        </p:spPr>
        <p:txBody>
          <a:bodyPr/>
          <a:lstStyle/>
          <a:p>
            <a:pPr marL="0" indent="0" algn="ctr" eaLnBrk="1" hangingPunct="1">
              <a:lnSpc>
                <a:spcPct val="80000"/>
              </a:lnSpc>
              <a:buFontTx/>
              <a:buNone/>
              <a:defRPr/>
            </a:pPr>
            <a:r>
              <a:rPr lang="en-US" sz="2800" i="1" u="sng" dirty="0" smtClean="0"/>
              <a:t>Are we definitely experiencing global warming</a:t>
            </a:r>
            <a:r>
              <a:rPr lang="en-US" sz="2800" i="1" dirty="0" smtClean="0"/>
              <a:t>? </a:t>
            </a:r>
          </a:p>
          <a:p>
            <a:pPr eaLnBrk="1" hangingPunct="1">
              <a:lnSpc>
                <a:spcPct val="80000"/>
              </a:lnSpc>
              <a:defRPr/>
            </a:pPr>
            <a:r>
              <a:rPr lang="en-US" sz="2800" dirty="0" smtClean="0"/>
              <a:t> *** 10 of the hottest years have come from 1998</a:t>
            </a:r>
          </a:p>
          <a:p>
            <a:pPr eaLnBrk="1" hangingPunct="1">
              <a:lnSpc>
                <a:spcPct val="80000"/>
              </a:lnSpc>
              <a:defRPr/>
            </a:pPr>
            <a:r>
              <a:rPr lang="en-US" sz="2800" dirty="0" smtClean="0"/>
              <a:t>2017 – hottest </a:t>
            </a:r>
            <a:endParaRPr lang="en-US" sz="1200" dirty="0"/>
          </a:p>
          <a:p>
            <a:pPr eaLnBrk="1" hangingPunct="1">
              <a:lnSpc>
                <a:spcPct val="80000"/>
              </a:lnSpc>
              <a:defRPr/>
            </a:pPr>
            <a:r>
              <a:rPr lang="en-US" sz="2800" u="sng" dirty="0" smtClean="0"/>
              <a:t>History of Atmosphere</a:t>
            </a:r>
          </a:p>
          <a:p>
            <a:pPr eaLnBrk="1" hangingPunct="1">
              <a:lnSpc>
                <a:spcPct val="90000"/>
              </a:lnSpc>
            </a:pPr>
            <a:r>
              <a:rPr lang="en-US" sz="2800" dirty="0" smtClean="0"/>
              <a:t>Earth – 4.7 billion years old</a:t>
            </a:r>
          </a:p>
          <a:p>
            <a:pPr eaLnBrk="1" hangingPunct="1">
              <a:lnSpc>
                <a:spcPct val="90000"/>
              </a:lnSpc>
            </a:pPr>
            <a:r>
              <a:rPr lang="en-US" sz="2800" dirty="0" smtClean="0"/>
              <a:t>average temp has been changing throughout history</a:t>
            </a:r>
          </a:p>
          <a:p>
            <a:pPr eaLnBrk="1" hangingPunct="1">
              <a:lnSpc>
                <a:spcPct val="90000"/>
              </a:lnSpc>
            </a:pPr>
            <a:r>
              <a:rPr lang="en-US" sz="2800" dirty="0" smtClean="0"/>
              <a:t>periods of global cooling and global warming</a:t>
            </a:r>
          </a:p>
          <a:p>
            <a:pPr eaLnBrk="1" hangingPunct="1">
              <a:lnSpc>
                <a:spcPct val="90000"/>
              </a:lnSpc>
            </a:pPr>
            <a:r>
              <a:rPr lang="en-US" sz="2800" dirty="0" smtClean="0"/>
              <a:t>past 10,000 years, fairly stable climate and average global temperature </a:t>
            </a:r>
          </a:p>
          <a:p>
            <a:pPr eaLnBrk="1" hangingPunct="1">
              <a:lnSpc>
                <a:spcPct val="90000"/>
              </a:lnSpc>
            </a:pPr>
            <a:endParaRPr lang="en-US" sz="2800" dirty="0" smtClean="0"/>
          </a:p>
          <a:p>
            <a:pPr eaLnBrk="1" hangingPunct="1">
              <a:lnSpc>
                <a:spcPct val="80000"/>
              </a:lnSpc>
              <a:defRPr/>
            </a:pPr>
            <a:endParaRPr lang="en-US" sz="2800" dirty="0" smtClean="0"/>
          </a:p>
          <a:p>
            <a:pPr eaLnBrk="1" hangingPunct="1">
              <a:lnSpc>
                <a:spcPct val="80000"/>
              </a:lnSpc>
              <a:defRPr/>
            </a:pPr>
            <a:endParaRPr lang="en-US" sz="1800" dirty="0" smtClean="0"/>
          </a:p>
        </p:txBody>
      </p:sp>
      <p:pic>
        <p:nvPicPr>
          <p:cNvPr id="83971" name="Picture 5" descr="223_global-warm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76199"/>
            <a:ext cx="2453365" cy="3200401"/>
          </a:xfrm>
          <a:noFill/>
        </p:spPr>
      </p:pic>
      <p:pic>
        <p:nvPicPr>
          <p:cNvPr id="83972" name="Picture 6" descr="http://edwardcheever.files.wordpress.com/2011/09/australia-global-wa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3878263"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8" descr="http://cloud.frontpagemag.com/wp-content/uploads/2011/06/glob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067" y="2099631"/>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43000" y="152400"/>
            <a:ext cx="7423150" cy="7015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1" descr="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343025"/>
            <a:ext cx="8964613"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3"/>
          <p:cNvSpPr>
            <a:spLocks noGrp="1" noChangeArrowheads="1"/>
          </p:cNvSpPr>
          <p:nvPr>
            <p:ph type="title"/>
          </p:nvPr>
        </p:nvSpPr>
        <p:spPr>
          <a:xfrm>
            <a:off x="228600" y="68263"/>
            <a:ext cx="8763000" cy="1455737"/>
          </a:xfrm>
        </p:spPr>
        <p:txBody>
          <a:bodyPr/>
          <a:lstStyle/>
          <a:p>
            <a:r>
              <a:rPr lang="en-US" smtClean="0"/>
              <a:t>PAST CLIMATE AND THE GREENHOUSE EFFECT</a:t>
            </a:r>
          </a:p>
        </p:txBody>
      </p:sp>
      <p:sp>
        <p:nvSpPr>
          <p:cNvPr id="25604" name="Text Box 4"/>
          <p:cNvSpPr txBox="1">
            <a:spLocks noChangeArrowheads="1"/>
          </p:cNvSpPr>
          <p:nvPr/>
        </p:nvSpPr>
        <p:spPr bwMode="auto">
          <a:xfrm>
            <a:off x="7620000"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chemeClr val="hlink"/>
              </a:buClr>
              <a:buSzPct val="80000"/>
              <a:buFont typeface="Wingdings" pitchFamily="2" charset="2"/>
              <a:buNone/>
              <a:defRPr/>
            </a:pPr>
            <a:r>
              <a:rPr lang="en-US" sz="1800" smtClean="0">
                <a:effectLst>
                  <a:outerShdw blurRad="38100" dist="38100" dir="2700000" algn="tl">
                    <a:srgbClr val="000000"/>
                  </a:outerShdw>
                </a:effectLst>
              </a:rPr>
              <a:t>Figure 20-2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5177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19-2, p. 507</a:t>
            </a:r>
          </a:p>
        </p:txBody>
      </p:sp>
      <p:pic>
        <p:nvPicPr>
          <p:cNvPr id="5" name="Picture 2" descr="19p507_f0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063625"/>
            <a:ext cx="831215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rot="16200000">
            <a:off x="-1585118" y="251063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Average surface temperature (°C)</a:t>
            </a:r>
          </a:p>
        </p:txBody>
      </p:sp>
      <p:sp>
        <p:nvSpPr>
          <p:cNvPr id="7" name="Text Box 10"/>
          <p:cNvSpPr txBox="1">
            <a:spLocks noChangeArrowheads="1"/>
          </p:cNvSpPr>
          <p:nvPr/>
        </p:nvSpPr>
        <p:spPr bwMode="auto">
          <a:xfrm>
            <a:off x="3487738" y="5170487"/>
            <a:ext cx="2913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Thousands of years ago</a:t>
            </a:r>
          </a:p>
        </p:txBody>
      </p:sp>
      <p:sp>
        <p:nvSpPr>
          <p:cNvPr id="8" name="TextBox 3"/>
          <p:cNvSpPr txBox="1">
            <a:spLocks noChangeArrowheads="1"/>
          </p:cNvSpPr>
          <p:nvPr/>
        </p:nvSpPr>
        <p:spPr bwMode="auto">
          <a:xfrm>
            <a:off x="2133600" y="533400"/>
            <a:ext cx="5922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336699"/>
                </a:solidFill>
              </a:rPr>
              <a:t>AVERAGE TEMPERATURE </a:t>
            </a:r>
            <a:r>
              <a:rPr lang="en-US" sz="1800" b="1"/>
              <a:t>(over past 900,000 years) </a:t>
            </a:r>
            <a:endParaRPr lang="en-US" sz="1800"/>
          </a:p>
        </p:txBody>
      </p:sp>
    </p:spTree>
    <p:extLst>
      <p:ext uri="{BB962C8B-B14F-4D97-AF65-F5344CB8AC3E}">
        <p14:creationId xmlns:p14="http://schemas.microsoft.com/office/powerpoint/2010/main" val="355079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84" y="-68445"/>
            <a:ext cx="8451850" cy="53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017838" y="417513"/>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Primary Pollutants</a:t>
            </a:r>
          </a:p>
        </p:txBody>
      </p:sp>
      <p:sp>
        <p:nvSpPr>
          <p:cNvPr id="58372" name="Text Box 4"/>
          <p:cNvSpPr txBox="1">
            <a:spLocks noChangeArrowheads="1"/>
          </p:cNvSpPr>
          <p:nvPr/>
        </p:nvSpPr>
        <p:spPr bwMode="auto">
          <a:xfrm>
            <a:off x="6416675" y="1166813"/>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Secondary Pollutants</a:t>
            </a:r>
          </a:p>
        </p:txBody>
      </p:sp>
      <p:sp>
        <p:nvSpPr>
          <p:cNvPr id="58373" name="Text Box 5"/>
          <p:cNvSpPr txBox="1">
            <a:spLocks noChangeArrowheads="1"/>
          </p:cNvSpPr>
          <p:nvPr/>
        </p:nvSpPr>
        <p:spPr bwMode="auto">
          <a:xfrm>
            <a:off x="3092450" y="40878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Sources</a:t>
            </a:r>
          </a:p>
        </p:txBody>
      </p:sp>
      <p:sp>
        <p:nvSpPr>
          <p:cNvPr id="58374" name="Text Box 6"/>
          <p:cNvSpPr txBox="1">
            <a:spLocks noChangeArrowheads="1"/>
          </p:cNvSpPr>
          <p:nvPr/>
        </p:nvSpPr>
        <p:spPr bwMode="auto">
          <a:xfrm>
            <a:off x="1027113" y="3935413"/>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Natural</a:t>
            </a:r>
          </a:p>
        </p:txBody>
      </p:sp>
      <p:sp>
        <p:nvSpPr>
          <p:cNvPr id="58375" name="Text Box 7"/>
          <p:cNvSpPr txBox="1">
            <a:spLocks noChangeArrowheads="1"/>
          </p:cNvSpPr>
          <p:nvPr/>
        </p:nvSpPr>
        <p:spPr bwMode="auto">
          <a:xfrm>
            <a:off x="5540375" y="4087813"/>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Stationary</a:t>
            </a:r>
          </a:p>
        </p:txBody>
      </p:sp>
      <p:sp>
        <p:nvSpPr>
          <p:cNvPr id="58376" name="Text Box 8"/>
          <p:cNvSpPr txBox="1">
            <a:spLocks noChangeArrowheads="1"/>
          </p:cNvSpPr>
          <p:nvPr/>
        </p:nvSpPr>
        <p:spPr bwMode="auto">
          <a:xfrm>
            <a:off x="3560763" y="93821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CO</a:t>
            </a:r>
          </a:p>
        </p:txBody>
      </p:sp>
      <p:sp>
        <p:nvSpPr>
          <p:cNvPr id="58377" name="Text Box 9"/>
          <p:cNvSpPr txBox="1">
            <a:spLocks noChangeArrowheads="1"/>
          </p:cNvSpPr>
          <p:nvPr/>
        </p:nvSpPr>
        <p:spPr bwMode="auto">
          <a:xfrm>
            <a:off x="4240213" y="938213"/>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CO</a:t>
            </a:r>
            <a:r>
              <a:rPr lang="en-US" altLang="en-US" b="1" baseline="-25000"/>
              <a:t>2</a:t>
            </a:r>
            <a:endParaRPr lang="en-US" altLang="en-US"/>
          </a:p>
        </p:txBody>
      </p:sp>
      <p:sp>
        <p:nvSpPr>
          <p:cNvPr id="58378" name="Text Box 10"/>
          <p:cNvSpPr txBox="1">
            <a:spLocks noChangeArrowheads="1"/>
          </p:cNvSpPr>
          <p:nvPr/>
        </p:nvSpPr>
        <p:spPr bwMode="auto">
          <a:xfrm>
            <a:off x="3167063" y="1293813"/>
            <a:ext cx="598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SO</a:t>
            </a:r>
            <a:r>
              <a:rPr lang="en-US" altLang="en-US" b="1" baseline="-25000"/>
              <a:t>2</a:t>
            </a:r>
            <a:endParaRPr lang="en-US" altLang="en-US"/>
          </a:p>
        </p:txBody>
      </p:sp>
      <p:sp>
        <p:nvSpPr>
          <p:cNvPr id="58379" name="Text Box 11"/>
          <p:cNvSpPr txBox="1">
            <a:spLocks noChangeArrowheads="1"/>
          </p:cNvSpPr>
          <p:nvPr/>
        </p:nvSpPr>
        <p:spPr bwMode="auto">
          <a:xfrm>
            <a:off x="3940175" y="129381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NO</a:t>
            </a:r>
          </a:p>
        </p:txBody>
      </p:sp>
      <p:sp>
        <p:nvSpPr>
          <p:cNvPr id="58380" name="Text Box 12"/>
          <p:cNvSpPr txBox="1">
            <a:spLocks noChangeArrowheads="1"/>
          </p:cNvSpPr>
          <p:nvPr/>
        </p:nvSpPr>
        <p:spPr bwMode="auto">
          <a:xfrm>
            <a:off x="4659313" y="1293813"/>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NO</a:t>
            </a:r>
            <a:r>
              <a:rPr lang="en-US" altLang="en-US" b="1" baseline="-25000"/>
              <a:t>2</a:t>
            </a:r>
            <a:endParaRPr lang="en-US" altLang="en-US"/>
          </a:p>
        </p:txBody>
      </p:sp>
      <p:sp>
        <p:nvSpPr>
          <p:cNvPr id="58381" name="Text Box 13"/>
          <p:cNvSpPr txBox="1">
            <a:spLocks noChangeArrowheads="1"/>
          </p:cNvSpPr>
          <p:nvPr/>
        </p:nvSpPr>
        <p:spPr bwMode="auto">
          <a:xfrm>
            <a:off x="3181350" y="1687513"/>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Most hydrocarbons</a:t>
            </a:r>
          </a:p>
        </p:txBody>
      </p:sp>
      <p:sp>
        <p:nvSpPr>
          <p:cNvPr id="58382" name="Text Box 14"/>
          <p:cNvSpPr txBox="1">
            <a:spLocks noChangeArrowheads="1"/>
          </p:cNvSpPr>
          <p:nvPr/>
        </p:nvSpPr>
        <p:spPr bwMode="auto">
          <a:xfrm>
            <a:off x="3313113" y="2055813"/>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Most suspended</a:t>
            </a:r>
          </a:p>
          <a:p>
            <a:pPr algn="ctr"/>
            <a:r>
              <a:rPr lang="en-US" altLang="en-US"/>
              <a:t>particles</a:t>
            </a:r>
          </a:p>
        </p:txBody>
      </p:sp>
      <p:sp>
        <p:nvSpPr>
          <p:cNvPr id="58383" name="Text Box 15"/>
          <p:cNvSpPr txBox="1">
            <a:spLocks noChangeArrowheads="1"/>
          </p:cNvSpPr>
          <p:nvPr/>
        </p:nvSpPr>
        <p:spPr bwMode="auto">
          <a:xfrm>
            <a:off x="7243763" y="1484313"/>
            <a:ext cx="598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SO</a:t>
            </a:r>
            <a:r>
              <a:rPr lang="en-US" altLang="en-US" b="1" baseline="-25000"/>
              <a:t>3</a:t>
            </a:r>
            <a:endParaRPr lang="en-US" altLang="en-US"/>
          </a:p>
        </p:txBody>
      </p:sp>
      <p:sp>
        <p:nvSpPr>
          <p:cNvPr id="58384" name="Text Box 16"/>
          <p:cNvSpPr txBox="1">
            <a:spLocks noChangeArrowheads="1"/>
          </p:cNvSpPr>
          <p:nvPr/>
        </p:nvSpPr>
        <p:spPr bwMode="auto">
          <a:xfrm>
            <a:off x="6711950" y="185261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HNO</a:t>
            </a:r>
            <a:r>
              <a:rPr lang="en-US" altLang="en-US" b="1" baseline="-25000"/>
              <a:t>3</a:t>
            </a:r>
            <a:endParaRPr lang="en-US" altLang="en-US"/>
          </a:p>
        </p:txBody>
      </p:sp>
      <p:sp>
        <p:nvSpPr>
          <p:cNvPr id="58385" name="Text Box 17"/>
          <p:cNvSpPr txBox="1">
            <a:spLocks noChangeArrowheads="1"/>
          </p:cNvSpPr>
          <p:nvPr/>
        </p:nvSpPr>
        <p:spPr bwMode="auto">
          <a:xfrm>
            <a:off x="7654925" y="1852613"/>
            <a:ext cx="847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H</a:t>
            </a:r>
            <a:r>
              <a:rPr lang="en-US" altLang="en-US" b="1" baseline="-25000"/>
              <a:t>2</a:t>
            </a:r>
            <a:r>
              <a:rPr lang="en-US" altLang="en-US"/>
              <a:t>SO</a:t>
            </a:r>
            <a:r>
              <a:rPr lang="en-US" altLang="en-US" b="1" baseline="-25000"/>
              <a:t>4</a:t>
            </a:r>
            <a:endParaRPr lang="en-US" altLang="en-US"/>
          </a:p>
        </p:txBody>
      </p:sp>
      <p:sp>
        <p:nvSpPr>
          <p:cNvPr id="58386" name="Text Box 18"/>
          <p:cNvSpPr txBox="1">
            <a:spLocks noChangeArrowheads="1"/>
          </p:cNvSpPr>
          <p:nvPr/>
        </p:nvSpPr>
        <p:spPr bwMode="auto">
          <a:xfrm>
            <a:off x="6459538" y="2246313"/>
            <a:ext cx="69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H</a:t>
            </a:r>
            <a:r>
              <a:rPr lang="en-US" altLang="en-US" b="1" baseline="-25000"/>
              <a:t>2</a:t>
            </a:r>
            <a:r>
              <a:rPr lang="en-US" altLang="en-US"/>
              <a:t>O</a:t>
            </a:r>
            <a:r>
              <a:rPr lang="en-US" altLang="en-US" b="1" baseline="-25000"/>
              <a:t>2</a:t>
            </a:r>
            <a:endParaRPr lang="en-US" altLang="en-US"/>
          </a:p>
        </p:txBody>
      </p:sp>
      <p:sp>
        <p:nvSpPr>
          <p:cNvPr id="58387" name="Text Box 19"/>
          <p:cNvSpPr txBox="1">
            <a:spLocks noChangeArrowheads="1"/>
          </p:cNvSpPr>
          <p:nvPr/>
        </p:nvSpPr>
        <p:spPr bwMode="auto">
          <a:xfrm>
            <a:off x="7385050" y="2246313"/>
            <a:ext cx="446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O</a:t>
            </a:r>
            <a:r>
              <a:rPr lang="en-US" altLang="en-US" b="1" baseline="-25000"/>
              <a:t>3</a:t>
            </a:r>
            <a:endParaRPr lang="en-US" altLang="en-US"/>
          </a:p>
        </p:txBody>
      </p:sp>
      <p:sp>
        <p:nvSpPr>
          <p:cNvPr id="58388" name="Text Box 20"/>
          <p:cNvSpPr txBox="1">
            <a:spLocks noChangeArrowheads="1"/>
          </p:cNvSpPr>
          <p:nvPr/>
        </p:nvSpPr>
        <p:spPr bwMode="auto">
          <a:xfrm>
            <a:off x="8001000" y="2246313"/>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PANs</a:t>
            </a:r>
          </a:p>
        </p:txBody>
      </p:sp>
      <p:sp>
        <p:nvSpPr>
          <p:cNvPr id="58389" name="Text Box 21"/>
          <p:cNvSpPr txBox="1">
            <a:spLocks noChangeArrowheads="1"/>
          </p:cNvSpPr>
          <p:nvPr/>
        </p:nvSpPr>
        <p:spPr bwMode="auto">
          <a:xfrm>
            <a:off x="5897563" y="2657475"/>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Most</a:t>
            </a:r>
          </a:p>
        </p:txBody>
      </p:sp>
      <p:sp>
        <p:nvSpPr>
          <p:cNvPr id="58390" name="Text Box 22"/>
          <p:cNvSpPr txBox="1">
            <a:spLocks noChangeArrowheads="1"/>
          </p:cNvSpPr>
          <p:nvPr/>
        </p:nvSpPr>
        <p:spPr bwMode="auto">
          <a:xfrm>
            <a:off x="7108825" y="2657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and</a:t>
            </a:r>
          </a:p>
        </p:txBody>
      </p:sp>
      <p:sp>
        <p:nvSpPr>
          <p:cNvPr id="58391" name="Text Box 23"/>
          <p:cNvSpPr txBox="1">
            <a:spLocks noChangeArrowheads="1"/>
          </p:cNvSpPr>
          <p:nvPr/>
        </p:nvSpPr>
        <p:spPr bwMode="auto">
          <a:xfrm>
            <a:off x="8283575" y="2657475"/>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salts</a:t>
            </a:r>
          </a:p>
        </p:txBody>
      </p:sp>
      <p:grpSp>
        <p:nvGrpSpPr>
          <p:cNvPr id="58392" name="Group 24"/>
          <p:cNvGrpSpPr>
            <a:grpSpLocks/>
          </p:cNvGrpSpPr>
          <p:nvPr/>
        </p:nvGrpSpPr>
        <p:grpSpPr bwMode="auto">
          <a:xfrm>
            <a:off x="6513513" y="2657475"/>
            <a:ext cx="611187" cy="366713"/>
            <a:chOff x="4103" y="1767"/>
            <a:chExt cx="385" cy="231"/>
          </a:xfrm>
        </p:grpSpPr>
        <p:sp>
          <p:nvSpPr>
            <p:cNvPr id="58398" name="Text Box 25"/>
            <p:cNvSpPr txBox="1">
              <a:spLocks noChangeArrowheads="1"/>
            </p:cNvSpPr>
            <p:nvPr/>
          </p:nvSpPr>
          <p:spPr bwMode="auto">
            <a:xfrm>
              <a:off x="4103" y="1767"/>
              <a:ext cx="3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NO</a:t>
              </a:r>
              <a:r>
                <a:rPr lang="en-US" altLang="en-US" b="1" baseline="-25000"/>
                <a:t>3</a:t>
              </a:r>
              <a:endParaRPr lang="en-US" altLang="en-US"/>
            </a:p>
          </p:txBody>
        </p:sp>
        <p:sp>
          <p:nvSpPr>
            <p:cNvPr id="58399" name="Text Box 26"/>
            <p:cNvSpPr txBox="1">
              <a:spLocks noChangeArrowheads="1"/>
            </p:cNvSpPr>
            <p:nvPr/>
          </p:nvSpPr>
          <p:spPr bwMode="auto">
            <a:xfrm>
              <a:off x="4316" y="178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aseline="30000"/>
                <a:t>–</a:t>
              </a:r>
            </a:p>
          </p:txBody>
        </p:sp>
      </p:grpSp>
      <p:sp>
        <p:nvSpPr>
          <p:cNvPr id="58393" name="Text Box 27"/>
          <p:cNvSpPr txBox="1">
            <a:spLocks noChangeArrowheads="1"/>
          </p:cNvSpPr>
          <p:nvPr/>
        </p:nvSpPr>
        <p:spPr bwMode="auto">
          <a:xfrm>
            <a:off x="2568575" y="4684713"/>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Mobile</a:t>
            </a:r>
          </a:p>
        </p:txBody>
      </p:sp>
      <p:grpSp>
        <p:nvGrpSpPr>
          <p:cNvPr id="58394" name="Group 28"/>
          <p:cNvGrpSpPr>
            <a:grpSpLocks/>
          </p:cNvGrpSpPr>
          <p:nvPr/>
        </p:nvGrpSpPr>
        <p:grpSpPr bwMode="auto">
          <a:xfrm>
            <a:off x="7623175" y="2586038"/>
            <a:ext cx="747713" cy="458787"/>
            <a:chOff x="4954" y="1621"/>
            <a:chExt cx="471" cy="289"/>
          </a:xfrm>
        </p:grpSpPr>
        <p:sp>
          <p:nvSpPr>
            <p:cNvPr id="58395" name="Text Box 29"/>
            <p:cNvSpPr txBox="1">
              <a:spLocks noChangeArrowheads="1"/>
            </p:cNvSpPr>
            <p:nvPr/>
          </p:nvSpPr>
          <p:spPr bwMode="auto">
            <a:xfrm>
              <a:off x="4954" y="1679"/>
              <a:ext cx="3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SO</a:t>
              </a:r>
              <a:r>
                <a:rPr lang="en-US" altLang="en-US" b="1" baseline="-25000"/>
                <a:t>4</a:t>
              </a:r>
              <a:endParaRPr lang="en-US" altLang="en-US"/>
            </a:p>
          </p:txBody>
        </p:sp>
        <p:sp>
          <p:nvSpPr>
            <p:cNvPr id="58396" name="Text Box 30"/>
            <p:cNvSpPr txBox="1">
              <a:spLocks noChangeArrowheads="1"/>
            </p:cNvSpPr>
            <p:nvPr/>
          </p:nvSpPr>
          <p:spPr bwMode="auto">
            <a:xfrm>
              <a:off x="5172" y="162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baseline="-25000"/>
                <a:t>2</a:t>
              </a:r>
              <a:endParaRPr lang="en-US" altLang="en-US" baseline="-25000"/>
            </a:p>
          </p:txBody>
        </p:sp>
        <p:sp>
          <p:nvSpPr>
            <p:cNvPr id="58397" name="Text Box 31"/>
            <p:cNvSpPr txBox="1">
              <a:spLocks noChangeArrowheads="1"/>
            </p:cNvSpPr>
            <p:nvPr/>
          </p:nvSpPr>
          <p:spPr bwMode="auto">
            <a:xfrm>
              <a:off x="5247" y="164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a:t>
              </a:r>
            </a:p>
          </p:txBody>
        </p:sp>
      </p:grpSp>
      <p:sp>
        <p:nvSpPr>
          <p:cNvPr id="32" name="TextBox 31"/>
          <p:cNvSpPr txBox="1"/>
          <p:nvPr/>
        </p:nvSpPr>
        <p:spPr>
          <a:xfrm>
            <a:off x="299215" y="5069406"/>
            <a:ext cx="8638410" cy="1938992"/>
          </a:xfrm>
          <a:prstGeom prst="rect">
            <a:avLst/>
          </a:prstGeom>
          <a:solidFill>
            <a:schemeClr val="accent1"/>
          </a:solidFill>
        </p:spPr>
        <p:txBody>
          <a:bodyPr wrap="square" rtlCol="0">
            <a:spAutoFit/>
          </a:bodyPr>
          <a:lstStyle/>
          <a:p>
            <a:pPr marL="285750" indent="-285750">
              <a:buFont typeface="Arial" panose="020B0604020202020204" pitchFamily="34" charset="0"/>
              <a:buChar char="•"/>
            </a:pPr>
            <a:r>
              <a:rPr lang="en-US" sz="2400" dirty="0" smtClean="0"/>
              <a:t>SULFATE AEROSOLS</a:t>
            </a:r>
          </a:p>
          <a:p>
            <a:pPr marL="285750" indent="-285750">
              <a:buFont typeface="Arial" panose="020B0604020202020204" pitchFamily="34" charset="0"/>
              <a:buChar char="•"/>
            </a:pPr>
            <a:r>
              <a:rPr lang="en-US" sz="2400" dirty="0" smtClean="0"/>
              <a:t>microscopic particles – dust, sea salt, </a:t>
            </a:r>
            <a:r>
              <a:rPr lang="en-US" sz="2400" dirty="0" err="1" smtClean="0"/>
              <a:t>volcaonoes</a:t>
            </a:r>
            <a:endParaRPr lang="en-US" sz="2400" dirty="0" smtClean="0"/>
          </a:p>
          <a:p>
            <a:pPr marL="285750" indent="-285750">
              <a:buFont typeface="Arial" panose="020B0604020202020204" pitchFamily="34" charset="0"/>
              <a:buChar char="•"/>
            </a:pPr>
            <a:r>
              <a:rPr lang="en-US" sz="2400" dirty="0" smtClean="0"/>
              <a:t>fossil </a:t>
            </a:r>
            <a:r>
              <a:rPr lang="en-US" sz="2400" dirty="0"/>
              <a:t>fuel and </a:t>
            </a:r>
            <a:r>
              <a:rPr lang="en-US" sz="2400" dirty="0" smtClean="0"/>
              <a:t>biomass combustion</a:t>
            </a:r>
            <a:endParaRPr lang="en-US" sz="2400" dirty="0"/>
          </a:p>
          <a:p>
            <a:pPr marL="285750" indent="-285750">
              <a:buFont typeface="Arial" panose="020B0604020202020204" pitchFamily="34" charset="0"/>
              <a:buChar char="•"/>
            </a:pPr>
            <a:r>
              <a:rPr lang="en-US" sz="2400" dirty="0" smtClean="0"/>
              <a:t>acid rain, haze, lung irritation &amp; albedo (seed clouds)</a:t>
            </a:r>
          </a:p>
          <a:p>
            <a:pPr marL="285750" indent="-285750">
              <a:buFont typeface="Arial" panose="020B0604020202020204" pitchFamily="34" charset="0"/>
              <a:buChar char="•"/>
            </a:pPr>
            <a:r>
              <a:rPr lang="en-US" sz="2400" dirty="0" smtClean="0"/>
              <a:t>Global Dimming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666750"/>
            <a:ext cx="80803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2322513" y="201613"/>
            <a:ext cx="493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Temperature change over past 22,000 years</a:t>
            </a:r>
          </a:p>
        </p:txBody>
      </p:sp>
      <p:sp>
        <p:nvSpPr>
          <p:cNvPr id="90116" name="Text Box 4"/>
          <p:cNvSpPr txBox="1">
            <a:spLocks noChangeArrowheads="1"/>
          </p:cNvSpPr>
          <p:nvPr/>
        </p:nvSpPr>
        <p:spPr bwMode="auto">
          <a:xfrm>
            <a:off x="4138613" y="5040313"/>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Years ago</a:t>
            </a:r>
          </a:p>
        </p:txBody>
      </p:sp>
      <p:sp>
        <p:nvSpPr>
          <p:cNvPr id="90117" name="Text Box 5"/>
          <p:cNvSpPr txBox="1">
            <a:spLocks noChangeArrowheads="1"/>
          </p:cNvSpPr>
          <p:nvPr/>
        </p:nvSpPr>
        <p:spPr bwMode="auto">
          <a:xfrm rot="-5400000">
            <a:off x="-1227931" y="2624931"/>
            <a:ext cx="2905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Temperature change (°C)</a:t>
            </a:r>
          </a:p>
        </p:txBody>
      </p:sp>
      <p:sp>
        <p:nvSpPr>
          <p:cNvPr id="90118" name="Text Box 6"/>
          <p:cNvSpPr txBox="1">
            <a:spLocks noChangeArrowheads="1"/>
          </p:cNvSpPr>
          <p:nvPr/>
        </p:nvSpPr>
        <p:spPr bwMode="auto">
          <a:xfrm>
            <a:off x="652463" y="47101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20,000</a:t>
            </a:r>
          </a:p>
        </p:txBody>
      </p:sp>
      <p:sp>
        <p:nvSpPr>
          <p:cNvPr id="90119" name="Text Box 7"/>
          <p:cNvSpPr txBox="1">
            <a:spLocks noChangeArrowheads="1"/>
          </p:cNvSpPr>
          <p:nvPr/>
        </p:nvSpPr>
        <p:spPr bwMode="auto">
          <a:xfrm>
            <a:off x="1922463" y="47101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10,000</a:t>
            </a:r>
          </a:p>
        </p:txBody>
      </p:sp>
      <p:sp>
        <p:nvSpPr>
          <p:cNvPr id="90120" name="Text Box 8"/>
          <p:cNvSpPr txBox="1">
            <a:spLocks noChangeArrowheads="1"/>
          </p:cNvSpPr>
          <p:nvPr/>
        </p:nvSpPr>
        <p:spPr bwMode="auto">
          <a:xfrm>
            <a:off x="3254375" y="471011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2,000</a:t>
            </a:r>
          </a:p>
        </p:txBody>
      </p:sp>
      <p:sp>
        <p:nvSpPr>
          <p:cNvPr id="90121" name="Text Box 9"/>
          <p:cNvSpPr txBox="1">
            <a:spLocks noChangeArrowheads="1"/>
          </p:cNvSpPr>
          <p:nvPr/>
        </p:nvSpPr>
        <p:spPr bwMode="auto">
          <a:xfrm>
            <a:off x="4511675" y="471011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1,000</a:t>
            </a:r>
          </a:p>
        </p:txBody>
      </p:sp>
      <p:sp>
        <p:nvSpPr>
          <p:cNvPr id="90122" name="Text Box 10"/>
          <p:cNvSpPr txBox="1">
            <a:spLocks noChangeArrowheads="1"/>
          </p:cNvSpPr>
          <p:nvPr/>
        </p:nvSpPr>
        <p:spPr bwMode="auto">
          <a:xfrm>
            <a:off x="5865813" y="47101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200</a:t>
            </a:r>
          </a:p>
        </p:txBody>
      </p:sp>
      <p:sp>
        <p:nvSpPr>
          <p:cNvPr id="90123" name="Text Box 11"/>
          <p:cNvSpPr txBox="1">
            <a:spLocks noChangeArrowheads="1"/>
          </p:cNvSpPr>
          <p:nvPr/>
        </p:nvSpPr>
        <p:spPr bwMode="auto">
          <a:xfrm>
            <a:off x="7135813" y="47101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100</a:t>
            </a:r>
          </a:p>
        </p:txBody>
      </p:sp>
      <p:sp>
        <p:nvSpPr>
          <p:cNvPr id="90124" name="Text Box 12"/>
          <p:cNvSpPr txBox="1">
            <a:spLocks noChangeArrowheads="1"/>
          </p:cNvSpPr>
          <p:nvPr/>
        </p:nvSpPr>
        <p:spPr bwMode="auto">
          <a:xfrm>
            <a:off x="8342313" y="4710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Now</a:t>
            </a:r>
          </a:p>
        </p:txBody>
      </p:sp>
      <p:sp>
        <p:nvSpPr>
          <p:cNvPr id="90125" name="Text Box 13"/>
          <p:cNvSpPr txBox="1">
            <a:spLocks noChangeArrowheads="1"/>
          </p:cNvSpPr>
          <p:nvPr/>
        </p:nvSpPr>
        <p:spPr bwMode="auto">
          <a:xfrm>
            <a:off x="441325" y="42021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-5</a:t>
            </a:r>
          </a:p>
        </p:txBody>
      </p:sp>
      <p:sp>
        <p:nvSpPr>
          <p:cNvPr id="90126" name="Text Box 14"/>
          <p:cNvSpPr txBox="1">
            <a:spLocks noChangeArrowheads="1"/>
          </p:cNvSpPr>
          <p:nvPr/>
        </p:nvSpPr>
        <p:spPr bwMode="auto">
          <a:xfrm>
            <a:off x="441325" y="36941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-4</a:t>
            </a:r>
          </a:p>
        </p:txBody>
      </p:sp>
      <p:sp>
        <p:nvSpPr>
          <p:cNvPr id="90127" name="Text Box 15"/>
          <p:cNvSpPr txBox="1">
            <a:spLocks noChangeArrowheads="1"/>
          </p:cNvSpPr>
          <p:nvPr/>
        </p:nvSpPr>
        <p:spPr bwMode="auto">
          <a:xfrm>
            <a:off x="441325" y="31988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-3</a:t>
            </a:r>
          </a:p>
        </p:txBody>
      </p:sp>
      <p:sp>
        <p:nvSpPr>
          <p:cNvPr id="90128" name="Text Box 16"/>
          <p:cNvSpPr txBox="1">
            <a:spLocks noChangeArrowheads="1"/>
          </p:cNvSpPr>
          <p:nvPr/>
        </p:nvSpPr>
        <p:spPr bwMode="auto">
          <a:xfrm>
            <a:off x="441325" y="27035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a:t>
            </a:r>
          </a:p>
        </p:txBody>
      </p:sp>
      <p:sp>
        <p:nvSpPr>
          <p:cNvPr id="90129" name="Text Box 17"/>
          <p:cNvSpPr txBox="1">
            <a:spLocks noChangeArrowheads="1"/>
          </p:cNvSpPr>
          <p:nvPr/>
        </p:nvSpPr>
        <p:spPr bwMode="auto">
          <a:xfrm>
            <a:off x="441325" y="21955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a:t>
            </a:r>
          </a:p>
        </p:txBody>
      </p:sp>
      <p:sp>
        <p:nvSpPr>
          <p:cNvPr id="90130" name="Text Box 18"/>
          <p:cNvSpPr txBox="1">
            <a:spLocks noChangeArrowheads="1"/>
          </p:cNvSpPr>
          <p:nvPr/>
        </p:nvSpPr>
        <p:spPr bwMode="auto">
          <a:xfrm>
            <a:off x="514350" y="1700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0</a:t>
            </a:r>
          </a:p>
        </p:txBody>
      </p:sp>
      <p:sp>
        <p:nvSpPr>
          <p:cNvPr id="90131" name="Text Box 19"/>
          <p:cNvSpPr txBox="1">
            <a:spLocks noChangeArrowheads="1"/>
          </p:cNvSpPr>
          <p:nvPr/>
        </p:nvSpPr>
        <p:spPr bwMode="auto">
          <a:xfrm>
            <a:off x="514350" y="12176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a:t>
            </a:r>
          </a:p>
        </p:txBody>
      </p:sp>
      <p:sp>
        <p:nvSpPr>
          <p:cNvPr id="90132" name="Text Box 20"/>
          <p:cNvSpPr txBox="1">
            <a:spLocks noChangeArrowheads="1"/>
          </p:cNvSpPr>
          <p:nvPr/>
        </p:nvSpPr>
        <p:spPr bwMode="auto">
          <a:xfrm>
            <a:off x="514350" y="722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a:t>
            </a:r>
          </a:p>
        </p:txBody>
      </p:sp>
      <p:sp>
        <p:nvSpPr>
          <p:cNvPr id="90133" name="Text Box 21"/>
          <p:cNvSpPr txBox="1">
            <a:spLocks noChangeArrowheads="1"/>
          </p:cNvSpPr>
          <p:nvPr/>
        </p:nvSpPr>
        <p:spPr bwMode="auto">
          <a:xfrm>
            <a:off x="942975" y="2398713"/>
            <a:ext cx="958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End of</a:t>
            </a:r>
          </a:p>
          <a:p>
            <a:r>
              <a:rPr lang="en-US" altLang="en-US" b="1"/>
              <a:t>last ice</a:t>
            </a:r>
          </a:p>
          <a:p>
            <a:r>
              <a:rPr lang="en-US" altLang="en-US" b="1"/>
              <a:t>age</a:t>
            </a:r>
          </a:p>
        </p:txBody>
      </p:sp>
      <p:grpSp>
        <p:nvGrpSpPr>
          <p:cNvPr id="90134" name="Group 22"/>
          <p:cNvGrpSpPr>
            <a:grpSpLocks/>
          </p:cNvGrpSpPr>
          <p:nvPr/>
        </p:nvGrpSpPr>
        <p:grpSpPr bwMode="auto">
          <a:xfrm>
            <a:off x="758825" y="963613"/>
            <a:ext cx="2724150" cy="763587"/>
            <a:chOff x="478" y="607"/>
            <a:chExt cx="1716" cy="481"/>
          </a:xfrm>
        </p:grpSpPr>
        <p:sp>
          <p:nvSpPr>
            <p:cNvPr id="90138" name="Text Box 23"/>
            <p:cNvSpPr txBox="1">
              <a:spLocks noChangeArrowheads="1"/>
            </p:cNvSpPr>
            <p:nvPr/>
          </p:nvSpPr>
          <p:spPr bwMode="auto">
            <a:xfrm>
              <a:off x="478" y="607"/>
              <a:ext cx="1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Agriculture established</a:t>
              </a:r>
            </a:p>
          </p:txBody>
        </p:sp>
        <p:sp>
          <p:nvSpPr>
            <p:cNvPr id="90139" name="Line 24"/>
            <p:cNvSpPr>
              <a:spLocks noChangeShapeType="1"/>
            </p:cNvSpPr>
            <p:nvPr/>
          </p:nvSpPr>
          <p:spPr bwMode="auto">
            <a:xfrm>
              <a:off x="1248" y="816"/>
              <a:ext cx="424" cy="272"/>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0135" name="Group 25"/>
          <p:cNvGrpSpPr>
            <a:grpSpLocks/>
          </p:cNvGrpSpPr>
          <p:nvPr/>
        </p:nvGrpSpPr>
        <p:grpSpPr bwMode="auto">
          <a:xfrm>
            <a:off x="3230563" y="2032000"/>
            <a:ext cx="3549650" cy="2100263"/>
            <a:chOff x="2035" y="1280"/>
            <a:chExt cx="2236" cy="1323"/>
          </a:xfrm>
        </p:grpSpPr>
        <p:sp>
          <p:nvSpPr>
            <p:cNvPr id="90136" name="Text Box 26"/>
            <p:cNvSpPr txBox="1">
              <a:spLocks noChangeArrowheads="1"/>
            </p:cNvSpPr>
            <p:nvPr/>
          </p:nvSpPr>
          <p:spPr bwMode="auto">
            <a:xfrm>
              <a:off x="2035" y="2199"/>
              <a:ext cx="22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Average temperature over past</a:t>
              </a:r>
            </a:p>
            <a:p>
              <a:r>
                <a:rPr lang="en-US" altLang="en-US" b="1"/>
                <a:t>10,000 years = 15°C (59°F)</a:t>
              </a:r>
            </a:p>
          </p:txBody>
        </p:sp>
        <p:sp>
          <p:nvSpPr>
            <p:cNvPr id="90137" name="Line 27"/>
            <p:cNvSpPr>
              <a:spLocks noChangeShapeType="1"/>
            </p:cNvSpPr>
            <p:nvPr/>
          </p:nvSpPr>
          <p:spPr bwMode="auto">
            <a:xfrm flipV="1">
              <a:off x="2144" y="1280"/>
              <a:ext cx="0" cy="920"/>
            </a:xfrm>
            <a:prstGeom prst="line">
              <a:avLst/>
            </a:prstGeom>
            <a:noFill/>
            <a:ln w="2540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704850"/>
            <a:ext cx="80803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2574925" y="214313"/>
            <a:ext cx="480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Temperature change over past 1,000 years</a:t>
            </a:r>
          </a:p>
        </p:txBody>
      </p:sp>
      <p:sp>
        <p:nvSpPr>
          <p:cNvPr id="91140" name="Text Box 4"/>
          <p:cNvSpPr txBox="1">
            <a:spLocks noChangeArrowheads="1"/>
          </p:cNvSpPr>
          <p:nvPr/>
        </p:nvSpPr>
        <p:spPr bwMode="auto">
          <a:xfrm>
            <a:off x="4486275" y="497998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Year</a:t>
            </a:r>
          </a:p>
        </p:txBody>
      </p:sp>
      <p:sp>
        <p:nvSpPr>
          <p:cNvPr id="91141" name="Text Box 5"/>
          <p:cNvSpPr txBox="1">
            <a:spLocks noChangeArrowheads="1"/>
          </p:cNvSpPr>
          <p:nvPr/>
        </p:nvSpPr>
        <p:spPr bwMode="auto">
          <a:xfrm rot="-5400000">
            <a:off x="-1146969" y="2672557"/>
            <a:ext cx="290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Temperature change (°C)</a:t>
            </a:r>
          </a:p>
        </p:txBody>
      </p:sp>
      <p:sp>
        <p:nvSpPr>
          <p:cNvPr id="91142" name="Text Box 6"/>
          <p:cNvSpPr txBox="1">
            <a:spLocks noChangeArrowheads="1"/>
          </p:cNvSpPr>
          <p:nvPr/>
        </p:nvSpPr>
        <p:spPr bwMode="auto">
          <a:xfrm>
            <a:off x="6318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1000</a:t>
            </a:r>
          </a:p>
        </p:txBody>
      </p:sp>
      <p:sp>
        <p:nvSpPr>
          <p:cNvPr id="91143" name="Text Box 7"/>
          <p:cNvSpPr txBox="1">
            <a:spLocks noChangeArrowheads="1"/>
          </p:cNvSpPr>
          <p:nvPr/>
        </p:nvSpPr>
        <p:spPr bwMode="auto">
          <a:xfrm>
            <a:off x="13303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1100</a:t>
            </a:r>
          </a:p>
        </p:txBody>
      </p:sp>
      <p:sp>
        <p:nvSpPr>
          <p:cNvPr id="91144" name="Text Box 8"/>
          <p:cNvSpPr txBox="1">
            <a:spLocks noChangeArrowheads="1"/>
          </p:cNvSpPr>
          <p:nvPr/>
        </p:nvSpPr>
        <p:spPr bwMode="auto">
          <a:xfrm>
            <a:off x="20288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1200</a:t>
            </a:r>
          </a:p>
        </p:txBody>
      </p:sp>
      <p:sp>
        <p:nvSpPr>
          <p:cNvPr id="91145" name="Text Box 9"/>
          <p:cNvSpPr txBox="1">
            <a:spLocks noChangeArrowheads="1"/>
          </p:cNvSpPr>
          <p:nvPr/>
        </p:nvSpPr>
        <p:spPr bwMode="auto">
          <a:xfrm>
            <a:off x="27273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1300</a:t>
            </a:r>
          </a:p>
        </p:txBody>
      </p:sp>
      <p:sp>
        <p:nvSpPr>
          <p:cNvPr id="91146" name="Text Box 10"/>
          <p:cNvSpPr txBox="1">
            <a:spLocks noChangeArrowheads="1"/>
          </p:cNvSpPr>
          <p:nvPr/>
        </p:nvSpPr>
        <p:spPr bwMode="auto">
          <a:xfrm>
            <a:off x="34385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1400</a:t>
            </a:r>
          </a:p>
        </p:txBody>
      </p:sp>
      <p:sp>
        <p:nvSpPr>
          <p:cNvPr id="91147" name="Text Box 11"/>
          <p:cNvSpPr txBox="1">
            <a:spLocks noChangeArrowheads="1"/>
          </p:cNvSpPr>
          <p:nvPr/>
        </p:nvSpPr>
        <p:spPr bwMode="auto">
          <a:xfrm>
            <a:off x="41243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1500</a:t>
            </a:r>
          </a:p>
        </p:txBody>
      </p:sp>
      <p:sp>
        <p:nvSpPr>
          <p:cNvPr id="91148" name="Text Box 12"/>
          <p:cNvSpPr txBox="1">
            <a:spLocks noChangeArrowheads="1"/>
          </p:cNvSpPr>
          <p:nvPr/>
        </p:nvSpPr>
        <p:spPr bwMode="auto">
          <a:xfrm>
            <a:off x="48355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1600</a:t>
            </a:r>
          </a:p>
        </p:txBody>
      </p:sp>
      <p:sp>
        <p:nvSpPr>
          <p:cNvPr id="91149" name="Text Box 13"/>
          <p:cNvSpPr txBox="1">
            <a:spLocks noChangeArrowheads="1"/>
          </p:cNvSpPr>
          <p:nvPr/>
        </p:nvSpPr>
        <p:spPr bwMode="auto">
          <a:xfrm>
            <a:off x="55340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1700</a:t>
            </a:r>
          </a:p>
        </p:txBody>
      </p:sp>
      <p:sp>
        <p:nvSpPr>
          <p:cNvPr id="91150" name="Text Box 14"/>
          <p:cNvSpPr txBox="1">
            <a:spLocks noChangeArrowheads="1"/>
          </p:cNvSpPr>
          <p:nvPr/>
        </p:nvSpPr>
        <p:spPr bwMode="auto">
          <a:xfrm>
            <a:off x="62706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1800</a:t>
            </a:r>
          </a:p>
        </p:txBody>
      </p:sp>
      <p:sp>
        <p:nvSpPr>
          <p:cNvPr id="91151" name="Text Box 15"/>
          <p:cNvSpPr txBox="1">
            <a:spLocks noChangeArrowheads="1"/>
          </p:cNvSpPr>
          <p:nvPr/>
        </p:nvSpPr>
        <p:spPr bwMode="auto">
          <a:xfrm>
            <a:off x="69691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1900</a:t>
            </a:r>
          </a:p>
        </p:txBody>
      </p:sp>
      <p:sp>
        <p:nvSpPr>
          <p:cNvPr id="91152" name="Text Box 16"/>
          <p:cNvSpPr txBox="1">
            <a:spLocks noChangeArrowheads="1"/>
          </p:cNvSpPr>
          <p:nvPr/>
        </p:nvSpPr>
        <p:spPr bwMode="auto">
          <a:xfrm>
            <a:off x="76676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2000</a:t>
            </a:r>
          </a:p>
        </p:txBody>
      </p:sp>
      <p:sp>
        <p:nvSpPr>
          <p:cNvPr id="91153" name="Text Box 17"/>
          <p:cNvSpPr txBox="1">
            <a:spLocks noChangeArrowheads="1"/>
          </p:cNvSpPr>
          <p:nvPr/>
        </p:nvSpPr>
        <p:spPr bwMode="auto">
          <a:xfrm>
            <a:off x="8328025" y="46847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2101</a:t>
            </a:r>
          </a:p>
        </p:txBody>
      </p:sp>
      <p:sp>
        <p:nvSpPr>
          <p:cNvPr id="91154" name="Text Box 18"/>
          <p:cNvSpPr txBox="1">
            <a:spLocks noChangeArrowheads="1"/>
          </p:cNvSpPr>
          <p:nvPr/>
        </p:nvSpPr>
        <p:spPr bwMode="auto">
          <a:xfrm>
            <a:off x="396875" y="4265613"/>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-1.0</a:t>
            </a:r>
          </a:p>
        </p:txBody>
      </p:sp>
      <p:sp>
        <p:nvSpPr>
          <p:cNvPr id="91155" name="Text Box 19"/>
          <p:cNvSpPr txBox="1">
            <a:spLocks noChangeArrowheads="1"/>
          </p:cNvSpPr>
          <p:nvPr/>
        </p:nvSpPr>
        <p:spPr bwMode="auto">
          <a:xfrm>
            <a:off x="396875" y="3427413"/>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-0.5</a:t>
            </a:r>
          </a:p>
        </p:txBody>
      </p:sp>
      <p:sp>
        <p:nvSpPr>
          <p:cNvPr id="91156" name="Text Box 20"/>
          <p:cNvSpPr txBox="1">
            <a:spLocks noChangeArrowheads="1"/>
          </p:cNvSpPr>
          <p:nvPr/>
        </p:nvSpPr>
        <p:spPr bwMode="auto">
          <a:xfrm>
            <a:off x="473075" y="25257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0.0</a:t>
            </a:r>
          </a:p>
        </p:txBody>
      </p:sp>
      <p:sp>
        <p:nvSpPr>
          <p:cNvPr id="91157" name="Text Box 21"/>
          <p:cNvSpPr txBox="1">
            <a:spLocks noChangeArrowheads="1"/>
          </p:cNvSpPr>
          <p:nvPr/>
        </p:nvSpPr>
        <p:spPr bwMode="auto">
          <a:xfrm>
            <a:off x="473075" y="16748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0.5</a:t>
            </a:r>
          </a:p>
        </p:txBody>
      </p:sp>
      <p:sp>
        <p:nvSpPr>
          <p:cNvPr id="91158" name="Text Box 22"/>
          <p:cNvSpPr txBox="1">
            <a:spLocks noChangeArrowheads="1"/>
          </p:cNvSpPr>
          <p:nvPr/>
        </p:nvSpPr>
        <p:spPr bwMode="auto">
          <a:xfrm>
            <a:off x="473075" y="7858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9p507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127125"/>
            <a:ext cx="831215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85177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19-3, p. 507</a:t>
            </a:r>
          </a:p>
        </p:txBody>
      </p:sp>
      <p:sp>
        <p:nvSpPr>
          <p:cNvPr id="5" name="Text Box 7"/>
          <p:cNvSpPr txBox="1">
            <a:spLocks noChangeArrowheads="1"/>
          </p:cNvSpPr>
          <p:nvPr/>
        </p:nvSpPr>
        <p:spPr bwMode="auto">
          <a:xfrm rot="16200000">
            <a:off x="-1383506" y="2705894"/>
            <a:ext cx="3949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Average surface temperature (°C)</a:t>
            </a:r>
          </a:p>
        </p:txBody>
      </p:sp>
      <p:sp>
        <p:nvSpPr>
          <p:cNvPr id="6" name="Text Box 10"/>
          <p:cNvSpPr txBox="1">
            <a:spLocks noChangeArrowheads="1"/>
          </p:cNvSpPr>
          <p:nvPr/>
        </p:nvSpPr>
        <p:spPr bwMode="auto">
          <a:xfrm>
            <a:off x="4619625" y="5156200"/>
            <a:ext cx="741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Year</a:t>
            </a:r>
          </a:p>
        </p:txBody>
      </p:sp>
      <p:sp>
        <p:nvSpPr>
          <p:cNvPr id="7" name="TextBox 4"/>
          <p:cNvSpPr txBox="1">
            <a:spLocks noChangeArrowheads="1"/>
          </p:cNvSpPr>
          <p:nvPr/>
        </p:nvSpPr>
        <p:spPr bwMode="auto">
          <a:xfrm>
            <a:off x="2286000" y="696913"/>
            <a:ext cx="547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336699"/>
                </a:solidFill>
              </a:rPr>
              <a:t>AVERAGE TEMPERATURE </a:t>
            </a:r>
            <a:r>
              <a:rPr lang="en-US" sz="1800" b="1"/>
              <a:t>(over past 130 years) </a:t>
            </a:r>
            <a:endParaRPr lang="en-US" sz="1800"/>
          </a:p>
        </p:txBody>
      </p:sp>
    </p:spTree>
    <p:extLst>
      <p:ext uri="{BB962C8B-B14F-4D97-AF65-F5344CB8AC3E}">
        <p14:creationId xmlns:p14="http://schemas.microsoft.com/office/powerpoint/2010/main" val="91953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272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19-4, p. 507</a:t>
            </a:r>
          </a:p>
        </p:txBody>
      </p:sp>
      <p:pic>
        <p:nvPicPr>
          <p:cNvPr id="4" name="Picture 1" descr="19p508_f0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78613"/>
            <a:ext cx="440823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94032" y="1406491"/>
            <a:ext cx="3581400" cy="5078313"/>
          </a:xfrm>
          <a:prstGeom prst="rect">
            <a:avLst/>
          </a:prstGeom>
        </p:spPr>
        <p:txBody>
          <a:bodyPr wrap="square">
            <a:spAutoFit/>
          </a:bodyPr>
          <a:lstStyle/>
          <a:p>
            <a:r>
              <a:rPr lang="en-US" b="1" noProof="1">
                <a:solidFill>
                  <a:srgbClr val="00FF00"/>
                </a:solidFill>
                <a:ea typeface="ＭＳ Ｐゴシック" charset="-128"/>
              </a:rPr>
              <a:t>Figure 19-4: </a:t>
            </a:r>
            <a:r>
              <a:rPr lang="en-US" b="1" noProof="1" smtClean="0">
                <a:solidFill>
                  <a:srgbClr val="00FF00"/>
                </a:solidFill>
                <a:ea typeface="ＭＳ Ｐゴシック" charset="-128"/>
              </a:rPr>
              <a:t>  </a:t>
            </a:r>
            <a:r>
              <a:rPr lang="en-US" dirty="0" smtClean="0">
                <a:latin typeface="Calibri" charset="0"/>
                <a:ea typeface="ＭＳ Ｐゴシック" pitchFamily="1" charset="-128"/>
                <a:cs typeface="ＭＳ Ｐゴシック" charset="-128"/>
              </a:rPr>
              <a:t>Ice </a:t>
            </a:r>
            <a:r>
              <a:rPr lang="en-US" dirty="0">
                <a:latin typeface="Calibri" charset="0"/>
                <a:ea typeface="ＭＳ Ｐゴシック" pitchFamily="1" charset="-128"/>
                <a:cs typeface="ＭＳ Ｐゴシック" charset="-128"/>
              </a:rPr>
              <a:t>cores are extracted by drilling deep holes into ancient glaciers at various sites such as this one near the South Pole in Antarctica. </a:t>
            </a:r>
            <a:r>
              <a:rPr lang="en-US" dirty="0" smtClean="0">
                <a:latin typeface="Calibri" charset="0"/>
                <a:ea typeface="ＭＳ Ｐゴシック" pitchFamily="1" charset="-128"/>
                <a:cs typeface="ＭＳ Ｐゴシック" charset="-128"/>
              </a:rPr>
              <a:t>  Analysis </a:t>
            </a:r>
            <a:r>
              <a:rPr lang="en-US" dirty="0">
                <a:latin typeface="Calibri" charset="0"/>
                <a:ea typeface="ＭＳ Ｐゴシック" pitchFamily="1" charset="-128"/>
                <a:cs typeface="ＭＳ Ｐゴシック" charset="-128"/>
              </a:rPr>
              <a:t>of ice cores (tiny bubbles are found that have ancient air trapped inside</a:t>
            </a:r>
            <a:r>
              <a:rPr lang="en-US" dirty="0" smtClean="0">
                <a:latin typeface="Calibri" charset="0"/>
                <a:ea typeface="ＭＳ Ｐゴシック" pitchFamily="1" charset="-128"/>
                <a:cs typeface="ＭＳ Ｐゴシック" charset="-128"/>
              </a:rPr>
              <a:t>) yields </a:t>
            </a:r>
            <a:r>
              <a:rPr lang="en-US" dirty="0">
                <a:latin typeface="Calibri" charset="0"/>
                <a:ea typeface="ＭＳ Ｐゴシック" pitchFamily="1" charset="-128"/>
                <a:cs typeface="ＭＳ Ｐゴシック" charset="-128"/>
              </a:rPr>
              <a:t>information about the past composition of the lower </a:t>
            </a:r>
            <a:r>
              <a:rPr lang="en-US" dirty="0" smtClean="0">
                <a:latin typeface="Calibri" charset="0"/>
                <a:ea typeface="ＭＳ Ｐゴシック" pitchFamily="1" charset="-128"/>
                <a:cs typeface="ＭＳ Ｐゴシック" charset="-128"/>
              </a:rPr>
              <a:t>atmosphere, </a:t>
            </a:r>
            <a:r>
              <a:rPr lang="en-US" dirty="0">
                <a:latin typeface="Calibri" charset="0"/>
                <a:ea typeface="ＭＳ Ｐゴシック" pitchFamily="1" charset="-128"/>
                <a:cs typeface="ＭＳ Ｐゴシック" charset="-128"/>
              </a:rPr>
              <a:t>temperature </a:t>
            </a:r>
            <a:r>
              <a:rPr lang="en-US" dirty="0" smtClean="0">
                <a:latin typeface="Calibri" charset="0"/>
                <a:ea typeface="ＭＳ Ｐゴシック" pitchFamily="1" charset="-128"/>
                <a:cs typeface="ＭＳ Ｐゴシック" charset="-128"/>
              </a:rPr>
              <a:t>trends, </a:t>
            </a:r>
            <a:r>
              <a:rPr lang="en-US" dirty="0">
                <a:latin typeface="Calibri" charset="0"/>
                <a:ea typeface="ＭＳ Ｐゴシック" pitchFamily="1" charset="-128"/>
                <a:cs typeface="ＭＳ Ｐゴシック" charset="-128"/>
              </a:rPr>
              <a:t>solar activity, snowfall, and forest fire frequency</a:t>
            </a:r>
            <a:r>
              <a:rPr lang="en-US" dirty="0" smtClean="0">
                <a:latin typeface="Calibri" charset="0"/>
                <a:ea typeface="ＭＳ Ｐゴシック" pitchFamily="1" charset="-128"/>
                <a:cs typeface="ＭＳ Ｐゴシック" charset="-128"/>
              </a:rPr>
              <a:t>.</a:t>
            </a:r>
          </a:p>
          <a:p>
            <a:endParaRPr lang="en-US" noProof="1" smtClean="0">
              <a:solidFill>
                <a:srgbClr val="000000"/>
              </a:solidFill>
              <a:latin typeface="Calibri" charset="0"/>
              <a:ea typeface="ＭＳ Ｐゴシック" pitchFamily="1" charset="-128"/>
            </a:endParaRPr>
          </a:p>
          <a:p>
            <a:r>
              <a:rPr lang="en-US" noProof="1" smtClean="0">
                <a:solidFill>
                  <a:srgbClr val="000000"/>
                </a:solidFill>
                <a:latin typeface="Calibri" charset="0"/>
                <a:ea typeface="ＭＳ Ｐゴシック" pitchFamily="1" charset="-128"/>
              </a:rPr>
              <a:t>(Can also look at radioisotopes in rocks, fossils, and ocean sediments, pollen at bottom of lakes and bogs, tree rings, temperatures taken since 1861)</a:t>
            </a:r>
            <a:endParaRPr lang="en-US" noProof="1">
              <a:solidFill>
                <a:srgbClr val="000000"/>
              </a:solidFill>
              <a:latin typeface="FrutigerLTStd-Light" charset="0"/>
              <a:ea typeface="ＭＳ Ｐゴシック" charset="-128"/>
            </a:endParaRPr>
          </a:p>
        </p:txBody>
      </p:sp>
      <p:sp>
        <p:nvSpPr>
          <p:cNvPr id="5" name="Rectangle 4"/>
          <p:cNvSpPr/>
          <p:nvPr/>
        </p:nvSpPr>
        <p:spPr>
          <a:xfrm>
            <a:off x="3124200" y="6334780"/>
            <a:ext cx="4572000" cy="523220"/>
          </a:xfrm>
          <a:prstGeom prst="rect">
            <a:avLst/>
          </a:prstGeom>
        </p:spPr>
        <p:txBody>
          <a:bodyPr>
            <a:spAutoFit/>
          </a:bodyPr>
          <a:lstStyle/>
          <a:p>
            <a:r>
              <a:rPr lang="en-US" sz="1000" dirty="0">
                <a:hlinkClick r:id="rId4"/>
              </a:rPr>
              <a:t>http://earthobservatory.nasa.gov/Features/Paleoclimatology_IceCores</a:t>
            </a:r>
            <a:r>
              <a:rPr lang="en-US" sz="1000" dirty="0" smtClean="0">
                <a:hlinkClick r:id="rId4"/>
              </a:rPr>
              <a:t>/</a:t>
            </a:r>
            <a:endParaRPr lang="en-US" sz="1000" dirty="0" smtClean="0"/>
          </a:p>
          <a:p>
            <a:endParaRPr lang="en-US" dirty="0"/>
          </a:p>
        </p:txBody>
      </p:sp>
      <p:sp>
        <p:nvSpPr>
          <p:cNvPr id="6" name="Rectangle 3"/>
          <p:cNvSpPr txBox="1">
            <a:spLocks noChangeArrowheads="1"/>
          </p:cNvSpPr>
          <p:nvPr/>
        </p:nvSpPr>
        <p:spPr>
          <a:xfrm>
            <a:off x="228600" y="68263"/>
            <a:ext cx="8610600" cy="1227137"/>
          </a:xfrm>
          <a:prstGeom prst="rect">
            <a:avLst/>
          </a:prstGeom>
          <a:solidFill>
            <a:schemeClr val="accent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smtClean="0"/>
              <a:t>How Do We Know What Temperatures Were in the Past</a:t>
            </a:r>
            <a:r>
              <a:rPr lang="en-US" kern="0" dirty="0" smtClean="0"/>
              <a:t>?</a:t>
            </a:r>
          </a:p>
        </p:txBody>
      </p:sp>
    </p:spTree>
    <p:extLst>
      <p:ext uri="{BB962C8B-B14F-4D97-AF65-F5344CB8AC3E}">
        <p14:creationId xmlns:p14="http://schemas.microsoft.com/office/powerpoint/2010/main" val="3045394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62888" y="6584950"/>
            <a:ext cx="130333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19-8, p. 511</a:t>
            </a:r>
          </a:p>
        </p:txBody>
      </p:sp>
      <p:pic>
        <p:nvPicPr>
          <p:cNvPr id="4" name="Picture 1" descr="19p511_f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52400"/>
            <a:ext cx="7138987"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766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68263"/>
            <a:ext cx="8763000" cy="1608137"/>
          </a:xfrm>
        </p:spPr>
        <p:txBody>
          <a:bodyPr/>
          <a:lstStyle/>
          <a:p>
            <a:pPr eaLnBrk="1" hangingPunct="1">
              <a:defRPr/>
            </a:pPr>
            <a:r>
              <a:rPr lang="en-US" smtClean="0"/>
              <a:t>The Scientific Consensus about Future Climate Change</a:t>
            </a:r>
          </a:p>
        </p:txBody>
      </p:sp>
      <p:sp>
        <p:nvSpPr>
          <p:cNvPr id="77827" name="Rectangle 3"/>
          <p:cNvSpPr>
            <a:spLocks noGrp="1" noChangeArrowheads="1"/>
          </p:cNvSpPr>
          <p:nvPr>
            <p:ph type="body" idx="1"/>
          </p:nvPr>
        </p:nvSpPr>
        <p:spPr>
          <a:xfrm>
            <a:off x="4953000" y="1828800"/>
            <a:ext cx="4010025" cy="4800600"/>
          </a:xfrm>
        </p:spPr>
        <p:txBody>
          <a:bodyPr/>
          <a:lstStyle/>
          <a:p>
            <a:pPr eaLnBrk="1" hangingPunct="1">
              <a:defRPr/>
            </a:pPr>
            <a:r>
              <a:rPr lang="en-US" smtClean="0"/>
              <a:t>Measured and projected changes in the average temperature of the atmosphere.</a:t>
            </a:r>
          </a:p>
        </p:txBody>
      </p:sp>
      <p:sp>
        <p:nvSpPr>
          <p:cNvPr id="77829" name="Text Box 5"/>
          <p:cNvSpPr txBox="1">
            <a:spLocks noChangeArrowheads="1"/>
          </p:cNvSpPr>
          <p:nvPr/>
        </p:nvSpPr>
        <p:spPr bwMode="auto">
          <a:xfrm>
            <a:off x="7620000"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rgbClr val="99FF99"/>
              </a:buClr>
              <a:buSzPct val="80000"/>
              <a:buFont typeface="Wingdings" pitchFamily="2" charset="2"/>
              <a:buNone/>
              <a:defRPr/>
            </a:pPr>
            <a:r>
              <a:rPr lang="en-US" sz="1800" smtClean="0">
                <a:solidFill>
                  <a:srgbClr val="FFFFFF"/>
                </a:solidFill>
                <a:effectLst>
                  <a:outerShdw blurRad="38100" dist="38100" dir="2700000" algn="tl">
                    <a:srgbClr val="000000"/>
                  </a:outerShdw>
                </a:effectLst>
              </a:rPr>
              <a:t>Figure 20-7</a:t>
            </a:r>
          </a:p>
        </p:txBody>
      </p:sp>
      <p:pic>
        <p:nvPicPr>
          <p:cNvPr id="111621" name="Picture 7" descr="2007.jpg                                                       001ACF85Toasto                         BF1593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5402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1" descr="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2700"/>
            <a:ext cx="607695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3" name="Rectangle 3" hidden="1"/>
          <p:cNvSpPr>
            <a:spLocks noGrp="1" noChangeArrowheads="1"/>
          </p:cNvSpPr>
          <p:nvPr>
            <p:ph type="title"/>
          </p:nvPr>
        </p:nvSpPr>
        <p:spPr/>
        <p:txBody>
          <a:bodyPr/>
          <a:lstStyle/>
          <a:p>
            <a:pPr eaLnBrk="1" hangingPunct="1"/>
            <a:r>
              <a:rPr lang="en-US" smtClean="0"/>
              <a:t>	</a:t>
            </a:r>
          </a:p>
        </p:txBody>
      </p:sp>
      <p:sp>
        <p:nvSpPr>
          <p:cNvPr id="112644" name="Rectangle 4"/>
          <p:cNvSpPr>
            <a:spLocks noChangeArrowheads="1"/>
          </p:cNvSpPr>
          <p:nvPr/>
        </p:nvSpPr>
        <p:spPr bwMode="auto">
          <a:xfrm>
            <a:off x="7662863" y="6562725"/>
            <a:ext cx="14811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eaLnBrk="0" hangingPunct="0"/>
            <a:r>
              <a:rPr lang="en-US" sz="1400" b="1">
                <a:solidFill>
                  <a:srgbClr val="000000"/>
                </a:solidFill>
                <a:ea typeface="ＭＳ Ｐゴシック" pitchFamily="1" charset="-128"/>
              </a:rPr>
              <a:t>Fig. 20-7, p. 470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45" cy="715962"/>
          </a:xfrm>
          <a:solidFill>
            <a:schemeClr val="accent1"/>
          </a:solidFill>
        </p:spPr>
        <p:txBody>
          <a:bodyPr/>
          <a:lstStyle/>
          <a:p>
            <a:pPr algn="l"/>
            <a:r>
              <a:rPr lang="en-US" sz="3200" dirty="0" smtClean="0"/>
              <a:t>History of Climate Change</a:t>
            </a:r>
            <a:endParaRPr lang="en-US" sz="3200" dirty="0"/>
          </a:p>
        </p:txBody>
      </p:sp>
      <p:sp>
        <p:nvSpPr>
          <p:cNvPr id="3" name="Content Placeholder 2"/>
          <p:cNvSpPr>
            <a:spLocks noGrp="1"/>
          </p:cNvSpPr>
          <p:nvPr>
            <p:ph idx="1"/>
          </p:nvPr>
        </p:nvSpPr>
        <p:spPr>
          <a:xfrm>
            <a:off x="304800" y="914400"/>
            <a:ext cx="4876800" cy="5943600"/>
          </a:xfrm>
          <a:solidFill>
            <a:srgbClr val="FFFFCC"/>
          </a:solidFill>
        </p:spPr>
        <p:txBody>
          <a:bodyPr/>
          <a:lstStyle/>
          <a:p>
            <a:pPr eaLnBrk="1" hangingPunct="1">
              <a:lnSpc>
                <a:spcPct val="80000"/>
              </a:lnSpc>
            </a:pPr>
            <a:r>
              <a:rPr lang="en-US" sz="1800" b="0" dirty="0" smtClean="0">
                <a:effectLst/>
              </a:rPr>
              <a:t>1972 (Sweden)</a:t>
            </a:r>
          </a:p>
          <a:p>
            <a:pPr eaLnBrk="1" hangingPunct="1">
              <a:lnSpc>
                <a:spcPct val="80000"/>
              </a:lnSpc>
            </a:pPr>
            <a:r>
              <a:rPr lang="en-US" sz="1800" b="0" dirty="0" smtClean="0">
                <a:effectLst/>
              </a:rPr>
              <a:t>UN </a:t>
            </a:r>
            <a:r>
              <a:rPr lang="en-US" sz="1800" b="0" dirty="0">
                <a:effectLst/>
              </a:rPr>
              <a:t>Conference on the Human Environment in </a:t>
            </a:r>
            <a:r>
              <a:rPr lang="en-US" sz="1800" b="0" dirty="0" smtClean="0">
                <a:effectLst/>
              </a:rPr>
              <a:t>Stockholm-</a:t>
            </a:r>
            <a:r>
              <a:rPr lang="en-US" sz="1800" b="0" i="1" dirty="0" smtClean="0">
                <a:effectLst/>
              </a:rPr>
              <a:t>(first major conference on environmental issues International – 113 ) </a:t>
            </a:r>
            <a:endParaRPr lang="en-US" sz="1800" b="0" i="1" dirty="0">
              <a:effectLst/>
            </a:endParaRPr>
          </a:p>
          <a:p>
            <a:pPr eaLnBrk="1" hangingPunct="1">
              <a:lnSpc>
                <a:spcPct val="80000"/>
              </a:lnSpc>
            </a:pPr>
            <a:r>
              <a:rPr lang="en-US" sz="1800" b="0" dirty="0" smtClean="0">
                <a:effectLst/>
              </a:rPr>
              <a:t>1992 (Brazil)</a:t>
            </a:r>
          </a:p>
          <a:p>
            <a:pPr eaLnBrk="1" hangingPunct="1">
              <a:lnSpc>
                <a:spcPct val="80000"/>
              </a:lnSpc>
            </a:pPr>
            <a:r>
              <a:rPr lang="en-US" sz="1800" b="0" dirty="0" smtClean="0">
                <a:effectLst/>
              </a:rPr>
              <a:t>Earth </a:t>
            </a:r>
            <a:r>
              <a:rPr lang="en-US" sz="1800" b="0" dirty="0">
                <a:effectLst/>
              </a:rPr>
              <a:t>Summit in Rio de Janeiro </a:t>
            </a:r>
            <a:r>
              <a:rPr lang="en-US" sz="1800" b="0" dirty="0" smtClean="0">
                <a:effectLst/>
              </a:rPr>
              <a:t>(UNFCCC)</a:t>
            </a:r>
          </a:p>
          <a:p>
            <a:pPr eaLnBrk="1" hangingPunct="1">
              <a:lnSpc>
                <a:spcPct val="80000"/>
              </a:lnSpc>
            </a:pPr>
            <a:r>
              <a:rPr lang="en-US" sz="1800" b="0" i="1" dirty="0" smtClean="0">
                <a:effectLst/>
              </a:rPr>
              <a:t>“United Nations Framework Convention on Climate Change</a:t>
            </a:r>
            <a:r>
              <a:rPr lang="en-US" sz="1800" b="0" dirty="0" smtClean="0">
                <a:effectLst/>
              </a:rPr>
              <a:t>”</a:t>
            </a:r>
            <a:endParaRPr lang="en-US" sz="1800" b="0" dirty="0">
              <a:effectLst/>
            </a:endParaRPr>
          </a:p>
          <a:p>
            <a:pPr eaLnBrk="1" hangingPunct="1">
              <a:lnSpc>
                <a:spcPct val="80000"/>
              </a:lnSpc>
            </a:pPr>
            <a:r>
              <a:rPr lang="en-US" sz="1800" b="0" dirty="0" smtClean="0">
                <a:effectLst/>
              </a:rPr>
              <a:t>1997 (Japan)</a:t>
            </a:r>
          </a:p>
          <a:p>
            <a:pPr eaLnBrk="1" hangingPunct="1">
              <a:lnSpc>
                <a:spcPct val="80000"/>
              </a:lnSpc>
            </a:pPr>
            <a:r>
              <a:rPr lang="en-US" sz="1800" b="0" dirty="0" smtClean="0">
                <a:effectLst/>
              </a:rPr>
              <a:t>Kyoto </a:t>
            </a:r>
            <a:r>
              <a:rPr lang="en-US" sz="1800" b="0" dirty="0">
                <a:effectLst/>
              </a:rPr>
              <a:t>Treaty </a:t>
            </a:r>
          </a:p>
          <a:p>
            <a:pPr eaLnBrk="1" hangingPunct="1">
              <a:lnSpc>
                <a:spcPct val="80000"/>
              </a:lnSpc>
            </a:pPr>
            <a:r>
              <a:rPr lang="en-US" sz="1800" b="0" dirty="0" smtClean="0">
                <a:effectLst/>
              </a:rPr>
              <a:t>2009 (</a:t>
            </a:r>
            <a:r>
              <a:rPr lang="en-US" sz="1800" b="0" dirty="0" err="1" smtClean="0">
                <a:effectLst/>
              </a:rPr>
              <a:t>Copenhagan</a:t>
            </a:r>
            <a:r>
              <a:rPr lang="en-US" sz="1800" b="0" dirty="0" smtClean="0">
                <a:effectLst/>
              </a:rPr>
              <a:t>) Summit on Climate </a:t>
            </a:r>
            <a:r>
              <a:rPr lang="en-US" sz="1800" b="0" dirty="0">
                <a:effectLst/>
              </a:rPr>
              <a:t>Change </a:t>
            </a:r>
            <a:r>
              <a:rPr lang="en-US" sz="1800" b="0" dirty="0" smtClean="0">
                <a:effectLst/>
              </a:rPr>
              <a:t>(UNFCCC)</a:t>
            </a:r>
            <a:endParaRPr lang="en-US" sz="1800" b="0" dirty="0">
              <a:effectLst/>
            </a:endParaRPr>
          </a:p>
          <a:p>
            <a:pPr eaLnBrk="1" hangingPunct="1">
              <a:lnSpc>
                <a:spcPct val="80000"/>
              </a:lnSpc>
            </a:pPr>
            <a:r>
              <a:rPr lang="en-US" sz="1800" b="0" dirty="0" smtClean="0">
                <a:effectLst/>
              </a:rPr>
              <a:t>2012 (Qatar)UN </a:t>
            </a:r>
            <a:r>
              <a:rPr lang="en-US" sz="1800" b="0" dirty="0">
                <a:effectLst/>
              </a:rPr>
              <a:t>Climate Change Conference </a:t>
            </a:r>
            <a:r>
              <a:rPr lang="en-US" sz="1800" b="0" dirty="0" smtClean="0">
                <a:effectLst/>
              </a:rPr>
              <a:t>–Qatar</a:t>
            </a:r>
          </a:p>
          <a:p>
            <a:pPr eaLnBrk="1" hangingPunct="1">
              <a:lnSpc>
                <a:spcPct val="80000"/>
              </a:lnSpc>
            </a:pPr>
            <a:r>
              <a:rPr lang="en-US" sz="1800" b="0" dirty="0" smtClean="0">
                <a:effectLst/>
              </a:rPr>
              <a:t>2013 Warsaw, Poland</a:t>
            </a:r>
          </a:p>
          <a:p>
            <a:pPr eaLnBrk="1" hangingPunct="1">
              <a:lnSpc>
                <a:spcPct val="80000"/>
              </a:lnSpc>
            </a:pPr>
            <a:r>
              <a:rPr lang="en-US" sz="1800" b="0" dirty="0" smtClean="0">
                <a:effectLst/>
              </a:rPr>
              <a:t>2014 Lima, Peru</a:t>
            </a:r>
          </a:p>
          <a:p>
            <a:pPr eaLnBrk="1" hangingPunct="1">
              <a:lnSpc>
                <a:spcPct val="80000"/>
              </a:lnSpc>
            </a:pPr>
            <a:r>
              <a:rPr lang="en-US" sz="1800" b="0" dirty="0" smtClean="0">
                <a:effectLst/>
              </a:rPr>
              <a:t>2015 Paris, France</a:t>
            </a:r>
          </a:p>
          <a:p>
            <a:pPr eaLnBrk="1" hangingPunct="1">
              <a:lnSpc>
                <a:spcPct val="80000"/>
              </a:lnSpc>
            </a:pPr>
            <a:r>
              <a:rPr lang="en-US" sz="1800" b="0" dirty="0" smtClean="0">
                <a:effectLst/>
              </a:rPr>
              <a:t>2016 Morocco</a:t>
            </a:r>
          </a:p>
          <a:p>
            <a:pPr eaLnBrk="1" hangingPunct="1">
              <a:lnSpc>
                <a:spcPct val="80000"/>
              </a:lnSpc>
            </a:pPr>
            <a:r>
              <a:rPr lang="en-US" sz="1800" b="0" dirty="0" smtClean="0">
                <a:effectLst/>
              </a:rPr>
              <a:t>2017 Bonn, Germany</a:t>
            </a:r>
          </a:p>
          <a:p>
            <a:pPr eaLnBrk="1" hangingPunct="1">
              <a:lnSpc>
                <a:spcPct val="80000"/>
              </a:lnSpc>
            </a:pPr>
            <a:r>
              <a:rPr lang="en-US" sz="1800" b="0" dirty="0" smtClean="0">
                <a:effectLst/>
              </a:rPr>
              <a:t>2018 Poland</a:t>
            </a:r>
          </a:p>
          <a:p>
            <a:pPr eaLnBrk="1" hangingPunct="1">
              <a:lnSpc>
                <a:spcPct val="80000"/>
              </a:lnSpc>
            </a:pPr>
            <a:endParaRPr lang="en-US" sz="1800" b="0" dirty="0">
              <a:effectLst/>
            </a:endParaRPr>
          </a:p>
        </p:txBody>
      </p:sp>
      <p:sp>
        <p:nvSpPr>
          <p:cNvPr id="4" name="Text Box 13"/>
          <p:cNvSpPr txBox="1">
            <a:spLocks noChangeArrowheads="1"/>
          </p:cNvSpPr>
          <p:nvPr/>
        </p:nvSpPr>
        <p:spPr bwMode="auto">
          <a:xfrm>
            <a:off x="6313571" y="30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hlinkClick r:id="rId3"/>
              </a:rPr>
              <a:t>http://www.cnn.com/video/data/2.0/video/tech/2009/12/06/coren.kyoto.backgrounder.cnn.html</a:t>
            </a:r>
            <a:r>
              <a:rPr lang="en-US" sz="1200" dirty="0"/>
              <a:t>KYOTO TREATY CNN</a:t>
            </a:r>
          </a:p>
        </p:txBody>
      </p:sp>
      <p:pic>
        <p:nvPicPr>
          <p:cNvPr id="218114" name="Picture 2" descr="http://t2.gstatic.com/images?q=tbn:ANd9GcSE5tmFtvqpR-SVy2njx7y3roYeTRtqkkNhTZd3hIknv8gAS-zJeg:www.government.se/content/1/c6/18/49/17/104c27d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809" y="1219200"/>
            <a:ext cx="3050436" cy="1790701"/>
          </a:xfrm>
          <a:prstGeom prst="rect">
            <a:avLst/>
          </a:prstGeom>
          <a:noFill/>
          <a:extLst>
            <a:ext uri="{909E8E84-426E-40DD-AFC4-6F175D3DCCD1}">
              <a14:hiddenFill xmlns:a14="http://schemas.microsoft.com/office/drawing/2010/main">
                <a:solidFill>
                  <a:srgbClr val="FFFFFF"/>
                </a:solidFill>
              </a14:hiddenFill>
            </a:ext>
          </a:extLst>
        </p:spPr>
      </p:pic>
      <p:pic>
        <p:nvPicPr>
          <p:cNvPr id="218116" name="Picture 4" descr="http://t2.gstatic.com/images?q=tbn:ANd9GcQeG-1zrqyveWPhdeP0-A-ToH68Gv5aUxvX97C_LPd_86nbTu3LUQ:www.government.se/content/1/c6/18/80/51/769989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62" y="3124200"/>
            <a:ext cx="31153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8118" name="Picture 6" descr="http://t0.gstatic.com/images?q=tbn:ANd9GcT0FRUVbTU-PrWoRZYxI4TmM1aC9x1kgCxqZPLAZnPu8RXjvfe9ZQ:yabaha.net/dahl/personal/Stockholm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6414" y="5086350"/>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4343400" cy="685800"/>
          </a:xfrm>
          <a:solidFill>
            <a:srgbClr val="FF6600"/>
          </a:solidFill>
        </p:spPr>
        <p:txBody>
          <a:bodyPr/>
          <a:lstStyle/>
          <a:p>
            <a:pPr eaLnBrk="1" hangingPunct="1"/>
            <a:r>
              <a:rPr lang="en-US" sz="2400" u="sng" smtClean="0"/>
              <a:t>Evidence of Global Warming</a:t>
            </a:r>
            <a:r>
              <a:rPr lang="en-US" sz="2400" smtClean="0"/>
              <a:t/>
            </a:r>
            <a:br>
              <a:rPr lang="en-US" sz="2400" smtClean="0"/>
            </a:br>
            <a:endParaRPr lang="en-US" sz="2400" smtClean="0"/>
          </a:p>
        </p:txBody>
      </p:sp>
      <p:sp>
        <p:nvSpPr>
          <p:cNvPr id="14339" name="Rectangle 3"/>
          <p:cNvSpPr>
            <a:spLocks noGrp="1" noChangeArrowheads="1"/>
          </p:cNvSpPr>
          <p:nvPr>
            <p:ph type="body" sz="half" idx="1"/>
          </p:nvPr>
        </p:nvSpPr>
        <p:spPr>
          <a:xfrm>
            <a:off x="228600" y="685800"/>
            <a:ext cx="5105400" cy="6096000"/>
          </a:xfrm>
          <a:solidFill>
            <a:srgbClr val="CCFFFF"/>
          </a:solidFill>
        </p:spPr>
        <p:txBody>
          <a:bodyPr/>
          <a:lstStyle/>
          <a:p>
            <a:pPr eaLnBrk="1" hangingPunct="1">
              <a:lnSpc>
                <a:spcPct val="80000"/>
              </a:lnSpc>
            </a:pPr>
            <a:r>
              <a:rPr lang="en-US" sz="2000" smtClean="0"/>
              <a:t>1)increased temperature</a:t>
            </a:r>
          </a:p>
          <a:p>
            <a:pPr eaLnBrk="1" hangingPunct="1">
              <a:lnSpc>
                <a:spcPct val="80000"/>
              </a:lnSpc>
            </a:pPr>
            <a:r>
              <a:rPr lang="en-US" sz="2000" smtClean="0"/>
              <a:t>2)melting of ice caps/glaciers</a:t>
            </a:r>
          </a:p>
          <a:p>
            <a:pPr eaLnBrk="1" hangingPunct="1">
              <a:lnSpc>
                <a:spcPct val="80000"/>
              </a:lnSpc>
            </a:pPr>
            <a:r>
              <a:rPr lang="en-US" sz="2000" smtClean="0"/>
              <a:t>3)sea level rise (average global 10-20 cms (4-8 in) over past 100 years</a:t>
            </a:r>
          </a:p>
          <a:p>
            <a:pPr eaLnBrk="1" hangingPunct="1">
              <a:lnSpc>
                <a:spcPct val="80000"/>
              </a:lnSpc>
            </a:pPr>
            <a:r>
              <a:rPr lang="en-US" sz="2000" smtClean="0"/>
              <a:t>4)northward migration of fish, birds, butterflies</a:t>
            </a:r>
          </a:p>
          <a:p>
            <a:pPr eaLnBrk="1" hangingPunct="1">
              <a:lnSpc>
                <a:spcPct val="80000"/>
              </a:lnSpc>
            </a:pPr>
            <a:r>
              <a:rPr lang="en-US" sz="2000" smtClean="0"/>
              <a:t>5)early spring/late fall</a:t>
            </a:r>
          </a:p>
          <a:p>
            <a:pPr eaLnBrk="1" hangingPunct="1">
              <a:lnSpc>
                <a:spcPct val="80000"/>
              </a:lnSpc>
            </a:pPr>
            <a:r>
              <a:rPr lang="en-US" sz="2000" b="1" i="1" u="sng" smtClean="0"/>
              <a:t>Possible Effects</a:t>
            </a:r>
          </a:p>
          <a:p>
            <a:pPr eaLnBrk="1" hangingPunct="1">
              <a:lnSpc>
                <a:spcPct val="80000"/>
              </a:lnSpc>
            </a:pPr>
            <a:r>
              <a:rPr lang="en-US" sz="2000" smtClean="0"/>
              <a:t>patterns of crop growth (increase/decrease food production)</a:t>
            </a:r>
          </a:p>
          <a:p>
            <a:pPr eaLnBrk="1" hangingPunct="1">
              <a:lnSpc>
                <a:spcPct val="80000"/>
              </a:lnSpc>
            </a:pPr>
            <a:r>
              <a:rPr lang="en-US" sz="2000" smtClean="0"/>
              <a:t>Change biomes</a:t>
            </a:r>
          </a:p>
          <a:p>
            <a:pPr eaLnBrk="1" hangingPunct="1">
              <a:lnSpc>
                <a:spcPct val="80000"/>
              </a:lnSpc>
            </a:pPr>
            <a:r>
              <a:rPr lang="en-US" sz="2000" smtClean="0"/>
              <a:t>Change ocean currents</a:t>
            </a:r>
          </a:p>
          <a:p>
            <a:pPr eaLnBrk="1" hangingPunct="1">
              <a:lnSpc>
                <a:spcPct val="80000"/>
              </a:lnSpc>
            </a:pPr>
            <a:r>
              <a:rPr lang="en-US" sz="2000" smtClean="0"/>
              <a:t>availability of water (some areas more/some less)</a:t>
            </a:r>
          </a:p>
          <a:p>
            <a:pPr eaLnBrk="1" hangingPunct="1">
              <a:lnSpc>
                <a:spcPct val="80000"/>
              </a:lnSpc>
            </a:pPr>
            <a:r>
              <a:rPr lang="en-US" sz="2000" smtClean="0"/>
              <a:t>disrupt marine wildlife</a:t>
            </a:r>
          </a:p>
          <a:p>
            <a:pPr eaLnBrk="1" hangingPunct="1">
              <a:lnSpc>
                <a:spcPct val="80000"/>
              </a:lnSpc>
            </a:pPr>
            <a:r>
              <a:rPr lang="en-US" sz="2000" smtClean="0"/>
              <a:t>increased flooding/drought</a:t>
            </a:r>
          </a:p>
          <a:p>
            <a:pPr eaLnBrk="1" hangingPunct="1">
              <a:lnSpc>
                <a:spcPct val="80000"/>
              </a:lnSpc>
            </a:pPr>
            <a:r>
              <a:rPr lang="en-US" sz="2000" smtClean="0"/>
              <a:t>more destructive storms (hurricanes, tornadoes)</a:t>
            </a:r>
          </a:p>
          <a:p>
            <a:pPr eaLnBrk="1" hangingPunct="1">
              <a:lnSpc>
                <a:spcPct val="80000"/>
              </a:lnSpc>
            </a:pPr>
            <a:r>
              <a:rPr lang="en-US" sz="2000" smtClean="0"/>
              <a:t>Insect borne diseases</a:t>
            </a:r>
          </a:p>
          <a:p>
            <a:pPr eaLnBrk="1" hangingPunct="1">
              <a:lnSpc>
                <a:spcPct val="80000"/>
              </a:lnSpc>
            </a:pPr>
            <a:r>
              <a:rPr lang="en-US" sz="2000" smtClean="0"/>
              <a:t>death and illness (or maybe fewer if warmer weather)</a:t>
            </a:r>
            <a:endParaRPr lang="en-US" sz="2000" b="1" u="sng" smtClean="0"/>
          </a:p>
          <a:p>
            <a:pPr eaLnBrk="1" hangingPunct="1">
              <a:lnSpc>
                <a:spcPct val="80000"/>
              </a:lnSpc>
              <a:buFontTx/>
              <a:buNone/>
            </a:pPr>
            <a:endParaRPr lang="en-US" sz="2000" smtClean="0"/>
          </a:p>
        </p:txBody>
      </p:sp>
      <p:pic>
        <p:nvPicPr>
          <p:cNvPr id="14341" name="Picture 5" descr="global_warming_or_global_cooli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0"/>
            <a:ext cx="1600200" cy="1600200"/>
          </a:xfrm>
          <a:noFill/>
        </p:spPr>
      </p:pic>
      <p:pic>
        <p:nvPicPr>
          <p:cNvPr id="14344" name="Picture 8" descr="global-warmin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6000" y="1524000"/>
            <a:ext cx="2895600" cy="2070100"/>
          </a:xfrm>
          <a:noFill/>
        </p:spPr>
      </p:pic>
      <p:pic>
        <p:nvPicPr>
          <p:cNvPr id="14347" name="Picture 11" descr="global-warming-ho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188" y="3733800"/>
            <a:ext cx="3733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Rectangle 1"/>
          <p:cNvSpPr>
            <a:spLocks noChangeArrowheads="1"/>
          </p:cNvSpPr>
          <p:nvPr/>
        </p:nvSpPr>
        <p:spPr bwMode="auto">
          <a:xfrm>
            <a:off x="6019800" y="5911850"/>
            <a:ext cx="304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hlinkClick r:id="rId6"/>
              </a:rPr>
              <a:t>http://dsc.discovery.com/convergence/globalwarming/interactive/interactive.html</a:t>
            </a:r>
            <a:endParaRPr lang="en-US" sz="1400" dirty="0"/>
          </a:p>
          <a:p>
            <a:r>
              <a:rPr lang="en-US" sz="1400" dirty="0"/>
              <a:t>  Shows Effects</a:t>
            </a:r>
          </a:p>
        </p:txBody>
      </p:sp>
      <p:sp>
        <p:nvSpPr>
          <p:cNvPr id="2" name="Rectangle 1"/>
          <p:cNvSpPr/>
          <p:nvPr/>
        </p:nvSpPr>
        <p:spPr>
          <a:xfrm>
            <a:off x="6781800" y="381000"/>
            <a:ext cx="2057400" cy="646331"/>
          </a:xfrm>
          <a:prstGeom prst="rect">
            <a:avLst/>
          </a:prstGeom>
        </p:spPr>
        <p:txBody>
          <a:bodyPr wrap="square">
            <a:spAutoFit/>
          </a:bodyPr>
          <a:lstStyle/>
          <a:p>
            <a:r>
              <a:rPr lang="en-US" sz="1200" dirty="0">
                <a:hlinkClick r:id="rId7"/>
              </a:rPr>
              <a:t>http://</a:t>
            </a:r>
            <a:r>
              <a:rPr lang="en-US" sz="1200" dirty="0" smtClean="0">
                <a:hlinkClick r:id="rId7"/>
              </a:rPr>
              <a:t>www.globalgreen.org/articles/global/95</a:t>
            </a:r>
            <a:endParaRPr lang="en-US" sz="1200" dirty="0" smtClean="0"/>
          </a:p>
          <a:p>
            <a:r>
              <a:rPr lang="en-US" sz="1200" dirty="0" smtClean="0"/>
              <a:t>Areas of Sea level rise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 to="" calcmode="lin" valueType="num">
                                      <p:cBhvr>
                                        <p:cTn id="7" dur="1" fill="hold"/>
                                        <p:tgtEl>
                                          <p:spTgt spid="14339">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to="" calcmode="lin" valueType="num">
                                      <p:cBhvr>
                                        <p:cTn id="12" dur="1" fill="hold"/>
                                        <p:tgtEl>
                                          <p:spTgt spid="1433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anim calcmode="lin" valueType="num">
                                      <p:cBhvr additive="base">
                                        <p:cTn id="17" dur="500" fill="hold"/>
                                        <p:tgtEl>
                                          <p:spTgt spid="14341"/>
                                        </p:tgtEl>
                                        <p:attrNameLst>
                                          <p:attrName>ppt_x</p:attrName>
                                        </p:attrNameLst>
                                      </p:cBhvr>
                                      <p:tavLst>
                                        <p:tav tm="0">
                                          <p:val>
                                            <p:strVal val="#ppt_x"/>
                                          </p:val>
                                        </p:tav>
                                        <p:tav tm="100000">
                                          <p:val>
                                            <p:strVal val="#ppt_x"/>
                                          </p:val>
                                        </p:tav>
                                      </p:tavLst>
                                    </p:anim>
                                    <p:anim calcmode="lin" valueType="num">
                                      <p:cBhvr additive="base">
                                        <p:cTn id="1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4339">
                                            <p:txEl>
                                              <p:pRg st="1" end="1"/>
                                            </p:txEl>
                                          </p:spTgt>
                                        </p:tgtEl>
                                        <p:attrNameLst>
                                          <p:attrName>style.visibility</p:attrName>
                                        </p:attrNameLst>
                                      </p:cBhvr>
                                      <p:to>
                                        <p:strVal val="visible"/>
                                      </p:to>
                                    </p:set>
                                    <p:anim to="" calcmode="lin" valueType="num">
                                      <p:cBhvr>
                                        <p:cTn id="23" dur="1" fill="hold"/>
                                        <p:tgtEl>
                                          <p:spTgt spid="14339">
                                            <p:txEl>
                                              <p:pRg st="1" end="1"/>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344"/>
                                        </p:tgtEl>
                                        <p:attrNameLst>
                                          <p:attrName>style.visibility</p:attrName>
                                        </p:attrNameLst>
                                      </p:cBhvr>
                                      <p:to>
                                        <p:strVal val="visible"/>
                                      </p:to>
                                    </p:set>
                                    <p:anim calcmode="lin" valueType="num">
                                      <p:cBhvr additive="base">
                                        <p:cTn id="28" dur="500" fill="hold"/>
                                        <p:tgtEl>
                                          <p:spTgt spid="14344"/>
                                        </p:tgtEl>
                                        <p:attrNameLst>
                                          <p:attrName>ppt_x</p:attrName>
                                        </p:attrNameLst>
                                      </p:cBhvr>
                                      <p:tavLst>
                                        <p:tav tm="0">
                                          <p:val>
                                            <p:strVal val="#ppt_x"/>
                                          </p:val>
                                        </p:tav>
                                        <p:tav tm="100000">
                                          <p:val>
                                            <p:strVal val="#ppt_x"/>
                                          </p:val>
                                        </p:tav>
                                      </p:tavLst>
                                    </p:anim>
                                    <p:anim calcmode="lin" valueType="num">
                                      <p:cBhvr additive="base">
                                        <p:cTn id="29"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339">
                                            <p:txEl>
                                              <p:pRg st="2" end="2"/>
                                            </p:txEl>
                                          </p:spTgt>
                                        </p:tgtEl>
                                        <p:attrNameLst>
                                          <p:attrName>style.visibility</p:attrName>
                                        </p:attrNameLst>
                                      </p:cBhvr>
                                      <p:to>
                                        <p:strVal val="visible"/>
                                      </p:to>
                                    </p:set>
                                    <p:anim to="" calcmode="lin" valueType="num">
                                      <p:cBhvr>
                                        <p:cTn id="34" dur="1" fill="hold"/>
                                        <p:tgtEl>
                                          <p:spTgt spid="14339">
                                            <p:txEl>
                                              <p:pRg st="2" end="2"/>
                                            </p:txEl>
                                          </p:spTgt>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4339">
                                            <p:txEl>
                                              <p:pRg st="3" end="3"/>
                                            </p:txEl>
                                          </p:spTgt>
                                        </p:tgtEl>
                                        <p:attrNameLst>
                                          <p:attrName>style.visibility</p:attrName>
                                        </p:attrNameLst>
                                      </p:cBhvr>
                                      <p:to>
                                        <p:strVal val="visible"/>
                                      </p:to>
                                    </p:set>
                                    <p:anim to="" calcmode="lin" valueType="num">
                                      <p:cBhvr>
                                        <p:cTn id="39" dur="1" fill="hold"/>
                                        <p:tgtEl>
                                          <p:spTgt spid="14339">
                                            <p:txEl>
                                              <p:pRg st="3" end="3"/>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4339">
                                            <p:txEl>
                                              <p:pRg st="4" end="4"/>
                                            </p:txEl>
                                          </p:spTgt>
                                        </p:tgtEl>
                                        <p:attrNameLst>
                                          <p:attrName>style.visibility</p:attrName>
                                        </p:attrNameLst>
                                      </p:cBhvr>
                                      <p:to>
                                        <p:strVal val="visible"/>
                                      </p:to>
                                    </p:set>
                                    <p:anim to="" calcmode="lin" valueType="num">
                                      <p:cBhvr>
                                        <p:cTn id="44" dur="1" fill="hold"/>
                                        <p:tgtEl>
                                          <p:spTgt spid="14339">
                                            <p:txEl>
                                              <p:pRg st="4" end="4"/>
                                            </p:txEl>
                                          </p:spTgt>
                                        </p:tgtEl>
                                        <p:attrNameLst>
                                          <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4339">
                                            <p:txEl>
                                              <p:pRg st="5" end="5"/>
                                            </p:txEl>
                                          </p:spTgt>
                                        </p:tgtEl>
                                        <p:attrNameLst>
                                          <p:attrName>style.visibility</p:attrName>
                                        </p:attrNameLst>
                                      </p:cBhvr>
                                      <p:to>
                                        <p:strVal val="visible"/>
                                      </p:to>
                                    </p:set>
                                    <p:anim to="" calcmode="lin" valueType="num">
                                      <p:cBhvr>
                                        <p:cTn id="49" dur="1" fill="hold"/>
                                        <p:tgtEl>
                                          <p:spTgt spid="14339">
                                            <p:txEl>
                                              <p:pRg st="5" end="5"/>
                                            </p:txEl>
                                          </p:spTgt>
                                        </p:tgtEl>
                                        <p:attrNameLst>
                                          <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4339">
                                            <p:txEl>
                                              <p:pRg st="6" end="6"/>
                                            </p:txEl>
                                          </p:spTgt>
                                        </p:tgtEl>
                                        <p:attrNameLst>
                                          <p:attrName>style.visibility</p:attrName>
                                        </p:attrNameLst>
                                      </p:cBhvr>
                                      <p:to>
                                        <p:strVal val="visible"/>
                                      </p:to>
                                    </p:set>
                                    <p:anim to="" calcmode="lin" valueType="num">
                                      <p:cBhvr>
                                        <p:cTn id="54" dur="1" fill="hold"/>
                                        <p:tgtEl>
                                          <p:spTgt spid="14339">
                                            <p:txEl>
                                              <p:pRg st="6" end="6"/>
                                            </p:txEl>
                                          </p:spTgt>
                                        </p:tgtEl>
                                        <p:attrNameLst>
                                          <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4339">
                                            <p:txEl>
                                              <p:pRg st="7" end="7"/>
                                            </p:txEl>
                                          </p:spTgt>
                                        </p:tgtEl>
                                        <p:attrNameLst>
                                          <p:attrName>style.visibility</p:attrName>
                                        </p:attrNameLst>
                                      </p:cBhvr>
                                      <p:to>
                                        <p:strVal val="visible"/>
                                      </p:to>
                                    </p:set>
                                    <p:anim to="" calcmode="lin" valueType="num">
                                      <p:cBhvr>
                                        <p:cTn id="59" dur="1" fill="hold"/>
                                        <p:tgtEl>
                                          <p:spTgt spid="14339">
                                            <p:txEl>
                                              <p:pRg st="7" end="7"/>
                                            </p:txEl>
                                          </p:spTgt>
                                        </p:tgtEl>
                                        <p:attrNameLst>
                                          <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4339">
                                            <p:txEl>
                                              <p:pRg st="8" end="8"/>
                                            </p:txEl>
                                          </p:spTgt>
                                        </p:tgtEl>
                                        <p:attrNameLst>
                                          <p:attrName>style.visibility</p:attrName>
                                        </p:attrNameLst>
                                      </p:cBhvr>
                                      <p:to>
                                        <p:strVal val="visible"/>
                                      </p:to>
                                    </p:set>
                                    <p:anim to="" calcmode="lin" valueType="num">
                                      <p:cBhvr>
                                        <p:cTn id="64" dur="1" fill="hold"/>
                                        <p:tgtEl>
                                          <p:spTgt spid="14339">
                                            <p:txEl>
                                              <p:pRg st="8" end="8"/>
                                            </p:txEl>
                                          </p:spTgt>
                                        </p:tgtEl>
                                        <p:attrNameLst>
                                          <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14339">
                                            <p:txEl>
                                              <p:pRg st="9" end="9"/>
                                            </p:txEl>
                                          </p:spTgt>
                                        </p:tgtEl>
                                        <p:attrNameLst>
                                          <p:attrName>style.visibility</p:attrName>
                                        </p:attrNameLst>
                                      </p:cBhvr>
                                      <p:to>
                                        <p:strVal val="visible"/>
                                      </p:to>
                                    </p:set>
                                    <p:anim to="" calcmode="lin" valueType="num">
                                      <p:cBhvr>
                                        <p:cTn id="69" dur="1" fill="hold"/>
                                        <p:tgtEl>
                                          <p:spTgt spid="14339">
                                            <p:txEl>
                                              <p:pRg st="9" end="9"/>
                                            </p:txEl>
                                          </p:spTgt>
                                        </p:tgtEl>
                                        <p:attrNameLst>
                                          <p:attrName/>
                                        </p:attrNameLst>
                                      </p:cBhvr>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4347"/>
                                        </p:tgtEl>
                                        <p:attrNameLst>
                                          <p:attrName>style.visibility</p:attrName>
                                        </p:attrNameLst>
                                      </p:cBhvr>
                                      <p:to>
                                        <p:strVal val="visible"/>
                                      </p:to>
                                    </p:set>
                                    <p:anim calcmode="lin" valueType="num">
                                      <p:cBhvr additive="base">
                                        <p:cTn id="74" dur="500" fill="hold"/>
                                        <p:tgtEl>
                                          <p:spTgt spid="14347"/>
                                        </p:tgtEl>
                                        <p:attrNameLst>
                                          <p:attrName>ppt_x</p:attrName>
                                        </p:attrNameLst>
                                      </p:cBhvr>
                                      <p:tavLst>
                                        <p:tav tm="0">
                                          <p:val>
                                            <p:strVal val="#ppt_x"/>
                                          </p:val>
                                        </p:tav>
                                        <p:tav tm="100000">
                                          <p:val>
                                            <p:strVal val="#ppt_x"/>
                                          </p:val>
                                        </p:tav>
                                      </p:tavLst>
                                    </p:anim>
                                    <p:anim calcmode="lin" valueType="num">
                                      <p:cBhvr additive="base">
                                        <p:cTn id="75"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4" presetClass="entr" presetSubtype="0" fill="hold" grpId="0" nodeType="clickEffect">
                                  <p:stCondLst>
                                    <p:cond delay="0"/>
                                  </p:stCondLst>
                                  <p:childTnLst>
                                    <p:set>
                                      <p:cBhvr>
                                        <p:cTn id="79" dur="1" fill="hold">
                                          <p:stCondLst>
                                            <p:cond delay="0"/>
                                          </p:stCondLst>
                                        </p:cTn>
                                        <p:tgtEl>
                                          <p:spTgt spid="14339">
                                            <p:txEl>
                                              <p:pRg st="10" end="10"/>
                                            </p:txEl>
                                          </p:spTgt>
                                        </p:tgtEl>
                                        <p:attrNameLst>
                                          <p:attrName>style.visibility</p:attrName>
                                        </p:attrNameLst>
                                      </p:cBhvr>
                                      <p:to>
                                        <p:strVal val="visible"/>
                                      </p:to>
                                    </p:set>
                                    <p:anim to="" calcmode="lin" valueType="num">
                                      <p:cBhvr>
                                        <p:cTn id="80" dur="1" fill="hold"/>
                                        <p:tgtEl>
                                          <p:spTgt spid="14339">
                                            <p:txEl>
                                              <p:pRg st="10" end="10"/>
                                            </p:txEl>
                                          </p:spTgt>
                                        </p:tgtEl>
                                        <p:attrNameLst>
                                          <p:attrName/>
                                        </p:attrNameLst>
                                      </p:cBhvr>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4" presetClass="entr" presetSubtype="0" fill="hold" grpId="0" nodeType="clickEffect">
                                  <p:stCondLst>
                                    <p:cond delay="0"/>
                                  </p:stCondLst>
                                  <p:childTnLst>
                                    <p:set>
                                      <p:cBhvr>
                                        <p:cTn id="84" dur="1" fill="hold">
                                          <p:stCondLst>
                                            <p:cond delay="0"/>
                                          </p:stCondLst>
                                        </p:cTn>
                                        <p:tgtEl>
                                          <p:spTgt spid="14339">
                                            <p:txEl>
                                              <p:pRg st="11" end="11"/>
                                            </p:txEl>
                                          </p:spTgt>
                                        </p:tgtEl>
                                        <p:attrNameLst>
                                          <p:attrName>style.visibility</p:attrName>
                                        </p:attrNameLst>
                                      </p:cBhvr>
                                      <p:to>
                                        <p:strVal val="visible"/>
                                      </p:to>
                                    </p:set>
                                    <p:anim to="" calcmode="lin" valueType="num">
                                      <p:cBhvr>
                                        <p:cTn id="85" dur="1" fill="hold"/>
                                        <p:tgtEl>
                                          <p:spTgt spid="14339">
                                            <p:txEl>
                                              <p:pRg st="11" end="11"/>
                                            </p:txEl>
                                          </p:spTgt>
                                        </p:tgtEl>
                                        <p:attrNameLst>
                                          <p:attrName/>
                                        </p:attrNameLst>
                                      </p:cBhvr>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4" presetClass="entr" presetSubtype="0" fill="hold" grpId="0" nodeType="clickEffect">
                                  <p:stCondLst>
                                    <p:cond delay="0"/>
                                  </p:stCondLst>
                                  <p:childTnLst>
                                    <p:set>
                                      <p:cBhvr>
                                        <p:cTn id="89" dur="1" fill="hold">
                                          <p:stCondLst>
                                            <p:cond delay="0"/>
                                          </p:stCondLst>
                                        </p:cTn>
                                        <p:tgtEl>
                                          <p:spTgt spid="14339">
                                            <p:txEl>
                                              <p:pRg st="12" end="12"/>
                                            </p:txEl>
                                          </p:spTgt>
                                        </p:tgtEl>
                                        <p:attrNameLst>
                                          <p:attrName>style.visibility</p:attrName>
                                        </p:attrNameLst>
                                      </p:cBhvr>
                                      <p:to>
                                        <p:strVal val="visible"/>
                                      </p:to>
                                    </p:set>
                                    <p:anim to="" calcmode="lin" valueType="num">
                                      <p:cBhvr>
                                        <p:cTn id="90" dur="1" fill="hold"/>
                                        <p:tgtEl>
                                          <p:spTgt spid="14339">
                                            <p:txEl>
                                              <p:pRg st="12" end="12"/>
                                            </p:txEl>
                                          </p:spTgt>
                                        </p:tgtEl>
                                        <p:attrNameLst>
                                          <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4" presetClass="entr" presetSubtype="0" fill="hold" grpId="0" nodeType="clickEffect">
                                  <p:stCondLst>
                                    <p:cond delay="0"/>
                                  </p:stCondLst>
                                  <p:childTnLst>
                                    <p:set>
                                      <p:cBhvr>
                                        <p:cTn id="94" dur="1" fill="hold">
                                          <p:stCondLst>
                                            <p:cond delay="0"/>
                                          </p:stCondLst>
                                        </p:cTn>
                                        <p:tgtEl>
                                          <p:spTgt spid="14339">
                                            <p:txEl>
                                              <p:pRg st="13" end="13"/>
                                            </p:txEl>
                                          </p:spTgt>
                                        </p:tgtEl>
                                        <p:attrNameLst>
                                          <p:attrName>style.visibility</p:attrName>
                                        </p:attrNameLst>
                                      </p:cBhvr>
                                      <p:to>
                                        <p:strVal val="visible"/>
                                      </p:to>
                                    </p:set>
                                    <p:anim to="" calcmode="lin" valueType="num">
                                      <p:cBhvr>
                                        <p:cTn id="95" dur="1" fill="hold"/>
                                        <p:tgtEl>
                                          <p:spTgt spid="14339">
                                            <p:txEl>
                                              <p:pRg st="13" end="13"/>
                                            </p:txEl>
                                          </p:spTgt>
                                        </p:tgtEl>
                                        <p:attrNameLst>
                                          <p:attrName/>
                                        </p:attrNameLst>
                                      </p:cBhvr>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4" presetClass="entr" presetSubtype="0" fill="hold" grpId="0" nodeType="clickEffect">
                                  <p:stCondLst>
                                    <p:cond delay="0"/>
                                  </p:stCondLst>
                                  <p:childTnLst>
                                    <p:set>
                                      <p:cBhvr>
                                        <p:cTn id="99" dur="1" fill="hold">
                                          <p:stCondLst>
                                            <p:cond delay="0"/>
                                          </p:stCondLst>
                                        </p:cTn>
                                        <p:tgtEl>
                                          <p:spTgt spid="14339">
                                            <p:txEl>
                                              <p:pRg st="14" end="14"/>
                                            </p:txEl>
                                          </p:spTgt>
                                        </p:tgtEl>
                                        <p:attrNameLst>
                                          <p:attrName>style.visibility</p:attrName>
                                        </p:attrNameLst>
                                      </p:cBhvr>
                                      <p:to>
                                        <p:strVal val="visible"/>
                                      </p:to>
                                    </p:set>
                                    <p:anim to="" calcmode="lin" valueType="num">
                                      <p:cBhvr>
                                        <p:cTn id="100" dur="1" fill="hold"/>
                                        <p:tgtEl>
                                          <p:spTgt spid="14339">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5177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19-1, p. 506</a:t>
            </a:r>
          </a:p>
        </p:txBody>
      </p:sp>
      <p:pic>
        <p:nvPicPr>
          <p:cNvPr id="5" name="Picture 1" descr="19p506_f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52400"/>
            <a:ext cx="763905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813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The South Asia's Brown Clouds (cont'd.)</a:t>
            </a:r>
            <a:endParaRPr lang="en-US" dirty="0" smtClean="0"/>
          </a:p>
        </p:txBody>
      </p:sp>
      <p:pic>
        <p:nvPicPr>
          <p:cNvPr id="5" name="Picture 2" descr="18p474_f01a.jpg"/>
          <p:cNvPicPr>
            <a:picLocks noGrp="1" noChangeAspect="1"/>
          </p:cNvPicPr>
          <p:nvPr>
            <p:ph idx="1"/>
          </p:nvPr>
        </p:nvPicPr>
        <p:blipFill>
          <a:blip r:embed="rId3" cstate="print">
            <a:extLst>
              <a:ext uri="{28A0092B-C50C-407E-A947-70E740481C1C}">
                <a14:useLocalDpi xmlns:a14="http://schemas.microsoft.com/office/drawing/2010/main" val="0"/>
              </a:ext>
            </a:extLst>
          </a:blip>
          <a:srcRect l="-68293" r="-68293"/>
          <a:stretch>
            <a:fillRect/>
          </a:stretch>
        </p:blipFill>
        <p:spPr bwMode="auto">
          <a:xfrm>
            <a:off x="25146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761288"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18-1a, p. 474</a:t>
            </a:r>
          </a:p>
        </p:txBody>
      </p:sp>
      <p:sp>
        <p:nvSpPr>
          <p:cNvPr id="2" name="TextBox 1"/>
          <p:cNvSpPr txBox="1"/>
          <p:nvPr/>
        </p:nvSpPr>
        <p:spPr>
          <a:xfrm>
            <a:off x="152400" y="1600200"/>
            <a:ext cx="3581400" cy="2677656"/>
          </a:xfrm>
          <a:prstGeom prst="rect">
            <a:avLst/>
          </a:prstGeom>
          <a:solidFill>
            <a:schemeClr val="accent1"/>
          </a:solidFill>
        </p:spPr>
        <p:txBody>
          <a:bodyPr wrap="square" rtlCol="0">
            <a:spAutoFit/>
          </a:bodyPr>
          <a:lstStyle/>
          <a:p>
            <a:r>
              <a:rPr lang="en-US" sz="2400" dirty="0" smtClean="0"/>
              <a:t>Location: India, </a:t>
            </a:r>
            <a:r>
              <a:rPr lang="en-US" sz="2400" dirty="0" err="1" smtClean="0"/>
              <a:t>Bangledesh</a:t>
            </a:r>
            <a:r>
              <a:rPr lang="en-US" sz="2400" dirty="0" smtClean="0"/>
              <a:t>, China</a:t>
            </a:r>
          </a:p>
          <a:p>
            <a:r>
              <a:rPr lang="en-US" sz="2400" dirty="0" smtClean="0"/>
              <a:t>Size of US</a:t>
            </a:r>
          </a:p>
          <a:p>
            <a:r>
              <a:rPr lang="en-US" sz="2400" dirty="0" smtClean="0"/>
              <a:t>Dust, smoke, ash</a:t>
            </a:r>
          </a:p>
          <a:p>
            <a:r>
              <a:rPr lang="en-US" sz="2400" dirty="0" smtClean="0"/>
              <a:t>Drought I&amp; deforestation &amp; soot (diesel),</a:t>
            </a:r>
          </a:p>
          <a:p>
            <a:r>
              <a:rPr lang="en-US" sz="2400" dirty="0" smtClean="0"/>
              <a:t>Emissions from PP, cars</a:t>
            </a:r>
            <a:endParaRPr lang="en-US" sz="2400" dirty="0"/>
          </a:p>
        </p:txBody>
      </p:sp>
    </p:spTree>
    <p:extLst>
      <p:ext uri="{BB962C8B-B14F-4D97-AF65-F5344CB8AC3E}">
        <p14:creationId xmlns:p14="http://schemas.microsoft.com/office/powerpoint/2010/main" val="2195816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descr="19p517_f11a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550" y="1050925"/>
            <a:ext cx="6059488"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hidden="1"/>
          <p:cNvSpPr>
            <a:spLocks noGrp="1" noChangeArrowheads="1"/>
          </p:cNvSpPr>
          <p:nvPr>
            <p:ph type="title"/>
          </p:nvPr>
        </p:nvSpPr>
        <p:spPr/>
        <p:txBody>
          <a:bodyPr/>
          <a:lstStyle/>
          <a:p>
            <a:pPr eaLnBrk="1" hangingPunct="1">
              <a:defRPr/>
            </a:pPr>
            <a:endParaRPr lang="en-US" smtClean="0"/>
          </a:p>
        </p:txBody>
      </p:sp>
      <p:sp>
        <p:nvSpPr>
          <p:cNvPr id="50179" name="Rectangle 3"/>
          <p:cNvSpPr>
            <a:spLocks noChangeArrowheads="1"/>
          </p:cNvSpPr>
          <p:nvPr/>
        </p:nvSpPr>
        <p:spPr bwMode="auto">
          <a:xfrm>
            <a:off x="7677150" y="6584950"/>
            <a:ext cx="147478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19-11a, p. 517</a:t>
            </a:r>
          </a:p>
        </p:txBody>
      </p:sp>
      <p:sp>
        <p:nvSpPr>
          <p:cNvPr id="69636" name="TextBox 1"/>
          <p:cNvSpPr txBox="1">
            <a:spLocks noChangeArrowheads="1"/>
          </p:cNvSpPr>
          <p:nvPr/>
        </p:nvSpPr>
        <p:spPr bwMode="auto">
          <a:xfrm>
            <a:off x="1371600" y="76200"/>
            <a:ext cx="2465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Average minimum ice cover, 1979–2010 </a:t>
            </a:r>
          </a:p>
        </p:txBody>
      </p:sp>
      <p:sp>
        <p:nvSpPr>
          <p:cNvPr id="69637" name="TextBox 3"/>
          <p:cNvSpPr txBox="1">
            <a:spLocks noChangeArrowheads="1"/>
          </p:cNvSpPr>
          <p:nvPr/>
        </p:nvSpPr>
        <p:spPr bwMode="auto">
          <a:xfrm>
            <a:off x="4191000" y="76200"/>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Minimum ice cover, September 16, 2012 </a:t>
            </a:r>
          </a:p>
        </p:txBody>
      </p:sp>
      <p:cxnSp>
        <p:nvCxnSpPr>
          <p:cNvPr id="6" name="Straight Connector 5"/>
          <p:cNvCxnSpPr/>
          <p:nvPr/>
        </p:nvCxnSpPr>
        <p:spPr bwMode="auto">
          <a:xfrm>
            <a:off x="2362200" y="685800"/>
            <a:ext cx="252413" cy="1935163"/>
          </a:xfrm>
          <a:prstGeom prst="line">
            <a:avLst/>
          </a:prstGeom>
          <a:solidFill>
            <a:schemeClr val="accent1"/>
          </a:solidFill>
          <a:ln w="190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4691063" y="725488"/>
            <a:ext cx="611187" cy="1941512"/>
          </a:xfrm>
          <a:prstGeom prst="line">
            <a:avLst/>
          </a:prstGeom>
          <a:solidFill>
            <a:schemeClr val="accent1"/>
          </a:solidFill>
          <a:ln w="190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2395538" y="685800"/>
            <a:ext cx="252412" cy="193516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H="1">
            <a:off x="4724400" y="725488"/>
            <a:ext cx="611188" cy="194151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20741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139700" y="25400"/>
            <a:ext cx="7226300" cy="6819900"/>
            <a:chOff x="176" y="16"/>
            <a:chExt cx="4552" cy="4296"/>
          </a:xfrm>
        </p:grpSpPr>
        <p:pic>
          <p:nvPicPr>
            <p:cNvPr id="104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 y="16"/>
              <a:ext cx="4039" cy="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8" name="Rectangle 4"/>
            <p:cNvSpPr>
              <a:spLocks noChangeArrowheads="1"/>
            </p:cNvSpPr>
            <p:nvPr/>
          </p:nvSpPr>
          <p:spPr bwMode="auto">
            <a:xfrm>
              <a:off x="3128" y="2848"/>
              <a:ext cx="1600" cy="1384"/>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69" name="Rectangle 5"/>
            <p:cNvSpPr>
              <a:spLocks noChangeArrowheads="1"/>
            </p:cNvSpPr>
            <p:nvPr/>
          </p:nvSpPr>
          <p:spPr bwMode="auto">
            <a:xfrm>
              <a:off x="3120" y="1336"/>
              <a:ext cx="1608" cy="1472"/>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70" name="Rectangle 6"/>
            <p:cNvSpPr>
              <a:spLocks noChangeArrowheads="1"/>
            </p:cNvSpPr>
            <p:nvPr/>
          </p:nvSpPr>
          <p:spPr bwMode="auto">
            <a:xfrm>
              <a:off x="3128" y="16"/>
              <a:ext cx="1592" cy="1272"/>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71" name="Rectangle 7"/>
            <p:cNvSpPr>
              <a:spLocks noChangeArrowheads="1"/>
            </p:cNvSpPr>
            <p:nvPr/>
          </p:nvSpPr>
          <p:spPr bwMode="auto">
            <a:xfrm>
              <a:off x="1656" y="16"/>
              <a:ext cx="1416" cy="1040"/>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72" name="Rectangle 8"/>
            <p:cNvSpPr>
              <a:spLocks noChangeArrowheads="1"/>
            </p:cNvSpPr>
            <p:nvPr/>
          </p:nvSpPr>
          <p:spPr bwMode="auto">
            <a:xfrm>
              <a:off x="200" y="16"/>
              <a:ext cx="1392" cy="1256"/>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73" name="Rectangle 9"/>
            <p:cNvSpPr>
              <a:spLocks noChangeArrowheads="1"/>
            </p:cNvSpPr>
            <p:nvPr/>
          </p:nvSpPr>
          <p:spPr bwMode="auto">
            <a:xfrm>
              <a:off x="192" y="1312"/>
              <a:ext cx="1408" cy="1424"/>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74" name="Rectangle 10"/>
            <p:cNvSpPr>
              <a:spLocks noChangeArrowheads="1"/>
            </p:cNvSpPr>
            <p:nvPr/>
          </p:nvSpPr>
          <p:spPr bwMode="auto">
            <a:xfrm>
              <a:off x="176" y="2848"/>
              <a:ext cx="1424" cy="1384"/>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sp>
          <p:nvSpPr>
            <p:cNvPr id="104475" name="Rectangle 11"/>
            <p:cNvSpPr>
              <a:spLocks noChangeArrowheads="1"/>
            </p:cNvSpPr>
            <p:nvPr/>
          </p:nvSpPr>
          <p:spPr bwMode="auto">
            <a:xfrm>
              <a:off x="1672" y="3000"/>
              <a:ext cx="1392" cy="1232"/>
            </a:xfrm>
            <a:prstGeom prst="rect">
              <a:avLst/>
            </a:prstGeom>
            <a:solidFill>
              <a:srgbClr val="99CCFF"/>
            </a:solidFill>
            <a:ln w="25400">
              <a:solidFill>
                <a:srgbClr val="000000"/>
              </a:solidFill>
              <a:miter lim="800000"/>
              <a:headEnd type="none" w="med" len="lg"/>
              <a:tailEnd type="none" w="med" len="lg"/>
            </a:ln>
          </p:spPr>
          <p:txBody>
            <a:bodyPr wrap="none" anchor="ctr"/>
            <a:lstStyle/>
            <a:p>
              <a:endParaRPr lang="en-US"/>
            </a:p>
          </p:txBody>
        </p:sp>
      </p:grpSp>
      <p:sp>
        <p:nvSpPr>
          <p:cNvPr id="104451" name="Text Box 12"/>
          <p:cNvSpPr txBox="1">
            <a:spLocks noChangeArrowheads="1"/>
          </p:cNvSpPr>
          <p:nvPr/>
        </p:nvSpPr>
        <p:spPr bwMode="auto">
          <a:xfrm>
            <a:off x="4800600" y="4729163"/>
            <a:ext cx="2595563"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Aft>
                <a:spcPct val="30000"/>
              </a:spcAft>
              <a:buFontTx/>
              <a:buChar char="•"/>
            </a:pPr>
            <a:r>
              <a:rPr lang="en-US" altLang="en-US" sz="1200" b="1"/>
              <a:t>Increased deaths from heat and disease</a:t>
            </a:r>
          </a:p>
          <a:p>
            <a:pPr>
              <a:lnSpc>
                <a:spcPct val="90000"/>
              </a:lnSpc>
              <a:spcAft>
                <a:spcPct val="30000"/>
              </a:spcAft>
              <a:buFontTx/>
              <a:buChar char="•"/>
            </a:pPr>
            <a:r>
              <a:rPr lang="en-US" altLang="en-US" sz="1200" b="1"/>
              <a:t>Disruption of food and water supplies</a:t>
            </a:r>
          </a:p>
          <a:p>
            <a:pPr>
              <a:lnSpc>
                <a:spcPct val="90000"/>
              </a:lnSpc>
              <a:spcAft>
                <a:spcPct val="30000"/>
              </a:spcAft>
              <a:buFontTx/>
              <a:buChar char="•"/>
            </a:pPr>
            <a:r>
              <a:rPr lang="en-US" altLang="en-US" sz="1200" b="1"/>
              <a:t>Spread of tropical diseases to temperate areas</a:t>
            </a:r>
          </a:p>
          <a:p>
            <a:pPr>
              <a:lnSpc>
                <a:spcPct val="90000"/>
              </a:lnSpc>
              <a:spcAft>
                <a:spcPct val="30000"/>
              </a:spcAft>
              <a:buFontTx/>
              <a:buChar char="•"/>
            </a:pPr>
            <a:r>
              <a:rPr lang="en-US" altLang="en-US" sz="1200" b="1"/>
              <a:t>Increased respiratory disease and pollen allergies</a:t>
            </a:r>
          </a:p>
          <a:p>
            <a:pPr>
              <a:lnSpc>
                <a:spcPct val="90000"/>
              </a:lnSpc>
              <a:spcAft>
                <a:spcPct val="30000"/>
              </a:spcAft>
              <a:buFontTx/>
              <a:buChar char="•"/>
            </a:pPr>
            <a:r>
              <a:rPr lang="en-US" altLang="en-US" sz="1200" b="1"/>
              <a:t>Increased water pollution from coastal flooding</a:t>
            </a:r>
          </a:p>
        </p:txBody>
      </p:sp>
      <p:sp>
        <p:nvSpPr>
          <p:cNvPr id="104452" name="Text Box 13"/>
          <p:cNvSpPr txBox="1">
            <a:spLocks noChangeArrowheads="1"/>
          </p:cNvSpPr>
          <p:nvPr/>
        </p:nvSpPr>
        <p:spPr bwMode="auto">
          <a:xfrm>
            <a:off x="5480050" y="4491038"/>
            <a:ext cx="1208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Human Health</a:t>
            </a:r>
          </a:p>
        </p:txBody>
      </p:sp>
      <p:sp>
        <p:nvSpPr>
          <p:cNvPr id="104453" name="Text Box 14"/>
          <p:cNvSpPr txBox="1">
            <a:spLocks noChangeArrowheads="1"/>
          </p:cNvSpPr>
          <p:nvPr/>
        </p:nvSpPr>
        <p:spPr bwMode="auto">
          <a:xfrm>
            <a:off x="4787900" y="2370138"/>
            <a:ext cx="25781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lg"/>
                <a:tailEnd type="none" w="med" len="lg"/>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20000"/>
              </a:spcAft>
              <a:buFontTx/>
              <a:buChar char="•"/>
            </a:pPr>
            <a:r>
              <a:rPr lang="en-US" altLang="en-US" sz="1200" b="1"/>
              <a:t>Rising sea levels</a:t>
            </a:r>
          </a:p>
          <a:p>
            <a:pPr>
              <a:spcAft>
                <a:spcPct val="20000"/>
              </a:spcAft>
              <a:buFontTx/>
              <a:buChar char="•"/>
            </a:pPr>
            <a:r>
              <a:rPr lang="en-US" altLang="en-US" sz="1200" b="1"/>
              <a:t>Flooding of low-lying islands and coastal cities</a:t>
            </a:r>
          </a:p>
          <a:p>
            <a:pPr>
              <a:spcAft>
                <a:spcPct val="20000"/>
              </a:spcAft>
              <a:buFontTx/>
              <a:buChar char="•"/>
            </a:pPr>
            <a:r>
              <a:rPr lang="en-US" altLang="en-US" sz="1200" b="1"/>
              <a:t>Flooding of coastal estuaries, wetlands, and coral reefs</a:t>
            </a:r>
          </a:p>
          <a:p>
            <a:pPr>
              <a:spcAft>
                <a:spcPct val="20000"/>
              </a:spcAft>
              <a:buFontTx/>
              <a:buChar char="•"/>
            </a:pPr>
            <a:r>
              <a:rPr lang="en-US" altLang="en-US" sz="1200" b="1"/>
              <a:t>Beach erosion</a:t>
            </a:r>
          </a:p>
          <a:p>
            <a:pPr>
              <a:spcAft>
                <a:spcPct val="20000"/>
              </a:spcAft>
              <a:buFontTx/>
              <a:buChar char="•"/>
            </a:pPr>
            <a:r>
              <a:rPr lang="en-US" altLang="en-US" sz="1200" b="1"/>
              <a:t>Disruption of coastal fisheries</a:t>
            </a:r>
          </a:p>
          <a:p>
            <a:pPr>
              <a:spcAft>
                <a:spcPct val="20000"/>
              </a:spcAft>
              <a:buFontTx/>
              <a:buChar char="•"/>
            </a:pPr>
            <a:r>
              <a:rPr lang="en-US" altLang="en-US" sz="1200" b="1"/>
              <a:t>Contamination of coastal aquifiers with salt water</a:t>
            </a:r>
          </a:p>
        </p:txBody>
      </p:sp>
      <p:sp>
        <p:nvSpPr>
          <p:cNvPr id="104454" name="Text Box 15"/>
          <p:cNvSpPr txBox="1">
            <a:spLocks noChangeArrowheads="1"/>
          </p:cNvSpPr>
          <p:nvPr/>
        </p:nvSpPr>
        <p:spPr bwMode="auto">
          <a:xfrm>
            <a:off x="4956175" y="2090738"/>
            <a:ext cx="2255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Sea Level and Coastal Areas</a:t>
            </a:r>
          </a:p>
        </p:txBody>
      </p:sp>
      <p:sp>
        <p:nvSpPr>
          <p:cNvPr id="104455" name="Text Box 16"/>
          <p:cNvSpPr txBox="1">
            <a:spLocks noChangeArrowheads="1"/>
          </p:cNvSpPr>
          <p:nvPr/>
        </p:nvSpPr>
        <p:spPr bwMode="auto">
          <a:xfrm>
            <a:off x="4800600" y="328613"/>
            <a:ext cx="257333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50000"/>
              </a:spcAft>
              <a:buFontTx/>
              <a:buChar char="•"/>
            </a:pPr>
            <a:r>
              <a:rPr lang="en-US" altLang="en-US" sz="1200" b="1"/>
              <a:t>Changes in forest composition and locations</a:t>
            </a:r>
          </a:p>
          <a:p>
            <a:pPr>
              <a:spcAft>
                <a:spcPct val="50000"/>
              </a:spcAft>
              <a:buFontTx/>
              <a:buChar char="•"/>
            </a:pPr>
            <a:r>
              <a:rPr lang="en-US" altLang="en-US" sz="1200" b="1"/>
              <a:t>Disappearance of some forests</a:t>
            </a:r>
          </a:p>
          <a:p>
            <a:pPr>
              <a:spcAft>
                <a:spcPct val="50000"/>
              </a:spcAft>
              <a:buFontTx/>
              <a:buChar char="•"/>
            </a:pPr>
            <a:r>
              <a:rPr lang="en-US" altLang="en-US" sz="1200" b="1"/>
              <a:t>Increased fires from drying</a:t>
            </a:r>
          </a:p>
          <a:p>
            <a:pPr>
              <a:spcAft>
                <a:spcPct val="50000"/>
              </a:spcAft>
              <a:buFontTx/>
              <a:buChar char="•"/>
            </a:pPr>
            <a:r>
              <a:rPr lang="en-US" altLang="en-US" sz="1200" b="1"/>
              <a:t>Loss of wildlife habitat and species</a:t>
            </a:r>
          </a:p>
          <a:p>
            <a:pPr>
              <a:spcAft>
                <a:spcPct val="50000"/>
              </a:spcAft>
              <a:buFontTx/>
              <a:buChar char="•"/>
            </a:pPr>
            <a:endParaRPr lang="en-US" altLang="en-US" sz="1200" b="1"/>
          </a:p>
          <a:p>
            <a:pPr>
              <a:spcAft>
                <a:spcPct val="50000"/>
              </a:spcAft>
              <a:buFontTx/>
              <a:buChar char="•"/>
            </a:pPr>
            <a:endParaRPr lang="en-US" altLang="en-US" sz="1200" b="1"/>
          </a:p>
        </p:txBody>
      </p:sp>
      <p:sp>
        <p:nvSpPr>
          <p:cNvPr id="104456" name="Text Box 17"/>
          <p:cNvSpPr txBox="1">
            <a:spLocks noChangeArrowheads="1"/>
          </p:cNvSpPr>
          <p:nvPr/>
        </p:nvSpPr>
        <p:spPr bwMode="auto">
          <a:xfrm>
            <a:off x="5667375" y="-4763"/>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Forests</a:t>
            </a:r>
          </a:p>
        </p:txBody>
      </p:sp>
      <p:sp>
        <p:nvSpPr>
          <p:cNvPr id="104457" name="Text Box 18"/>
          <p:cNvSpPr txBox="1">
            <a:spLocks noChangeArrowheads="1"/>
          </p:cNvSpPr>
          <p:nvPr/>
        </p:nvSpPr>
        <p:spPr bwMode="auto">
          <a:xfrm>
            <a:off x="2459038" y="350838"/>
            <a:ext cx="22510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60000"/>
              </a:spcAft>
              <a:buFontTx/>
              <a:buChar char="•"/>
            </a:pPr>
            <a:r>
              <a:rPr lang="en-US" altLang="en-US" sz="1200" b="1"/>
              <a:t>Changes in water supply  </a:t>
            </a:r>
          </a:p>
          <a:p>
            <a:pPr>
              <a:spcAft>
                <a:spcPct val="60000"/>
              </a:spcAft>
              <a:buFontTx/>
              <a:buChar char="•"/>
            </a:pPr>
            <a:r>
              <a:rPr lang="en-US" altLang="en-US" sz="1200" b="1"/>
              <a:t>Decreased water quality   </a:t>
            </a:r>
          </a:p>
          <a:p>
            <a:pPr>
              <a:spcAft>
                <a:spcPct val="60000"/>
              </a:spcAft>
              <a:buFontTx/>
              <a:buChar char="•"/>
            </a:pPr>
            <a:r>
              <a:rPr lang="en-US" altLang="en-US" sz="1200" b="1"/>
              <a:t>Increased drought             </a:t>
            </a:r>
          </a:p>
          <a:p>
            <a:pPr>
              <a:spcAft>
                <a:spcPct val="60000"/>
              </a:spcAft>
              <a:buFontTx/>
              <a:buChar char="•"/>
            </a:pPr>
            <a:r>
              <a:rPr lang="en-US" altLang="en-US" sz="1200" b="1"/>
              <a:t>Increased flooding             </a:t>
            </a:r>
          </a:p>
        </p:txBody>
      </p:sp>
      <p:sp>
        <p:nvSpPr>
          <p:cNvPr id="104458" name="Text Box 19"/>
          <p:cNvSpPr txBox="1">
            <a:spLocks noChangeArrowheads="1"/>
          </p:cNvSpPr>
          <p:nvPr/>
        </p:nvSpPr>
        <p:spPr bwMode="auto">
          <a:xfrm>
            <a:off x="2895600" y="-4763"/>
            <a:ext cx="1425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Water Resources</a:t>
            </a:r>
          </a:p>
        </p:txBody>
      </p:sp>
      <p:sp>
        <p:nvSpPr>
          <p:cNvPr id="104459" name="Text Box 20"/>
          <p:cNvSpPr txBox="1">
            <a:spLocks noChangeArrowheads="1"/>
          </p:cNvSpPr>
          <p:nvPr/>
        </p:nvSpPr>
        <p:spPr bwMode="auto">
          <a:xfrm>
            <a:off x="152400" y="325438"/>
            <a:ext cx="22161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30000"/>
              </a:spcAft>
              <a:buFontTx/>
              <a:buChar char="•"/>
            </a:pPr>
            <a:r>
              <a:rPr lang="en-US" altLang="en-US" sz="1200" b="1"/>
              <a:t>Shifts in food-growing areas</a:t>
            </a:r>
          </a:p>
          <a:p>
            <a:pPr>
              <a:spcAft>
                <a:spcPct val="30000"/>
              </a:spcAft>
              <a:buFontTx/>
              <a:buChar char="•"/>
            </a:pPr>
            <a:r>
              <a:rPr lang="en-US" altLang="en-US" sz="1200" b="1"/>
              <a:t>Changes in crop yields</a:t>
            </a:r>
          </a:p>
          <a:p>
            <a:pPr>
              <a:spcAft>
                <a:spcPct val="30000"/>
              </a:spcAft>
              <a:buFontTx/>
              <a:buChar char="•"/>
            </a:pPr>
            <a:r>
              <a:rPr lang="en-US" altLang="en-US" sz="1200" b="1"/>
              <a:t>Increased irrigation demands</a:t>
            </a:r>
          </a:p>
          <a:p>
            <a:pPr>
              <a:spcAft>
                <a:spcPct val="30000"/>
              </a:spcAft>
              <a:buFontTx/>
              <a:buChar char="•"/>
            </a:pPr>
            <a:r>
              <a:rPr lang="en-US" altLang="en-US" sz="1200" b="1"/>
              <a:t>Increased pests, crop diseases, and weeds in warmer areas</a:t>
            </a:r>
          </a:p>
        </p:txBody>
      </p:sp>
      <p:sp>
        <p:nvSpPr>
          <p:cNvPr id="104460" name="Text Box 21"/>
          <p:cNvSpPr txBox="1">
            <a:spLocks noChangeArrowheads="1"/>
          </p:cNvSpPr>
          <p:nvPr/>
        </p:nvSpPr>
        <p:spPr bwMode="auto">
          <a:xfrm>
            <a:off x="811213" y="-4763"/>
            <a:ext cx="996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Agriculture</a:t>
            </a:r>
          </a:p>
        </p:txBody>
      </p:sp>
      <p:sp>
        <p:nvSpPr>
          <p:cNvPr id="104461" name="Text Box 22"/>
          <p:cNvSpPr txBox="1">
            <a:spLocks noChangeArrowheads="1"/>
          </p:cNvSpPr>
          <p:nvPr/>
        </p:nvSpPr>
        <p:spPr bwMode="auto">
          <a:xfrm>
            <a:off x="139700" y="2471738"/>
            <a:ext cx="22574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70000"/>
              </a:spcAft>
              <a:buFontTx/>
              <a:buChar char="•"/>
            </a:pPr>
            <a:r>
              <a:rPr lang="en-US" altLang="en-US" sz="1200" b="1"/>
              <a:t>Extinction of some plant and animal species</a:t>
            </a:r>
          </a:p>
          <a:p>
            <a:pPr>
              <a:spcAft>
                <a:spcPct val="70000"/>
              </a:spcAft>
              <a:buFontTx/>
              <a:buChar char="•"/>
            </a:pPr>
            <a:r>
              <a:rPr lang="en-US" altLang="en-US" sz="1200" b="1"/>
              <a:t>Loss of habitats</a:t>
            </a:r>
          </a:p>
          <a:p>
            <a:pPr>
              <a:spcAft>
                <a:spcPct val="70000"/>
              </a:spcAft>
              <a:buFontTx/>
              <a:buChar char="•"/>
            </a:pPr>
            <a:r>
              <a:rPr lang="en-US" altLang="en-US" sz="1200" b="1"/>
              <a:t>Disruption of aquatic life</a:t>
            </a:r>
          </a:p>
        </p:txBody>
      </p:sp>
      <p:sp>
        <p:nvSpPr>
          <p:cNvPr id="104462" name="Text Box 23"/>
          <p:cNvSpPr txBox="1">
            <a:spLocks noChangeArrowheads="1"/>
          </p:cNvSpPr>
          <p:nvPr/>
        </p:nvSpPr>
        <p:spPr bwMode="auto">
          <a:xfrm>
            <a:off x="768350" y="2052638"/>
            <a:ext cx="1055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Biodiversity</a:t>
            </a:r>
          </a:p>
        </p:txBody>
      </p:sp>
      <p:sp>
        <p:nvSpPr>
          <p:cNvPr id="104463" name="Text Box 24"/>
          <p:cNvSpPr txBox="1">
            <a:spLocks noChangeArrowheads="1"/>
          </p:cNvSpPr>
          <p:nvPr/>
        </p:nvSpPr>
        <p:spPr bwMode="auto">
          <a:xfrm>
            <a:off x="114300" y="4846638"/>
            <a:ext cx="20256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70000"/>
              </a:spcAft>
              <a:buFontTx/>
              <a:buChar char="•"/>
            </a:pPr>
            <a:r>
              <a:rPr lang="en-US" altLang="en-US" sz="1200" b="1"/>
              <a:t>Prolonged heat waves and droughts</a:t>
            </a:r>
          </a:p>
          <a:p>
            <a:pPr>
              <a:spcAft>
                <a:spcPct val="70000"/>
              </a:spcAft>
              <a:buFontTx/>
              <a:buChar char="•"/>
            </a:pPr>
            <a:r>
              <a:rPr lang="en-US" altLang="en-US" sz="1200" b="1"/>
              <a:t>Increased flooding from more frequent, intense, and heavy rainfall in some areas</a:t>
            </a:r>
          </a:p>
        </p:txBody>
      </p:sp>
      <p:sp>
        <p:nvSpPr>
          <p:cNvPr id="104464" name="Text Box 25"/>
          <p:cNvSpPr txBox="1">
            <a:spLocks noChangeArrowheads="1"/>
          </p:cNvSpPr>
          <p:nvPr/>
        </p:nvSpPr>
        <p:spPr bwMode="auto">
          <a:xfrm>
            <a:off x="492125" y="4491038"/>
            <a:ext cx="1509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Weather Extremes</a:t>
            </a:r>
          </a:p>
        </p:txBody>
      </p:sp>
      <p:sp>
        <p:nvSpPr>
          <p:cNvPr id="104465" name="Text Box 26"/>
          <p:cNvSpPr txBox="1">
            <a:spLocks noChangeArrowheads="1"/>
          </p:cNvSpPr>
          <p:nvPr/>
        </p:nvSpPr>
        <p:spPr bwMode="auto">
          <a:xfrm>
            <a:off x="2484438" y="5113338"/>
            <a:ext cx="22367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70000"/>
              </a:spcAft>
              <a:buFontTx/>
              <a:buChar char="•"/>
            </a:pPr>
            <a:r>
              <a:rPr lang="en-US" altLang="en-US" sz="1200" b="1"/>
              <a:t>Increased deaths</a:t>
            </a:r>
          </a:p>
          <a:p>
            <a:pPr>
              <a:spcAft>
                <a:spcPct val="70000"/>
              </a:spcAft>
              <a:buFontTx/>
              <a:buChar char="•"/>
            </a:pPr>
            <a:r>
              <a:rPr lang="en-US" altLang="en-US" sz="1200" b="1"/>
              <a:t>More environmental refugees</a:t>
            </a:r>
          </a:p>
          <a:p>
            <a:pPr>
              <a:spcAft>
                <a:spcPct val="70000"/>
              </a:spcAft>
              <a:buFontTx/>
              <a:buChar char="•"/>
            </a:pPr>
            <a:r>
              <a:rPr lang="en-US" altLang="en-US" sz="1200" b="1"/>
              <a:t>Increased migration</a:t>
            </a:r>
          </a:p>
        </p:txBody>
      </p:sp>
      <p:sp>
        <p:nvSpPr>
          <p:cNvPr id="104466" name="Text Box 27"/>
          <p:cNvSpPr txBox="1">
            <a:spLocks noChangeArrowheads="1"/>
          </p:cNvSpPr>
          <p:nvPr/>
        </p:nvSpPr>
        <p:spPr bwMode="auto">
          <a:xfrm>
            <a:off x="2852738" y="4732338"/>
            <a:ext cx="1533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Human Population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1" descr="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57785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pPr eaLnBrk="1" hangingPunct="1"/>
            <a:r>
              <a:rPr lang="en-US" smtClean="0"/>
              <a:t>EFFECTS OF GLOBAL WARMING</a:t>
            </a:r>
          </a:p>
        </p:txBody>
      </p:sp>
      <p:sp>
        <p:nvSpPr>
          <p:cNvPr id="105476" name="Rectangle 4"/>
          <p:cNvSpPr>
            <a:spLocks noGrp="1" noChangeArrowheads="1"/>
          </p:cNvSpPr>
          <p:nvPr>
            <p:ph type="body" idx="1"/>
          </p:nvPr>
        </p:nvSpPr>
        <p:spPr>
          <a:xfrm>
            <a:off x="228600" y="5105400"/>
            <a:ext cx="8734425" cy="1600200"/>
          </a:xfrm>
        </p:spPr>
        <p:txBody>
          <a:bodyPr/>
          <a:lstStyle/>
          <a:p>
            <a:pPr eaLnBrk="1" hangingPunct="1"/>
            <a:r>
              <a:rPr lang="en-US" smtClean="0"/>
              <a:t>Between 1979 and 2005, average Arctic sea ice dropped 20% (as shown in blue hues above).</a:t>
            </a:r>
          </a:p>
        </p:txBody>
      </p:sp>
      <p:sp>
        <p:nvSpPr>
          <p:cNvPr id="94213" name="Text Box 5"/>
          <p:cNvSpPr txBox="1">
            <a:spLocks noChangeArrowheads="1"/>
          </p:cNvSpPr>
          <p:nvPr/>
        </p:nvSpPr>
        <p:spPr bwMode="auto">
          <a:xfrm>
            <a:off x="7620000"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chemeClr val="hlink"/>
              </a:buClr>
              <a:buSzPct val="80000"/>
              <a:buFont typeface="Wingdings" pitchFamily="2" charset="2"/>
              <a:buNone/>
              <a:defRPr/>
            </a:pPr>
            <a:r>
              <a:rPr lang="en-US" sz="1800" smtClean="0">
                <a:effectLst>
                  <a:outerShdw blurRad="38100" dist="38100" dir="2700000" algn="tl">
                    <a:srgbClr val="000000"/>
                  </a:outerShdw>
                </a:effectLst>
              </a:rPr>
              <a:t>Figure 20-8</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2008.jpg                                                       001AD21FToasto                         BF1593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330200"/>
            <a:ext cx="8966200"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hidden="1"/>
          <p:cNvSpPr>
            <a:spLocks noGrp="1" noChangeArrowheads="1"/>
          </p:cNvSpPr>
          <p:nvPr>
            <p:ph type="title"/>
          </p:nvPr>
        </p:nvSpPr>
        <p:spPr/>
        <p:txBody>
          <a:bodyPr/>
          <a:lstStyle/>
          <a:p>
            <a:pPr eaLnBrk="1" hangingPunct="1"/>
            <a:r>
              <a:rPr lang="en-US" smtClean="0">
                <a:solidFill>
                  <a:schemeClr val="bg1"/>
                </a:solidFill>
              </a:rPr>
              <a:t>	</a:t>
            </a:r>
          </a:p>
        </p:txBody>
      </p:sp>
      <p:sp>
        <p:nvSpPr>
          <p:cNvPr id="106500" name="Rectangle 4"/>
          <p:cNvSpPr>
            <a:spLocks noChangeArrowheads="1"/>
          </p:cNvSpPr>
          <p:nvPr/>
        </p:nvSpPr>
        <p:spPr bwMode="auto">
          <a:xfrm>
            <a:off x="7662863" y="6562725"/>
            <a:ext cx="14811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a:r>
              <a:rPr lang="en-US" sz="1400" b="1"/>
              <a:t>Fig. 20-8, p. 474</a:t>
            </a:r>
          </a:p>
        </p:txBody>
      </p:sp>
      <p:sp>
        <p:nvSpPr>
          <p:cNvPr id="106501" name="Rectangle 5"/>
          <p:cNvSpPr>
            <a:spLocks noChangeArrowheads="1"/>
          </p:cNvSpPr>
          <p:nvPr/>
        </p:nvSpPr>
        <p:spPr bwMode="auto">
          <a:xfrm>
            <a:off x="1600200" y="16002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Russia</a:t>
            </a:r>
            <a:endParaRPr lang="en-US">
              <a:solidFill>
                <a:schemeClr val="bg1"/>
              </a:solidFill>
            </a:endParaRPr>
          </a:p>
        </p:txBody>
      </p:sp>
      <p:sp>
        <p:nvSpPr>
          <p:cNvPr id="106502" name="Text Box 6"/>
          <p:cNvSpPr txBox="1">
            <a:spLocks noChangeArrowheads="1"/>
          </p:cNvSpPr>
          <p:nvPr/>
        </p:nvSpPr>
        <p:spPr bwMode="auto">
          <a:xfrm>
            <a:off x="4191000" y="2667000"/>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North</a:t>
            </a:r>
          </a:p>
          <a:p>
            <a:pPr algn="ctr" eaLnBrk="1" hangingPunct="1"/>
            <a:r>
              <a:rPr lang="en-US" b="1"/>
              <a:t>pole</a:t>
            </a:r>
            <a:endParaRPr lang="en-US"/>
          </a:p>
        </p:txBody>
      </p:sp>
      <p:sp>
        <p:nvSpPr>
          <p:cNvPr id="106503" name="Text Box 7"/>
          <p:cNvSpPr txBox="1">
            <a:spLocks noChangeArrowheads="1"/>
          </p:cNvSpPr>
          <p:nvPr/>
        </p:nvSpPr>
        <p:spPr bwMode="auto">
          <a:xfrm>
            <a:off x="6156325" y="2709863"/>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Greenland</a:t>
            </a:r>
          </a:p>
        </p:txBody>
      </p:sp>
      <p:sp>
        <p:nvSpPr>
          <p:cNvPr id="106504" name="Text Box 8"/>
          <p:cNvSpPr txBox="1">
            <a:spLocks noChangeArrowheads="1"/>
          </p:cNvSpPr>
          <p:nvPr/>
        </p:nvSpPr>
        <p:spPr bwMode="auto">
          <a:xfrm>
            <a:off x="4708525" y="568166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Canada</a:t>
            </a:r>
          </a:p>
        </p:txBody>
      </p:sp>
      <p:sp>
        <p:nvSpPr>
          <p:cNvPr id="106505" name="Text Box 9"/>
          <p:cNvSpPr txBox="1">
            <a:spLocks noChangeArrowheads="1"/>
          </p:cNvSpPr>
          <p:nvPr/>
        </p:nvSpPr>
        <p:spPr bwMode="auto">
          <a:xfrm>
            <a:off x="1508125" y="4919663"/>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Alaska (U.S.)</a:t>
            </a:r>
          </a:p>
        </p:txBody>
      </p:sp>
      <p:sp>
        <p:nvSpPr>
          <p:cNvPr id="106506" name="Text Box 10"/>
          <p:cNvSpPr txBox="1">
            <a:spLocks noChangeArrowheads="1"/>
          </p:cNvSpPr>
          <p:nvPr/>
        </p:nvSpPr>
        <p:spPr bwMode="auto">
          <a:xfrm>
            <a:off x="4419600" y="2406650"/>
            <a:ext cx="36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1" descr="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32263"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3" name="Rectangle 3"/>
          <p:cNvSpPr>
            <a:spLocks noGrp="1" noChangeArrowheads="1"/>
          </p:cNvSpPr>
          <p:nvPr>
            <p:ph type="title"/>
          </p:nvPr>
        </p:nvSpPr>
        <p:spPr/>
        <p:txBody>
          <a:bodyPr/>
          <a:lstStyle/>
          <a:p>
            <a:pPr eaLnBrk="1" hangingPunct="1"/>
            <a:r>
              <a:rPr lang="en-US" smtClean="0"/>
              <a:t>Rising Sea Levels</a:t>
            </a:r>
          </a:p>
        </p:txBody>
      </p:sp>
      <p:sp>
        <p:nvSpPr>
          <p:cNvPr id="107524" name="Rectangle 4"/>
          <p:cNvSpPr>
            <a:spLocks noGrp="1" noChangeArrowheads="1"/>
          </p:cNvSpPr>
          <p:nvPr>
            <p:ph type="body" idx="1"/>
          </p:nvPr>
        </p:nvSpPr>
        <p:spPr>
          <a:xfrm>
            <a:off x="4648200" y="1371600"/>
            <a:ext cx="4314825" cy="5257800"/>
          </a:xfrm>
        </p:spPr>
        <p:txBody>
          <a:bodyPr/>
          <a:lstStyle/>
          <a:p>
            <a:pPr eaLnBrk="1" hangingPunct="1"/>
            <a:r>
              <a:rPr lang="en-US" smtClean="0"/>
              <a:t>During this century rising seas levels are projected to flood low-lying urban areas, coastal estuaries, wetlands, coral reefs, and barrier islands and beaches.</a:t>
            </a:r>
          </a:p>
        </p:txBody>
      </p:sp>
      <p:sp>
        <p:nvSpPr>
          <p:cNvPr id="98309" name="Text Box 5"/>
          <p:cNvSpPr txBox="1">
            <a:spLocks noChangeArrowheads="1"/>
          </p:cNvSpPr>
          <p:nvPr/>
        </p:nvSpPr>
        <p:spPr bwMode="auto">
          <a:xfrm>
            <a:off x="7543800" y="6540500"/>
            <a:ext cx="14954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chemeClr val="hlink"/>
              </a:buClr>
              <a:buSzPct val="80000"/>
              <a:buFont typeface="Wingdings" pitchFamily="2" charset="2"/>
              <a:buNone/>
              <a:defRPr/>
            </a:pPr>
            <a:r>
              <a:rPr lang="en-US" sz="1800" smtClean="0">
                <a:effectLst>
                  <a:outerShdw blurRad="38100" dist="38100" dir="2700000" algn="tl">
                    <a:srgbClr val="000000"/>
                  </a:outerShdw>
                </a:effectLst>
              </a:rPr>
              <a:t>Figure 20-10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1" descr="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066800"/>
            <a:ext cx="806450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Rectangle 3"/>
          <p:cNvSpPr>
            <a:spLocks noGrp="1" noChangeArrowheads="1"/>
          </p:cNvSpPr>
          <p:nvPr>
            <p:ph type="title"/>
          </p:nvPr>
        </p:nvSpPr>
        <p:spPr/>
        <p:txBody>
          <a:bodyPr/>
          <a:lstStyle/>
          <a:p>
            <a:pPr eaLnBrk="1" hangingPunct="1">
              <a:defRPr/>
            </a:pPr>
            <a:r>
              <a:rPr lang="en-US" smtClean="0"/>
              <a:t>Rising Sea Levels</a:t>
            </a:r>
          </a:p>
        </p:txBody>
      </p:sp>
      <p:sp>
        <p:nvSpPr>
          <p:cNvPr id="102404" name="Rectangle 4"/>
          <p:cNvSpPr>
            <a:spLocks noGrp="1" noChangeArrowheads="1"/>
          </p:cNvSpPr>
          <p:nvPr>
            <p:ph type="body" idx="1"/>
          </p:nvPr>
        </p:nvSpPr>
        <p:spPr>
          <a:xfrm>
            <a:off x="381000" y="5029200"/>
            <a:ext cx="8582025" cy="1600200"/>
          </a:xfrm>
        </p:spPr>
        <p:txBody>
          <a:bodyPr/>
          <a:lstStyle/>
          <a:p>
            <a:pPr eaLnBrk="1" hangingPunct="1">
              <a:defRPr/>
            </a:pPr>
            <a:r>
              <a:rPr lang="en-US" dirty="0" smtClean="0"/>
              <a:t>Changes in average sea level over the past 250,000 years based on data from ocean cores.</a:t>
            </a:r>
          </a:p>
        </p:txBody>
      </p:sp>
      <p:sp>
        <p:nvSpPr>
          <p:cNvPr id="102405" name="Text Box 5"/>
          <p:cNvSpPr txBox="1">
            <a:spLocks noChangeArrowheads="1"/>
          </p:cNvSpPr>
          <p:nvPr/>
        </p:nvSpPr>
        <p:spPr bwMode="auto">
          <a:xfrm>
            <a:off x="7467600" y="6540500"/>
            <a:ext cx="1571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rgbClr val="99FF99"/>
              </a:buClr>
              <a:buSzPct val="80000"/>
              <a:buFont typeface="Wingdings" pitchFamily="2" charset="2"/>
              <a:buNone/>
              <a:defRPr/>
            </a:pPr>
            <a:r>
              <a:rPr lang="en-US" sz="1800" smtClean="0">
                <a:solidFill>
                  <a:srgbClr val="FFFFFF"/>
                </a:solidFill>
                <a:effectLst>
                  <a:outerShdw blurRad="38100" dist="38100" dir="2700000" algn="tl">
                    <a:srgbClr val="000000"/>
                  </a:outerShdw>
                </a:effectLst>
              </a:rPr>
              <a:t>Figure 20-9</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1" descr="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5087938"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499" name="Rectangle 3"/>
          <p:cNvSpPr>
            <a:spLocks noGrp="1" noChangeArrowheads="1"/>
          </p:cNvSpPr>
          <p:nvPr>
            <p:ph type="title"/>
          </p:nvPr>
        </p:nvSpPr>
        <p:spPr/>
        <p:txBody>
          <a:bodyPr/>
          <a:lstStyle/>
          <a:p>
            <a:pPr eaLnBrk="1" hangingPunct="1">
              <a:defRPr/>
            </a:pPr>
            <a:r>
              <a:rPr lang="en-US" smtClean="0"/>
              <a:t>Rising Sea Levels</a:t>
            </a:r>
          </a:p>
        </p:txBody>
      </p:sp>
      <p:sp>
        <p:nvSpPr>
          <p:cNvPr id="106500" name="Rectangle 4"/>
          <p:cNvSpPr>
            <a:spLocks noGrp="1" noChangeArrowheads="1"/>
          </p:cNvSpPr>
          <p:nvPr>
            <p:ph type="body" idx="1"/>
          </p:nvPr>
        </p:nvSpPr>
        <p:spPr>
          <a:xfrm>
            <a:off x="5410200" y="1524000"/>
            <a:ext cx="3552825" cy="5105400"/>
          </a:xfrm>
        </p:spPr>
        <p:txBody>
          <a:bodyPr/>
          <a:lstStyle/>
          <a:p>
            <a:pPr eaLnBrk="1" hangingPunct="1">
              <a:defRPr/>
            </a:pPr>
            <a:r>
              <a:rPr lang="en-US" smtClean="0"/>
              <a:t>If seas levels rise by 9-88cm during this century, most of the Maldives islands and their coral reefs will be flooded.</a:t>
            </a:r>
          </a:p>
        </p:txBody>
      </p:sp>
      <p:sp>
        <p:nvSpPr>
          <p:cNvPr id="106501" name="Text Box 5"/>
          <p:cNvSpPr txBox="1">
            <a:spLocks noChangeArrowheads="1"/>
          </p:cNvSpPr>
          <p:nvPr/>
        </p:nvSpPr>
        <p:spPr bwMode="auto">
          <a:xfrm>
            <a:off x="7467600" y="6540500"/>
            <a:ext cx="1571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chemeClr val="hlink"/>
              </a:buClr>
              <a:buSzPct val="80000"/>
              <a:buFont typeface="Wingdings" pitchFamily="2" charset="2"/>
              <a:buNone/>
              <a:defRPr/>
            </a:pPr>
            <a:r>
              <a:rPr lang="en-US" sz="1800" smtClean="0">
                <a:effectLst>
                  <a:outerShdw blurRad="38100" dist="38100" dir="2700000" algn="tl">
                    <a:srgbClr val="000000"/>
                  </a:outerShdw>
                </a:effectLst>
              </a:rPr>
              <a:t>Figure 20-11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19-14, p. 520</a:t>
            </a:r>
          </a:p>
        </p:txBody>
      </p:sp>
      <p:pic>
        <p:nvPicPr>
          <p:cNvPr id="5" name="Picture 1" descr="19p520_f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52400"/>
            <a:ext cx="74803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431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1" descr="20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5567363"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7" name="Rectangle 3"/>
          <p:cNvSpPr>
            <a:spLocks noGrp="1" noChangeArrowheads="1"/>
          </p:cNvSpPr>
          <p:nvPr>
            <p:ph type="title"/>
          </p:nvPr>
        </p:nvSpPr>
        <p:spPr>
          <a:xfrm>
            <a:off x="228600" y="68263"/>
            <a:ext cx="8763000" cy="922337"/>
          </a:xfrm>
        </p:spPr>
        <p:txBody>
          <a:bodyPr/>
          <a:lstStyle/>
          <a:p>
            <a:pPr eaLnBrk="1" hangingPunct="1">
              <a:defRPr/>
            </a:pPr>
            <a:r>
              <a:rPr lang="en-US" smtClean="0"/>
              <a:t>Changing Ocean Currents</a:t>
            </a:r>
          </a:p>
        </p:txBody>
      </p:sp>
      <p:sp>
        <p:nvSpPr>
          <p:cNvPr id="108548" name="Rectangle 4"/>
          <p:cNvSpPr>
            <a:spLocks noGrp="1" noChangeArrowheads="1"/>
          </p:cNvSpPr>
          <p:nvPr>
            <p:ph type="body" idx="1"/>
          </p:nvPr>
        </p:nvSpPr>
        <p:spPr>
          <a:xfrm>
            <a:off x="304800" y="5181600"/>
            <a:ext cx="8658225" cy="1600200"/>
          </a:xfrm>
        </p:spPr>
        <p:txBody>
          <a:bodyPr/>
          <a:lstStyle/>
          <a:p>
            <a:pPr eaLnBrk="1" hangingPunct="1">
              <a:defRPr/>
            </a:pPr>
            <a:r>
              <a:rPr lang="en-US" smtClean="0"/>
              <a:t>Global warming could alter ocean currents and cause both excessive warming and severe cooling.</a:t>
            </a:r>
          </a:p>
        </p:txBody>
      </p:sp>
      <p:sp>
        <p:nvSpPr>
          <p:cNvPr id="108549" name="Text Box 5"/>
          <p:cNvSpPr txBox="1">
            <a:spLocks noChangeArrowheads="1"/>
          </p:cNvSpPr>
          <p:nvPr/>
        </p:nvSpPr>
        <p:spPr bwMode="auto">
          <a:xfrm>
            <a:off x="7467600" y="6540500"/>
            <a:ext cx="1571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rgbClr val="99FF99"/>
              </a:buClr>
              <a:buSzPct val="80000"/>
              <a:buFont typeface="Wingdings" pitchFamily="2" charset="2"/>
              <a:buNone/>
              <a:defRPr/>
            </a:pPr>
            <a:r>
              <a:rPr lang="en-US" sz="1800" smtClean="0">
                <a:solidFill>
                  <a:srgbClr val="FFFFFF"/>
                </a:solidFill>
                <a:effectLst>
                  <a:outerShdw blurRad="38100" dist="38100" dir="2700000" algn="tl">
                    <a:srgbClr val="000000"/>
                  </a:outerShdw>
                </a:effectLst>
              </a:rPr>
              <a:t>Figure 20-12</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smtClean="0"/>
              <a:t>Regions of farming may shift</a:t>
            </a:r>
          </a:p>
          <a:p>
            <a:pPr lvl="1"/>
            <a:r>
              <a:rPr lang="en-US" dirty="0" smtClean="0"/>
              <a:t>Decrease in tropical and subtropical areas</a:t>
            </a:r>
          </a:p>
          <a:p>
            <a:pPr lvl="1"/>
            <a:r>
              <a:rPr lang="en-US" dirty="0" smtClean="0"/>
              <a:t>Increase in northern latitudes</a:t>
            </a:r>
          </a:p>
          <a:p>
            <a:pPr lvl="2"/>
            <a:r>
              <a:rPr lang="en-US" dirty="0" smtClean="0"/>
              <a:t>Less productivity – soil not as fertile</a:t>
            </a:r>
          </a:p>
          <a:p>
            <a:r>
              <a:rPr lang="en-US" dirty="0" smtClean="0"/>
              <a:t>Hundreds of millions of people could face starvation and malnutrition</a:t>
            </a:r>
            <a:endParaRPr lang="en-US" dirty="0"/>
          </a:p>
        </p:txBody>
      </p:sp>
      <p:sp>
        <p:nvSpPr>
          <p:cNvPr id="54274" name="Rectangle 2"/>
          <p:cNvSpPr>
            <a:spLocks noGrp="1" noChangeArrowheads="1"/>
          </p:cNvSpPr>
          <p:nvPr>
            <p:ph type="title"/>
          </p:nvPr>
        </p:nvSpPr>
        <p:spPr/>
        <p:txBody>
          <a:bodyPr/>
          <a:lstStyle/>
          <a:p>
            <a:r>
              <a:rPr lang="en-US" dirty="0" smtClean="0"/>
              <a:t>Food Production Could Face an Overall Decline</a:t>
            </a:r>
            <a:endParaRPr lang="en-US" dirty="0"/>
          </a:p>
        </p:txBody>
      </p:sp>
    </p:spTree>
    <p:extLst>
      <p:ext uri="{BB962C8B-B14F-4D97-AF65-F5344CB8AC3E}">
        <p14:creationId xmlns:p14="http://schemas.microsoft.com/office/powerpoint/2010/main" val="259918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6324600" cy="563562"/>
          </a:xfrm>
          <a:solidFill>
            <a:srgbClr val="FF0000"/>
          </a:solidFill>
        </p:spPr>
        <p:txBody>
          <a:bodyPr/>
          <a:lstStyle/>
          <a:p>
            <a:pPr eaLnBrk="1" hangingPunct="1"/>
            <a:r>
              <a:rPr lang="en-US" sz="4000" b="1" u="sng" smtClean="0"/>
              <a:t/>
            </a:r>
            <a:br>
              <a:rPr lang="en-US" sz="4000" b="1" u="sng" smtClean="0"/>
            </a:br>
            <a:r>
              <a:rPr lang="en-US" sz="2400" b="1" u="sng" smtClean="0"/>
              <a:t>Outdoor Air Pollution</a:t>
            </a:r>
            <a:r>
              <a:rPr lang="en-US" sz="2400" smtClean="0"/>
              <a:t/>
            </a:r>
            <a:br>
              <a:rPr lang="en-US" sz="2400" smtClean="0"/>
            </a:br>
            <a:endParaRPr lang="en-US" sz="2400" smtClean="0"/>
          </a:p>
        </p:txBody>
      </p:sp>
      <p:sp>
        <p:nvSpPr>
          <p:cNvPr id="7171" name="Rectangle 3"/>
          <p:cNvSpPr>
            <a:spLocks noGrp="1" noChangeArrowheads="1"/>
          </p:cNvSpPr>
          <p:nvPr>
            <p:ph type="body" sz="half" idx="1"/>
          </p:nvPr>
        </p:nvSpPr>
        <p:spPr>
          <a:xfrm>
            <a:off x="457200" y="1143000"/>
            <a:ext cx="4572000" cy="5486400"/>
          </a:xfrm>
          <a:solidFill>
            <a:schemeClr val="bg1">
              <a:lumMod val="95000"/>
            </a:schemeClr>
          </a:solidFill>
        </p:spPr>
        <p:txBody>
          <a:bodyPr/>
          <a:lstStyle/>
          <a:p>
            <a:pPr algn="ctr" eaLnBrk="1" hangingPunct="1">
              <a:lnSpc>
                <a:spcPct val="80000"/>
              </a:lnSpc>
              <a:defRPr/>
            </a:pPr>
            <a:r>
              <a:rPr lang="en-US" sz="2000" b="1" u="sng" dirty="0" smtClean="0"/>
              <a:t>Common criteria Air Pollutants in US </a:t>
            </a:r>
          </a:p>
          <a:p>
            <a:pPr eaLnBrk="1" hangingPunct="1">
              <a:lnSpc>
                <a:spcPct val="80000"/>
              </a:lnSpc>
              <a:defRPr/>
            </a:pPr>
            <a:r>
              <a:rPr lang="en-US" sz="2000" dirty="0" smtClean="0"/>
              <a:t>have set maximum levels for 6 criteria pollutants </a:t>
            </a:r>
          </a:p>
          <a:p>
            <a:pPr eaLnBrk="1" hangingPunct="1">
              <a:lnSpc>
                <a:spcPct val="80000"/>
              </a:lnSpc>
              <a:defRPr/>
            </a:pPr>
            <a:r>
              <a:rPr lang="en-US" sz="2000" dirty="0" smtClean="0"/>
              <a:t>1)Carbon monoxide (CO)– motor vehicle exhaust, gas stoves, wood burning, tobacco</a:t>
            </a:r>
          </a:p>
          <a:p>
            <a:pPr eaLnBrk="1" hangingPunct="1">
              <a:lnSpc>
                <a:spcPct val="80000"/>
              </a:lnSpc>
              <a:defRPr/>
            </a:pPr>
            <a:r>
              <a:rPr lang="en-US" sz="2000" dirty="0" smtClean="0"/>
              <a:t>2)Nitrogen dioxide (NO</a:t>
            </a:r>
            <a:r>
              <a:rPr lang="en-US" sz="2000" baseline="-25000" dirty="0" smtClean="0"/>
              <a:t>2)</a:t>
            </a:r>
            <a:r>
              <a:rPr lang="en-US" sz="2000" dirty="0" smtClean="0"/>
              <a:t> – motor vehicles and industrial plants, ground level ozone</a:t>
            </a:r>
          </a:p>
          <a:p>
            <a:pPr eaLnBrk="1" hangingPunct="1">
              <a:lnSpc>
                <a:spcPct val="80000"/>
              </a:lnSpc>
              <a:defRPr/>
            </a:pPr>
            <a:r>
              <a:rPr lang="en-US" sz="2000" dirty="0" smtClean="0"/>
              <a:t>3)Sulfur dioxide (SO</a:t>
            </a:r>
            <a:r>
              <a:rPr lang="en-US" sz="2000" baseline="-25000" dirty="0" smtClean="0"/>
              <a:t>2)</a:t>
            </a:r>
            <a:r>
              <a:rPr lang="en-US" sz="2000" dirty="0" smtClean="0"/>
              <a:t> – coal burning power plants</a:t>
            </a:r>
          </a:p>
          <a:p>
            <a:pPr eaLnBrk="1" hangingPunct="1">
              <a:lnSpc>
                <a:spcPct val="80000"/>
              </a:lnSpc>
              <a:defRPr/>
            </a:pPr>
            <a:r>
              <a:rPr lang="en-US" sz="2000" dirty="0" smtClean="0"/>
              <a:t>4)Suspended particulate matter (SPM)</a:t>
            </a:r>
          </a:p>
          <a:p>
            <a:pPr eaLnBrk="1" hangingPunct="1">
              <a:lnSpc>
                <a:spcPct val="80000"/>
              </a:lnSpc>
              <a:defRPr/>
            </a:pPr>
            <a:r>
              <a:rPr lang="en-US" sz="2000" dirty="0" smtClean="0"/>
              <a:t>5)Ozone – floating around, mainly from motor vehicle exhaust</a:t>
            </a:r>
          </a:p>
          <a:p>
            <a:pPr eaLnBrk="1" hangingPunct="1">
              <a:lnSpc>
                <a:spcPct val="80000"/>
              </a:lnSpc>
              <a:defRPr/>
            </a:pPr>
            <a:r>
              <a:rPr lang="en-US" sz="2000" dirty="0" smtClean="0"/>
              <a:t>6)Lead – paint</a:t>
            </a:r>
          </a:p>
          <a:p>
            <a:pPr eaLnBrk="1" hangingPunct="1">
              <a:lnSpc>
                <a:spcPct val="80000"/>
              </a:lnSpc>
              <a:defRPr/>
            </a:pPr>
            <a:r>
              <a:rPr lang="en-US" sz="1600" b="1" u="sng" dirty="0" smtClean="0"/>
              <a:t>http://www.epa.gov/ttn/naaqs/</a:t>
            </a:r>
          </a:p>
          <a:p>
            <a:pPr eaLnBrk="1" hangingPunct="1">
              <a:lnSpc>
                <a:spcPct val="80000"/>
              </a:lnSpc>
              <a:defRPr/>
            </a:pPr>
            <a:endParaRPr lang="en-US" sz="1600" b="1" u="sng" dirty="0" smtClean="0"/>
          </a:p>
          <a:p>
            <a:pPr eaLnBrk="1" hangingPunct="1">
              <a:lnSpc>
                <a:spcPct val="80000"/>
              </a:lnSpc>
              <a:defRPr/>
            </a:pPr>
            <a:endParaRPr lang="en-US" sz="2000" dirty="0" smtClean="0"/>
          </a:p>
        </p:txBody>
      </p:sp>
      <p:pic>
        <p:nvPicPr>
          <p:cNvPr id="7175" name="Picture 7" descr="Factory1">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4876800"/>
            <a:ext cx="2133600" cy="1400175"/>
          </a:xfrm>
        </p:spPr>
      </p:pic>
      <p:pic>
        <p:nvPicPr>
          <p:cNvPr id="7173" name="Picture 5" descr="CO-deca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685800"/>
            <a:ext cx="15795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car_exhaust">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867400" y="2971800"/>
            <a:ext cx="2057400" cy="15509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to="" calcmode="lin" valueType="num">
                                      <p:cBhvr>
                                        <p:cTn id="7" dur="1" fill="hold"/>
                                        <p:tgtEl>
                                          <p:spTgt spid="7171">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to="" calcmode="lin" valueType="num">
                                      <p:cBhvr>
                                        <p:cTn id="17" dur="1" fill="hold"/>
                                        <p:tgtEl>
                                          <p:spTgt spid="717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 to="" calcmode="lin" valueType="num">
                                      <p:cBhvr>
                                        <p:cTn id="22" dur="1" fill="hold"/>
                                        <p:tgtEl>
                                          <p:spTgt spid="717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 calcmode="lin" valueType="num">
                                      <p:cBhvr additive="base">
                                        <p:cTn id="27" dur="500" fill="hold"/>
                                        <p:tgtEl>
                                          <p:spTgt spid="7173"/>
                                        </p:tgtEl>
                                        <p:attrNameLst>
                                          <p:attrName>ppt_x</p:attrName>
                                        </p:attrNameLst>
                                      </p:cBhvr>
                                      <p:tavLst>
                                        <p:tav tm="0">
                                          <p:val>
                                            <p:strVal val="#ppt_x"/>
                                          </p:val>
                                        </p:tav>
                                        <p:tav tm="100000">
                                          <p:val>
                                            <p:strVal val="#ppt_x"/>
                                          </p:val>
                                        </p:tav>
                                      </p:tavLst>
                                    </p:anim>
                                    <p:anim calcmode="lin" valueType="num">
                                      <p:cBhvr additive="base">
                                        <p:cTn id="2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7171">
                                            <p:txEl>
                                              <p:pRg st="3" end="3"/>
                                            </p:txEl>
                                          </p:spTgt>
                                        </p:tgtEl>
                                        <p:attrNameLst>
                                          <p:attrName>style.visibility</p:attrName>
                                        </p:attrNameLst>
                                      </p:cBhvr>
                                      <p:to>
                                        <p:strVal val="visible"/>
                                      </p:to>
                                    </p:set>
                                    <p:anim to="" calcmode="lin" valueType="num">
                                      <p:cBhvr>
                                        <p:cTn id="33" dur="1" fill="hold"/>
                                        <p:tgtEl>
                                          <p:spTgt spid="7171">
                                            <p:txEl>
                                              <p:pRg st="3" end="3"/>
                                            </p:txEl>
                                          </p:spTgt>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178"/>
                                        </p:tgtEl>
                                        <p:attrNameLst>
                                          <p:attrName>style.visibility</p:attrName>
                                        </p:attrNameLst>
                                      </p:cBhvr>
                                      <p:to>
                                        <p:strVal val="visible"/>
                                      </p:to>
                                    </p:set>
                                    <p:anim calcmode="lin" valueType="num">
                                      <p:cBhvr additive="base">
                                        <p:cTn id="38" dur="500" fill="hold"/>
                                        <p:tgtEl>
                                          <p:spTgt spid="7178"/>
                                        </p:tgtEl>
                                        <p:attrNameLst>
                                          <p:attrName>ppt_x</p:attrName>
                                        </p:attrNameLst>
                                      </p:cBhvr>
                                      <p:tavLst>
                                        <p:tav tm="0">
                                          <p:val>
                                            <p:strVal val="#ppt_x"/>
                                          </p:val>
                                        </p:tav>
                                        <p:tav tm="100000">
                                          <p:val>
                                            <p:strVal val="#ppt_x"/>
                                          </p:val>
                                        </p:tav>
                                      </p:tavLst>
                                    </p:anim>
                                    <p:anim calcmode="lin" valueType="num">
                                      <p:cBhvr additive="base">
                                        <p:cTn id="39"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7171">
                                            <p:txEl>
                                              <p:pRg st="4" end="4"/>
                                            </p:txEl>
                                          </p:spTgt>
                                        </p:tgtEl>
                                        <p:attrNameLst>
                                          <p:attrName>style.visibility</p:attrName>
                                        </p:attrNameLst>
                                      </p:cBhvr>
                                      <p:to>
                                        <p:strVal val="visible"/>
                                      </p:to>
                                    </p:set>
                                    <p:anim to="" calcmode="lin" valueType="num">
                                      <p:cBhvr>
                                        <p:cTn id="44" dur="1" fill="hold"/>
                                        <p:tgtEl>
                                          <p:spTgt spid="7171">
                                            <p:txEl>
                                              <p:pRg st="4" end="4"/>
                                            </p:txEl>
                                          </p:spTgt>
                                        </p:tgtEl>
                                        <p:attrNameLst>
                                          <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175"/>
                                        </p:tgtEl>
                                        <p:attrNameLst>
                                          <p:attrName>style.visibility</p:attrName>
                                        </p:attrNameLst>
                                      </p:cBhvr>
                                      <p:to>
                                        <p:strVal val="visible"/>
                                      </p:to>
                                    </p:set>
                                    <p:anim calcmode="lin" valueType="num">
                                      <p:cBhvr additive="base">
                                        <p:cTn id="49" dur="500" fill="hold"/>
                                        <p:tgtEl>
                                          <p:spTgt spid="7175"/>
                                        </p:tgtEl>
                                        <p:attrNameLst>
                                          <p:attrName>ppt_x</p:attrName>
                                        </p:attrNameLst>
                                      </p:cBhvr>
                                      <p:tavLst>
                                        <p:tav tm="0">
                                          <p:val>
                                            <p:strVal val="#ppt_x"/>
                                          </p:val>
                                        </p:tav>
                                        <p:tav tm="100000">
                                          <p:val>
                                            <p:strVal val="#ppt_x"/>
                                          </p:val>
                                        </p:tav>
                                      </p:tavLst>
                                    </p:anim>
                                    <p:anim calcmode="lin" valueType="num">
                                      <p:cBhvr additive="base">
                                        <p:cTn id="50"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7171">
                                            <p:txEl>
                                              <p:pRg st="5" end="5"/>
                                            </p:txEl>
                                          </p:spTgt>
                                        </p:tgtEl>
                                        <p:attrNameLst>
                                          <p:attrName>style.visibility</p:attrName>
                                        </p:attrNameLst>
                                      </p:cBhvr>
                                      <p:to>
                                        <p:strVal val="visible"/>
                                      </p:to>
                                    </p:set>
                                    <p:anim to="" calcmode="lin" valueType="num">
                                      <p:cBhvr>
                                        <p:cTn id="55" dur="1" fill="hold"/>
                                        <p:tgtEl>
                                          <p:spTgt spid="7171">
                                            <p:txEl>
                                              <p:pRg st="5" end="5"/>
                                            </p:txEl>
                                          </p:spTgt>
                                        </p:tgtEl>
                                        <p:attrNameLst>
                                          <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7171">
                                            <p:txEl>
                                              <p:pRg st="6" end="6"/>
                                            </p:txEl>
                                          </p:spTgt>
                                        </p:tgtEl>
                                        <p:attrNameLst>
                                          <p:attrName>style.visibility</p:attrName>
                                        </p:attrNameLst>
                                      </p:cBhvr>
                                      <p:to>
                                        <p:strVal val="visible"/>
                                      </p:to>
                                    </p:set>
                                    <p:anim to="" calcmode="lin" valueType="num">
                                      <p:cBhvr>
                                        <p:cTn id="60" dur="1" fill="hold"/>
                                        <p:tgtEl>
                                          <p:spTgt spid="7171">
                                            <p:txEl>
                                              <p:pRg st="6" end="6"/>
                                            </p:txEl>
                                          </p:spTgt>
                                        </p:tgtEl>
                                        <p:attrNameLst>
                                          <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7171">
                                            <p:txEl>
                                              <p:pRg st="7" end="7"/>
                                            </p:txEl>
                                          </p:spTgt>
                                        </p:tgtEl>
                                        <p:attrNameLst>
                                          <p:attrName>style.visibility</p:attrName>
                                        </p:attrNameLst>
                                      </p:cBhvr>
                                      <p:to>
                                        <p:strVal val="visible"/>
                                      </p:to>
                                    </p:set>
                                    <p:anim to="" calcmode="lin" valueType="num">
                                      <p:cBhvr>
                                        <p:cTn id="65" dur="1" fill="hold"/>
                                        <p:tgtEl>
                                          <p:spTgt spid="7171">
                                            <p:txEl>
                                              <p:pRg st="7" end="7"/>
                                            </p:txEl>
                                          </p:spTgt>
                                        </p:tgtEl>
                                        <p:attrNameLst>
                                          <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4" presetClass="entr" presetSubtype="0" fill="hold" grpId="0" nodeType="clickEffect">
                                  <p:stCondLst>
                                    <p:cond delay="0"/>
                                  </p:stCondLst>
                                  <p:childTnLst>
                                    <p:set>
                                      <p:cBhvr>
                                        <p:cTn id="69" dur="1" fill="hold">
                                          <p:stCondLst>
                                            <p:cond delay="0"/>
                                          </p:stCondLst>
                                        </p:cTn>
                                        <p:tgtEl>
                                          <p:spTgt spid="7171">
                                            <p:txEl>
                                              <p:pRg st="8" end="8"/>
                                            </p:txEl>
                                          </p:spTgt>
                                        </p:tgtEl>
                                        <p:attrNameLst>
                                          <p:attrName>style.visibility</p:attrName>
                                        </p:attrNameLst>
                                      </p:cBhvr>
                                      <p:to>
                                        <p:strVal val="visible"/>
                                      </p:to>
                                    </p:set>
                                    <p:anim to="" calcmode="lin" valueType="num">
                                      <p:cBhvr>
                                        <p:cTn id="70" dur="1" fill="hold"/>
                                        <p:tgtEl>
                                          <p:spTgt spid="717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4000" b="1" u="sng" smtClean="0"/>
              <a:t>Solutions</a:t>
            </a:r>
            <a:r>
              <a:rPr lang="en-US" sz="4000" smtClean="0"/>
              <a:t/>
            </a:r>
            <a:br>
              <a:rPr lang="en-US" sz="4000" smtClean="0"/>
            </a:br>
            <a:endParaRPr lang="en-US" sz="4000" smtClean="0"/>
          </a:p>
        </p:txBody>
      </p:sp>
      <p:sp>
        <p:nvSpPr>
          <p:cNvPr id="43011" name="Rectangle 3"/>
          <p:cNvSpPr>
            <a:spLocks noGrp="1" noChangeArrowheads="1"/>
          </p:cNvSpPr>
          <p:nvPr>
            <p:ph type="body" sz="half" idx="1"/>
          </p:nvPr>
        </p:nvSpPr>
        <p:spPr>
          <a:xfrm>
            <a:off x="457200" y="838200"/>
            <a:ext cx="4038600" cy="5562600"/>
          </a:xfrm>
          <a:solidFill>
            <a:srgbClr val="00FF00"/>
          </a:solidFill>
        </p:spPr>
        <p:txBody>
          <a:bodyPr/>
          <a:lstStyle/>
          <a:p>
            <a:pPr eaLnBrk="1" hangingPunct="1"/>
            <a:r>
              <a:rPr lang="en-US" sz="2800" smtClean="0">
                <a:solidFill>
                  <a:srgbClr val="0066FF"/>
                </a:solidFill>
              </a:rPr>
              <a:t>prevention/reduce energy waste</a:t>
            </a:r>
          </a:p>
          <a:p>
            <a:pPr eaLnBrk="1" hangingPunct="1"/>
            <a:r>
              <a:rPr lang="en-US" sz="2800" smtClean="0">
                <a:solidFill>
                  <a:srgbClr val="0066FF"/>
                </a:solidFill>
              </a:rPr>
              <a:t>nonrenewable to renewable energy sources</a:t>
            </a:r>
          </a:p>
          <a:p>
            <a:pPr eaLnBrk="1" hangingPunct="1"/>
            <a:r>
              <a:rPr lang="en-US" sz="2800" smtClean="0">
                <a:solidFill>
                  <a:srgbClr val="0066FF"/>
                </a:solidFill>
              </a:rPr>
              <a:t>planting trees to remove CO</a:t>
            </a:r>
            <a:r>
              <a:rPr lang="en-US" sz="2800" baseline="-25000" smtClean="0">
                <a:solidFill>
                  <a:srgbClr val="0066FF"/>
                </a:solidFill>
              </a:rPr>
              <a:t>2</a:t>
            </a:r>
            <a:r>
              <a:rPr lang="en-US" sz="2800" smtClean="0">
                <a:solidFill>
                  <a:srgbClr val="0066FF"/>
                </a:solidFill>
              </a:rPr>
              <a:t> </a:t>
            </a:r>
          </a:p>
          <a:p>
            <a:pPr eaLnBrk="1" hangingPunct="1"/>
            <a:r>
              <a:rPr lang="en-US" sz="2800" smtClean="0">
                <a:solidFill>
                  <a:srgbClr val="0066FF"/>
                </a:solidFill>
              </a:rPr>
              <a:t>CO</a:t>
            </a:r>
            <a:r>
              <a:rPr lang="en-US" sz="2800" baseline="-25000" smtClean="0">
                <a:solidFill>
                  <a:srgbClr val="0066FF"/>
                </a:solidFill>
              </a:rPr>
              <a:t>2</a:t>
            </a:r>
            <a:r>
              <a:rPr lang="en-US" sz="2800" smtClean="0">
                <a:solidFill>
                  <a:srgbClr val="0066FF"/>
                </a:solidFill>
              </a:rPr>
              <a:t> increase could → increase photosynthesis naturally? (reduce global warming)</a:t>
            </a:r>
          </a:p>
          <a:p>
            <a:pPr eaLnBrk="1" hangingPunct="1"/>
            <a:endParaRPr lang="en-US" sz="2800" b="1" u="sng" smtClean="0">
              <a:solidFill>
                <a:srgbClr val="0066FF"/>
              </a:solidFill>
            </a:endParaRPr>
          </a:p>
          <a:p>
            <a:pPr eaLnBrk="1" hangingPunct="1"/>
            <a:endParaRPr lang="en-US" sz="2800" smtClean="0">
              <a:solidFill>
                <a:srgbClr val="0066FF"/>
              </a:solidFill>
            </a:endParaRPr>
          </a:p>
          <a:p>
            <a:pPr eaLnBrk="1" hangingPunct="1"/>
            <a:endParaRPr lang="en-US" sz="2800" smtClean="0"/>
          </a:p>
        </p:txBody>
      </p:sp>
      <p:sp>
        <p:nvSpPr>
          <p:cNvPr id="113668" name="Rectangle 7"/>
          <p:cNvSpPr>
            <a:spLocks noGrp="1" noChangeArrowheads="1"/>
          </p:cNvSpPr>
          <p:nvPr>
            <p:ph sz="half" idx="2"/>
          </p:nvPr>
        </p:nvSpPr>
        <p:spPr/>
        <p:txBody>
          <a:bodyPr/>
          <a:lstStyle/>
          <a:p>
            <a:pPr eaLnBrk="1" hangingPunct="1"/>
            <a:endParaRPr lang="en-US" sz="2800" smtClean="0"/>
          </a:p>
        </p:txBody>
      </p:sp>
      <p:pic>
        <p:nvPicPr>
          <p:cNvPr id="113669" name="Picture 9" descr="earth-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1447800"/>
            <a:ext cx="45529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Rectangle 1"/>
          <p:cNvSpPr>
            <a:spLocks noChangeArrowheads="1"/>
          </p:cNvSpPr>
          <p:nvPr/>
        </p:nvSpPr>
        <p:spPr bwMode="auto">
          <a:xfrm>
            <a:off x="4419600" y="54102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http://environment.nationalgeographic.com/environment/global-warming/gw-effects/</a:t>
            </a:r>
            <a:endParaRPr lang="en-US" dirty="0"/>
          </a:p>
          <a:p>
            <a:r>
              <a:rPr lang="en-US" dirty="0"/>
              <a:t>National Geographic Global Warming Effects &amp; Quiz</a:t>
            </a:r>
          </a:p>
        </p:txBody>
      </p:sp>
      <p:sp>
        <p:nvSpPr>
          <p:cNvPr id="2" name="Rectangle 1"/>
          <p:cNvSpPr/>
          <p:nvPr/>
        </p:nvSpPr>
        <p:spPr>
          <a:xfrm>
            <a:off x="4572000" y="792288"/>
            <a:ext cx="4572000" cy="646331"/>
          </a:xfrm>
          <a:prstGeom prst="rect">
            <a:avLst/>
          </a:prstGeom>
        </p:spPr>
        <p:txBody>
          <a:bodyPr>
            <a:spAutoFit/>
          </a:bodyPr>
          <a:lstStyle/>
          <a:p>
            <a:r>
              <a:rPr lang="en-US" sz="1200" dirty="0">
                <a:hlinkClick r:id="rId4"/>
              </a:rPr>
              <a:t>http://video.nationalgeographic.com/video/environment/global-warming-environment/global-warming-101</a:t>
            </a:r>
            <a:r>
              <a:rPr lang="en-US" sz="1200" dirty="0" smtClean="0">
                <a:hlinkClick r:id="rId4"/>
              </a:rPr>
              <a:t>/</a:t>
            </a:r>
            <a:endParaRPr lang="en-US" sz="1200" dirty="0" smtClean="0"/>
          </a:p>
          <a:p>
            <a:r>
              <a:rPr lang="en-US" sz="1200" dirty="0" smtClean="0"/>
              <a:t>Global Warming Review</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1">
                                            <p:bg/>
                                          </p:spTgt>
                                        </p:tgtEl>
                                        <p:attrNameLst>
                                          <p:attrName>style.visibility</p:attrName>
                                        </p:attrNameLst>
                                      </p:cBhvr>
                                      <p:to>
                                        <p:strVal val="visible"/>
                                      </p:to>
                                    </p:set>
                                    <p:animEffect transition="in" filter="box(in)">
                                      <p:cBhvr>
                                        <p:cTn id="7" dur="500"/>
                                        <p:tgtEl>
                                          <p:spTgt spid="430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box(in)">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box(in)">
                                      <p:cBhvr>
                                        <p:cTn id="17" dur="5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box(in)">
                                      <p:cBhvr>
                                        <p:cTn id="22" dur="500"/>
                                        <p:tgtEl>
                                          <p:spTgt spid="430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box(in)">
                                      <p:cBhvr>
                                        <p:cTn id="27"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19p528_f2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120650"/>
            <a:ext cx="53625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a:rPr>
              <a:t>Fig. 19-22, p. 528</a:t>
            </a:r>
          </a:p>
        </p:txBody>
      </p:sp>
      <p:sp>
        <p:nvSpPr>
          <p:cNvPr id="8" name="Text Box 5"/>
          <p:cNvSpPr txBox="1">
            <a:spLocks noChangeArrowheads="1"/>
          </p:cNvSpPr>
          <p:nvPr/>
        </p:nvSpPr>
        <p:spPr bwMode="auto">
          <a:xfrm>
            <a:off x="1885950" y="139700"/>
            <a:ext cx="375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latin typeface="Arial"/>
                <a:cs typeface="Arial"/>
              </a:rPr>
              <a:t>Solutions</a:t>
            </a:r>
          </a:p>
        </p:txBody>
      </p:sp>
      <p:sp>
        <p:nvSpPr>
          <p:cNvPr id="9" name="Text Box 6"/>
          <p:cNvSpPr txBox="1">
            <a:spLocks noChangeArrowheads="1"/>
          </p:cNvSpPr>
          <p:nvPr/>
        </p:nvSpPr>
        <p:spPr bwMode="auto">
          <a:xfrm>
            <a:off x="1885950" y="1163638"/>
            <a:ext cx="22145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Cut fossil fuel use (especially coal)</a:t>
            </a:r>
          </a:p>
        </p:txBody>
      </p:sp>
      <p:sp>
        <p:nvSpPr>
          <p:cNvPr id="10" name="Text Box 7"/>
          <p:cNvSpPr txBox="1">
            <a:spLocks noChangeArrowheads="1"/>
          </p:cNvSpPr>
          <p:nvPr/>
        </p:nvSpPr>
        <p:spPr bwMode="auto">
          <a:xfrm>
            <a:off x="5334000" y="1163638"/>
            <a:ext cx="17526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a:rPr>
              <a:t>Sequester </a:t>
            </a:r>
            <a:r>
              <a:rPr lang="en-US" sz="1400" b="1" dirty="0">
                <a:solidFill>
                  <a:srgbClr val="000000"/>
                </a:solidFill>
                <a:latin typeface="Arial"/>
                <a:cs typeface="Arial"/>
              </a:rPr>
              <a:t>CO</a:t>
            </a:r>
            <a:r>
              <a:rPr lang="en-US" sz="1400" b="1" baseline="-25000" dirty="0">
                <a:solidFill>
                  <a:srgbClr val="000000"/>
                </a:solidFill>
                <a:latin typeface="Arial"/>
                <a:cs typeface="Arial"/>
              </a:rPr>
              <a:t>2</a:t>
            </a:r>
            <a:r>
              <a:rPr lang="en-US" sz="1400" b="1" dirty="0">
                <a:solidFill>
                  <a:srgbClr val="000000"/>
                </a:solidFill>
                <a:latin typeface="Arial"/>
                <a:cs typeface="Arial"/>
              </a:rPr>
              <a:t> </a:t>
            </a:r>
            <a:r>
              <a:rPr lang="en-US" sz="1400" b="1" dirty="0">
                <a:latin typeface="Arial"/>
                <a:cs typeface="Arial"/>
              </a:rPr>
              <a:t>by planting trees and preserving forests and wetlands </a:t>
            </a:r>
          </a:p>
        </p:txBody>
      </p:sp>
      <p:sp>
        <p:nvSpPr>
          <p:cNvPr id="11" name="Text Box 8"/>
          <p:cNvSpPr txBox="1">
            <a:spLocks noChangeArrowheads="1"/>
          </p:cNvSpPr>
          <p:nvPr/>
        </p:nvSpPr>
        <p:spPr bwMode="auto">
          <a:xfrm>
            <a:off x="1884363" y="1744663"/>
            <a:ext cx="21256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Shift from coal to natural gas</a:t>
            </a:r>
          </a:p>
        </p:txBody>
      </p:sp>
      <p:sp>
        <p:nvSpPr>
          <p:cNvPr id="12" name="Text Box 9"/>
          <p:cNvSpPr txBox="1">
            <a:spLocks noChangeArrowheads="1"/>
          </p:cNvSpPr>
          <p:nvPr/>
        </p:nvSpPr>
        <p:spPr bwMode="auto">
          <a:xfrm>
            <a:off x="5334000" y="2438400"/>
            <a:ext cx="1752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a:rPr>
              <a:t>Sequester carbon in soil using </a:t>
            </a:r>
            <a:r>
              <a:rPr lang="en-US" sz="1400" b="1" dirty="0" err="1">
                <a:latin typeface="Arial"/>
                <a:cs typeface="Arial"/>
              </a:rPr>
              <a:t>biochar</a:t>
            </a:r>
            <a:r>
              <a:rPr lang="en-US" sz="1400" b="1" dirty="0">
                <a:latin typeface="Arial"/>
                <a:cs typeface="Arial"/>
              </a:rPr>
              <a:t> </a:t>
            </a:r>
          </a:p>
        </p:txBody>
      </p:sp>
      <p:sp>
        <p:nvSpPr>
          <p:cNvPr id="13" name="Text Box 10"/>
          <p:cNvSpPr txBox="1">
            <a:spLocks noChangeArrowheads="1"/>
          </p:cNvSpPr>
          <p:nvPr/>
        </p:nvSpPr>
        <p:spPr bwMode="auto">
          <a:xfrm>
            <a:off x="1885950" y="919163"/>
            <a:ext cx="1427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500" b="1">
                <a:solidFill>
                  <a:srgbClr val="008000"/>
                </a:solidFill>
                <a:latin typeface="Arial"/>
                <a:cs typeface="Arial"/>
              </a:rPr>
              <a:t>Prevention</a:t>
            </a:r>
          </a:p>
        </p:txBody>
      </p:sp>
      <p:sp>
        <p:nvSpPr>
          <p:cNvPr id="14" name="Text Box 11"/>
          <p:cNvSpPr txBox="1">
            <a:spLocks noChangeArrowheads="1"/>
          </p:cNvSpPr>
          <p:nvPr/>
        </p:nvSpPr>
        <p:spPr bwMode="auto">
          <a:xfrm>
            <a:off x="5334000" y="919163"/>
            <a:ext cx="1147763"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500" b="1">
                <a:solidFill>
                  <a:srgbClr val="008000"/>
                </a:solidFill>
                <a:latin typeface="Arial"/>
                <a:cs typeface="Arial"/>
              </a:rPr>
              <a:t>Cleanup</a:t>
            </a:r>
          </a:p>
        </p:txBody>
      </p:sp>
      <p:sp>
        <p:nvSpPr>
          <p:cNvPr id="15" name="Text Box 12"/>
          <p:cNvSpPr txBox="1">
            <a:spLocks noChangeArrowheads="1"/>
          </p:cNvSpPr>
          <p:nvPr/>
        </p:nvSpPr>
        <p:spPr bwMode="auto">
          <a:xfrm>
            <a:off x="1885950" y="544513"/>
            <a:ext cx="3468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Arial"/>
                <a:cs typeface="Arial"/>
              </a:rPr>
              <a:t>Slowing Climate Disruption</a:t>
            </a:r>
          </a:p>
        </p:txBody>
      </p:sp>
      <p:sp>
        <p:nvSpPr>
          <p:cNvPr id="16" name="Text Box 13"/>
          <p:cNvSpPr txBox="1">
            <a:spLocks noChangeArrowheads="1"/>
          </p:cNvSpPr>
          <p:nvPr/>
        </p:nvSpPr>
        <p:spPr bwMode="auto">
          <a:xfrm>
            <a:off x="1884363" y="3048000"/>
            <a:ext cx="16970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Improve energy efficiency</a:t>
            </a:r>
          </a:p>
        </p:txBody>
      </p:sp>
      <p:sp>
        <p:nvSpPr>
          <p:cNvPr id="17" name="Text Box 15"/>
          <p:cNvSpPr txBox="1">
            <a:spLocks noChangeArrowheads="1"/>
          </p:cNvSpPr>
          <p:nvPr/>
        </p:nvSpPr>
        <p:spPr bwMode="auto">
          <a:xfrm>
            <a:off x="5334000" y="3263900"/>
            <a:ext cx="1828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Sequester CO</a:t>
            </a:r>
            <a:r>
              <a:rPr lang="en-US" sz="1400" b="1" baseline="-25000" dirty="0">
                <a:solidFill>
                  <a:srgbClr val="000000"/>
                </a:solidFill>
                <a:latin typeface="Arial"/>
                <a:cs typeface="Arial"/>
              </a:rPr>
              <a:t>2</a:t>
            </a:r>
            <a:r>
              <a:rPr lang="en-US" sz="1400" b="1" dirty="0">
                <a:solidFill>
                  <a:srgbClr val="000000"/>
                </a:solidFill>
                <a:latin typeface="Arial"/>
                <a:cs typeface="Arial"/>
              </a:rPr>
              <a:t> deep underground (with no leaks allowed)</a:t>
            </a:r>
          </a:p>
        </p:txBody>
      </p:sp>
      <p:sp>
        <p:nvSpPr>
          <p:cNvPr id="18" name="Text Box 16"/>
          <p:cNvSpPr txBox="1">
            <a:spLocks noChangeArrowheads="1"/>
          </p:cNvSpPr>
          <p:nvPr/>
        </p:nvSpPr>
        <p:spPr bwMode="auto">
          <a:xfrm>
            <a:off x="1905000" y="4283075"/>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Reduce deforestation</a:t>
            </a:r>
          </a:p>
        </p:txBody>
      </p:sp>
      <p:sp>
        <p:nvSpPr>
          <p:cNvPr id="19" name="Text Box 17"/>
          <p:cNvSpPr txBox="1">
            <a:spLocks noChangeArrowheads="1"/>
          </p:cNvSpPr>
          <p:nvPr/>
        </p:nvSpPr>
        <p:spPr bwMode="auto">
          <a:xfrm>
            <a:off x="5334000" y="5562600"/>
            <a:ext cx="18288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a:rPr>
              <a:t>Remove </a:t>
            </a:r>
            <a:r>
              <a:rPr lang="en-US" sz="1400" b="1" dirty="0">
                <a:solidFill>
                  <a:srgbClr val="000000"/>
                </a:solidFill>
                <a:latin typeface="Arial"/>
                <a:cs typeface="Arial"/>
              </a:rPr>
              <a:t>CO</a:t>
            </a:r>
            <a:r>
              <a:rPr lang="en-US" sz="1400" b="1" baseline="-25000" dirty="0">
                <a:solidFill>
                  <a:srgbClr val="000000"/>
                </a:solidFill>
                <a:latin typeface="Arial"/>
                <a:cs typeface="Arial"/>
              </a:rPr>
              <a:t>2</a:t>
            </a:r>
            <a:r>
              <a:rPr lang="en-US" sz="1400" b="1" dirty="0">
                <a:solidFill>
                  <a:srgbClr val="000000"/>
                </a:solidFill>
                <a:latin typeface="Arial"/>
                <a:cs typeface="Arial"/>
              </a:rPr>
              <a:t> </a:t>
            </a:r>
            <a:r>
              <a:rPr lang="en-US" sz="1400" b="1" dirty="0">
                <a:latin typeface="Arial"/>
                <a:cs typeface="Arial"/>
              </a:rPr>
              <a:t>from smokestack and vehicle emissions </a:t>
            </a:r>
          </a:p>
        </p:txBody>
      </p:sp>
      <p:sp>
        <p:nvSpPr>
          <p:cNvPr id="20" name="Text Box 18"/>
          <p:cNvSpPr txBox="1">
            <a:spLocks noChangeArrowheads="1"/>
          </p:cNvSpPr>
          <p:nvPr/>
        </p:nvSpPr>
        <p:spPr bwMode="auto">
          <a:xfrm>
            <a:off x="5334000" y="4495800"/>
            <a:ext cx="1600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a:rPr>
              <a:t>Sequester </a:t>
            </a:r>
            <a:r>
              <a:rPr lang="en-US" sz="1400" b="1" dirty="0">
                <a:solidFill>
                  <a:srgbClr val="000000"/>
                </a:solidFill>
                <a:latin typeface="Arial"/>
                <a:cs typeface="Arial"/>
              </a:rPr>
              <a:t>CO</a:t>
            </a:r>
            <a:r>
              <a:rPr lang="en-US" sz="1400" b="1" baseline="-25000" dirty="0">
                <a:solidFill>
                  <a:srgbClr val="000000"/>
                </a:solidFill>
                <a:latin typeface="Arial"/>
                <a:cs typeface="Arial"/>
              </a:rPr>
              <a:t>2</a:t>
            </a:r>
            <a:r>
              <a:rPr lang="en-US" sz="1400" b="1" dirty="0">
                <a:solidFill>
                  <a:srgbClr val="000000"/>
                </a:solidFill>
                <a:latin typeface="Arial"/>
                <a:cs typeface="Arial"/>
              </a:rPr>
              <a:t> </a:t>
            </a:r>
            <a:r>
              <a:rPr lang="en-US" sz="1400" b="1" dirty="0">
                <a:latin typeface="Arial"/>
                <a:cs typeface="Arial"/>
              </a:rPr>
              <a:t> in the deep ocean (with no leaks allowed) </a:t>
            </a:r>
          </a:p>
        </p:txBody>
      </p:sp>
      <p:sp>
        <p:nvSpPr>
          <p:cNvPr id="21" name="Text Box 19"/>
          <p:cNvSpPr txBox="1">
            <a:spLocks noChangeArrowheads="1"/>
          </p:cNvSpPr>
          <p:nvPr/>
        </p:nvSpPr>
        <p:spPr bwMode="auto">
          <a:xfrm>
            <a:off x="1884363" y="3733800"/>
            <a:ext cx="22145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Shift to renewable energy resources</a:t>
            </a:r>
          </a:p>
        </p:txBody>
      </p:sp>
      <p:sp>
        <p:nvSpPr>
          <p:cNvPr id="22" name="Text Box 20"/>
          <p:cNvSpPr txBox="1">
            <a:spLocks noChangeArrowheads="1"/>
          </p:cNvSpPr>
          <p:nvPr/>
        </p:nvSpPr>
        <p:spPr bwMode="auto">
          <a:xfrm>
            <a:off x="1884363" y="4814888"/>
            <a:ext cx="20018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Use more sustainable agriculture and forestry</a:t>
            </a:r>
          </a:p>
        </p:txBody>
      </p:sp>
      <p:sp>
        <p:nvSpPr>
          <p:cNvPr id="23" name="Text Box 21"/>
          <p:cNvSpPr txBox="1">
            <a:spLocks noChangeArrowheads="1"/>
          </p:cNvSpPr>
          <p:nvPr/>
        </p:nvSpPr>
        <p:spPr bwMode="auto">
          <a:xfrm>
            <a:off x="1884363" y="5830888"/>
            <a:ext cx="23622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a:rPr>
              <a:t>Put a price on greenhouse gas emissions</a:t>
            </a:r>
          </a:p>
        </p:txBody>
      </p:sp>
      <p:sp>
        <p:nvSpPr>
          <p:cNvPr id="24" name="TextBox 2"/>
          <p:cNvSpPr txBox="1">
            <a:spLocks noChangeArrowheads="1"/>
          </p:cNvSpPr>
          <p:nvPr/>
        </p:nvSpPr>
        <p:spPr bwMode="auto">
          <a:xfrm>
            <a:off x="1884363" y="2286000"/>
            <a:ext cx="200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latin typeface="Arial"/>
                <a:cs typeface="Arial"/>
              </a:rPr>
              <a:t>Repair leaky natural gas pipelines and facilities </a:t>
            </a:r>
          </a:p>
        </p:txBody>
      </p:sp>
    </p:spTree>
    <p:extLst>
      <p:ext uri="{BB962C8B-B14F-4D97-AF65-F5344CB8AC3E}">
        <p14:creationId xmlns:p14="http://schemas.microsoft.com/office/powerpoint/2010/main" val="3988664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sz="3200" smtClean="0"/>
              <a:t>Removing CO</a:t>
            </a:r>
            <a:r>
              <a:rPr lang="en-US" altLang="en-US" sz="3200" baseline="-25000" smtClean="0"/>
              <a:t>2</a:t>
            </a:r>
            <a:r>
              <a:rPr lang="en-US" altLang="en-US" sz="3200" smtClean="0"/>
              <a:t> From the Atmosphere</a:t>
            </a:r>
          </a:p>
        </p:txBody>
      </p:sp>
      <p:sp>
        <p:nvSpPr>
          <p:cNvPr id="115715"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15716" name="Text Box 4"/>
          <p:cNvSpPr txBox="1">
            <a:spLocks noChangeArrowheads="1"/>
          </p:cNvSpPr>
          <p:nvPr/>
        </p:nvSpPr>
        <p:spPr bwMode="auto">
          <a:xfrm>
            <a:off x="7602538" y="5883275"/>
            <a:ext cx="1589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i="1">
                <a:solidFill>
                  <a:schemeClr val="bg1"/>
                </a:solidFill>
              </a:rPr>
              <a:t>Fig. 18-21</a:t>
            </a:r>
          </a:p>
          <a:p>
            <a:pPr algn="ctr"/>
            <a:r>
              <a:rPr lang="en-US" altLang="en-US" sz="2400" b="1" i="1">
                <a:solidFill>
                  <a:schemeClr val="bg1"/>
                </a:solidFill>
              </a:rPr>
              <a:t>p. 467</a:t>
            </a:r>
          </a:p>
        </p:txBody>
      </p:sp>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246188"/>
            <a:ext cx="62103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6"/>
          <p:cNvSpPr txBox="1">
            <a:spLocks noChangeArrowheads="1"/>
          </p:cNvSpPr>
          <p:nvPr/>
        </p:nvSpPr>
        <p:spPr bwMode="auto">
          <a:xfrm>
            <a:off x="1265238" y="1930400"/>
            <a:ext cx="1028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Tree</a:t>
            </a:r>
          </a:p>
          <a:p>
            <a:r>
              <a:rPr lang="en-US" altLang="en-US" sz="1400" b="1"/>
              <a:t>plantation</a:t>
            </a:r>
          </a:p>
        </p:txBody>
      </p:sp>
      <p:sp>
        <p:nvSpPr>
          <p:cNvPr id="115719" name="Line 7"/>
          <p:cNvSpPr>
            <a:spLocks noChangeShapeType="1"/>
          </p:cNvSpPr>
          <p:nvPr/>
        </p:nvSpPr>
        <p:spPr bwMode="auto">
          <a:xfrm flipH="1" flipV="1">
            <a:off x="1625600" y="2397125"/>
            <a:ext cx="227013" cy="28575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20" name="Text Box 8"/>
          <p:cNvSpPr txBox="1">
            <a:spLocks noChangeArrowheads="1"/>
          </p:cNvSpPr>
          <p:nvPr/>
        </p:nvSpPr>
        <p:spPr bwMode="auto">
          <a:xfrm>
            <a:off x="3484563" y="1962150"/>
            <a:ext cx="1177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Coal</a:t>
            </a:r>
          </a:p>
          <a:p>
            <a:r>
              <a:rPr lang="en-US" altLang="en-US" sz="1400" b="1"/>
              <a:t>power plant</a:t>
            </a:r>
          </a:p>
        </p:txBody>
      </p:sp>
      <p:sp>
        <p:nvSpPr>
          <p:cNvPr id="115721" name="Line 9"/>
          <p:cNvSpPr>
            <a:spLocks noChangeShapeType="1"/>
          </p:cNvSpPr>
          <p:nvPr/>
        </p:nvSpPr>
        <p:spPr bwMode="auto">
          <a:xfrm flipV="1">
            <a:off x="3079750" y="2279650"/>
            <a:ext cx="398463" cy="719138"/>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22" name="Text Box 10"/>
          <p:cNvSpPr txBox="1">
            <a:spLocks noChangeArrowheads="1"/>
          </p:cNvSpPr>
          <p:nvPr/>
        </p:nvSpPr>
        <p:spPr bwMode="auto">
          <a:xfrm>
            <a:off x="4700588" y="1962150"/>
            <a:ext cx="14843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Tanker delivers</a:t>
            </a:r>
          </a:p>
          <a:p>
            <a:r>
              <a:rPr lang="en-US" altLang="en-US" sz="1400" b="1"/>
              <a:t>CO</a:t>
            </a:r>
            <a:r>
              <a:rPr lang="en-US" altLang="en-US" sz="1400" b="1" baseline="-25000"/>
              <a:t>2 </a:t>
            </a:r>
            <a:r>
              <a:rPr lang="en-US" altLang="en-US" sz="1400" b="1"/>
              <a:t>from plant</a:t>
            </a:r>
          </a:p>
          <a:p>
            <a:r>
              <a:rPr lang="en-US" altLang="en-US" sz="1400" b="1"/>
              <a:t>to rig</a:t>
            </a:r>
          </a:p>
        </p:txBody>
      </p:sp>
      <p:sp>
        <p:nvSpPr>
          <p:cNvPr id="115723" name="Line 11"/>
          <p:cNvSpPr>
            <a:spLocks noChangeShapeType="1"/>
          </p:cNvSpPr>
          <p:nvPr/>
        </p:nvSpPr>
        <p:spPr bwMode="auto">
          <a:xfrm flipH="1" flipV="1">
            <a:off x="5254625" y="2397125"/>
            <a:ext cx="52388" cy="655638"/>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24" name="Text Box 12"/>
          <p:cNvSpPr txBox="1">
            <a:spLocks noChangeArrowheads="1"/>
          </p:cNvSpPr>
          <p:nvPr/>
        </p:nvSpPr>
        <p:spPr bwMode="auto">
          <a:xfrm>
            <a:off x="6292850" y="1962150"/>
            <a:ext cx="696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Oil rig</a:t>
            </a:r>
          </a:p>
        </p:txBody>
      </p:sp>
      <p:sp>
        <p:nvSpPr>
          <p:cNvPr id="115725" name="Line 13"/>
          <p:cNvSpPr>
            <a:spLocks noChangeShapeType="1"/>
          </p:cNvSpPr>
          <p:nvPr/>
        </p:nvSpPr>
        <p:spPr bwMode="auto">
          <a:xfrm flipV="1">
            <a:off x="6115050" y="2227263"/>
            <a:ext cx="409575" cy="47625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26" name="Text Box 14"/>
          <p:cNvSpPr txBox="1">
            <a:spLocks noChangeArrowheads="1"/>
          </p:cNvSpPr>
          <p:nvPr/>
        </p:nvSpPr>
        <p:spPr bwMode="auto">
          <a:xfrm>
            <a:off x="1255713" y="4552950"/>
            <a:ext cx="1011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Crop field</a:t>
            </a:r>
          </a:p>
        </p:txBody>
      </p:sp>
      <p:sp>
        <p:nvSpPr>
          <p:cNvPr id="115727" name="Line 15"/>
          <p:cNvSpPr>
            <a:spLocks noChangeShapeType="1"/>
          </p:cNvSpPr>
          <p:nvPr/>
        </p:nvSpPr>
        <p:spPr bwMode="auto">
          <a:xfrm>
            <a:off x="1690688" y="3962400"/>
            <a:ext cx="0" cy="581025"/>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28" name="Text Box 16"/>
          <p:cNvSpPr txBox="1">
            <a:spLocks noChangeArrowheads="1"/>
          </p:cNvSpPr>
          <p:nvPr/>
        </p:nvSpPr>
        <p:spPr bwMode="auto">
          <a:xfrm>
            <a:off x="2181225" y="4552950"/>
            <a:ext cx="1228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Switchgrass</a:t>
            </a:r>
          </a:p>
          <a:p>
            <a:r>
              <a:rPr lang="en-US" altLang="en-US" sz="1400" b="1"/>
              <a:t>field</a:t>
            </a:r>
          </a:p>
        </p:txBody>
      </p:sp>
      <p:sp>
        <p:nvSpPr>
          <p:cNvPr id="115729" name="Line 17"/>
          <p:cNvSpPr>
            <a:spLocks noChangeShapeType="1"/>
          </p:cNvSpPr>
          <p:nvPr/>
        </p:nvSpPr>
        <p:spPr bwMode="auto">
          <a:xfrm>
            <a:off x="2746375" y="4025900"/>
            <a:ext cx="0" cy="517525"/>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30" name="Text Box 18"/>
          <p:cNvSpPr txBox="1">
            <a:spLocks noChangeArrowheads="1"/>
          </p:cNvSpPr>
          <p:nvPr/>
        </p:nvSpPr>
        <p:spPr bwMode="auto">
          <a:xfrm>
            <a:off x="2876550" y="4991100"/>
            <a:ext cx="1938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Spent oil reservoir is</a:t>
            </a:r>
          </a:p>
          <a:p>
            <a:r>
              <a:rPr lang="en-US" altLang="en-US" sz="1400" b="1"/>
              <a:t>used for CO</a:t>
            </a:r>
            <a:r>
              <a:rPr lang="en-US" altLang="en-US" sz="1400" b="1" baseline="-25000"/>
              <a:t>2 </a:t>
            </a:r>
            <a:r>
              <a:rPr lang="en-US" altLang="en-US" sz="1400" b="1"/>
              <a:t>deposit</a:t>
            </a:r>
            <a:endParaRPr lang="en-US" altLang="en-US" sz="1400" b="1" baseline="-25000"/>
          </a:p>
        </p:txBody>
      </p:sp>
      <p:sp>
        <p:nvSpPr>
          <p:cNvPr id="115731" name="Text Box 19"/>
          <p:cNvSpPr txBox="1">
            <a:spLocks noChangeArrowheads="1"/>
          </p:cNvSpPr>
          <p:nvPr/>
        </p:nvSpPr>
        <p:spPr bwMode="auto">
          <a:xfrm>
            <a:off x="3506788" y="3898900"/>
            <a:ext cx="25130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CO</a:t>
            </a:r>
            <a:r>
              <a:rPr lang="en-US" altLang="en-US" sz="1400" b="1" baseline="-25000"/>
              <a:t>2 </a:t>
            </a:r>
            <a:r>
              <a:rPr lang="en-US" altLang="en-US" sz="1400" b="1"/>
              <a:t>is pumped</a:t>
            </a:r>
          </a:p>
          <a:p>
            <a:r>
              <a:rPr lang="en-US" altLang="en-US" sz="1400" b="1"/>
              <a:t>down to reservoir </a:t>
            </a:r>
          </a:p>
          <a:p>
            <a:r>
              <a:rPr lang="en-US" altLang="en-US" sz="1400" b="1"/>
              <a:t>through abandoned oil field</a:t>
            </a:r>
          </a:p>
        </p:txBody>
      </p:sp>
      <p:sp>
        <p:nvSpPr>
          <p:cNvPr id="115732" name="Text Box 20"/>
          <p:cNvSpPr txBox="1">
            <a:spLocks noChangeArrowheads="1"/>
          </p:cNvSpPr>
          <p:nvPr/>
        </p:nvSpPr>
        <p:spPr bwMode="auto">
          <a:xfrm>
            <a:off x="3989388" y="3325813"/>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Abandoned</a:t>
            </a:r>
          </a:p>
          <a:p>
            <a:r>
              <a:rPr lang="en-US" altLang="en-US" sz="1400" b="1"/>
              <a:t>oil field</a:t>
            </a:r>
          </a:p>
        </p:txBody>
      </p:sp>
      <p:sp>
        <p:nvSpPr>
          <p:cNvPr id="115733" name="Line 21"/>
          <p:cNvSpPr>
            <a:spLocks noChangeShapeType="1"/>
          </p:cNvSpPr>
          <p:nvPr/>
        </p:nvSpPr>
        <p:spPr bwMode="auto">
          <a:xfrm>
            <a:off x="3584575" y="3517900"/>
            <a:ext cx="366713"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734" name="Text Box 22"/>
          <p:cNvSpPr txBox="1">
            <a:spLocks noChangeArrowheads="1"/>
          </p:cNvSpPr>
          <p:nvPr/>
        </p:nvSpPr>
        <p:spPr bwMode="auto">
          <a:xfrm>
            <a:off x="6048375" y="3189288"/>
            <a:ext cx="1384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CO</a:t>
            </a:r>
            <a:r>
              <a:rPr lang="en-US" altLang="en-US" sz="1400" b="1" baseline="-25000"/>
              <a:t>2 </a:t>
            </a:r>
            <a:r>
              <a:rPr lang="en-US" altLang="en-US" sz="1400" b="1"/>
              <a:t>is </a:t>
            </a:r>
          </a:p>
          <a:p>
            <a:r>
              <a:rPr lang="en-US" altLang="en-US" sz="1400" b="1"/>
              <a:t>pumped down</a:t>
            </a:r>
          </a:p>
          <a:p>
            <a:r>
              <a:rPr lang="en-US" altLang="en-US" sz="1400" b="1"/>
              <a:t>from rig for </a:t>
            </a:r>
          </a:p>
          <a:p>
            <a:r>
              <a:rPr lang="en-US" altLang="en-US" sz="1400" b="1"/>
              <a:t>Deep ocean </a:t>
            </a:r>
          </a:p>
          <a:p>
            <a:r>
              <a:rPr lang="en-US" altLang="en-US" sz="1400" b="1"/>
              <a:t>disposal</a:t>
            </a:r>
          </a:p>
        </p:txBody>
      </p:sp>
      <p:sp>
        <p:nvSpPr>
          <p:cNvPr id="115735" name="Text Box 23"/>
          <p:cNvSpPr txBox="1">
            <a:spLocks noChangeArrowheads="1"/>
          </p:cNvSpPr>
          <p:nvPr/>
        </p:nvSpPr>
        <p:spPr bwMode="auto">
          <a:xfrm>
            <a:off x="1874838" y="6138863"/>
            <a:ext cx="144621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pPr>
            <a:r>
              <a:rPr lang="en-US" altLang="en-US" sz="1400" b="1"/>
              <a:t>= CO</a:t>
            </a:r>
            <a:r>
              <a:rPr lang="en-US" altLang="en-US" sz="1400" b="1" baseline="-25000"/>
              <a:t>2 </a:t>
            </a:r>
            <a:r>
              <a:rPr lang="en-US" altLang="en-US" sz="1400" b="1"/>
              <a:t>deposit</a:t>
            </a:r>
          </a:p>
          <a:p>
            <a:pPr algn="ctr">
              <a:lnSpc>
                <a:spcPct val="80000"/>
              </a:lnSpc>
            </a:pPr>
            <a:endParaRPr lang="en-US" altLang="en-US" sz="1400" b="1"/>
          </a:p>
          <a:p>
            <a:pPr algn="ctr">
              <a:lnSpc>
                <a:spcPct val="80000"/>
              </a:lnSpc>
            </a:pPr>
            <a:r>
              <a:rPr lang="en-US" altLang="en-US" sz="1400" b="1"/>
              <a:t>= CO</a:t>
            </a:r>
            <a:r>
              <a:rPr lang="en-US" altLang="en-US" sz="1400" b="1" baseline="-25000"/>
              <a:t>2 </a:t>
            </a:r>
            <a:r>
              <a:rPr lang="en-US" altLang="en-US" sz="1400" b="1"/>
              <a:t>pumping</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61288"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19-23, p. 529</a:t>
            </a:r>
          </a:p>
        </p:txBody>
      </p:sp>
      <p:pic>
        <p:nvPicPr>
          <p:cNvPr id="5" name="Picture 3" descr="19p529_f2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0"/>
            <a:ext cx="5870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336925" y="4757738"/>
            <a:ext cx="24050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chemeClr val="bg1"/>
                </a:solidFill>
              </a:rPr>
              <a:t>Iron Fertilization</a:t>
            </a:r>
            <a:br>
              <a:rPr lang="en-US" sz="1300" b="1">
                <a:solidFill>
                  <a:schemeClr val="bg1"/>
                </a:solidFill>
              </a:rPr>
            </a:br>
            <a:r>
              <a:rPr lang="en-US" sz="1300" b="1">
                <a:solidFill>
                  <a:schemeClr val="bg1"/>
                </a:solidFill>
              </a:rPr>
              <a:t>Promotes Carbon-Absorbing Marine Organisms </a:t>
            </a:r>
            <a:endParaRPr lang="en-US" sz="1300">
              <a:solidFill>
                <a:schemeClr val="bg1"/>
              </a:solidFill>
            </a:endParaRPr>
          </a:p>
          <a:p>
            <a:pPr eaLnBrk="1" hangingPunct="1"/>
            <a:endParaRPr lang="en-US" sz="1300">
              <a:solidFill>
                <a:schemeClr val="bg1"/>
              </a:solidFill>
            </a:endParaRPr>
          </a:p>
        </p:txBody>
      </p:sp>
      <p:sp>
        <p:nvSpPr>
          <p:cNvPr id="7" name="TextBox 5"/>
          <p:cNvSpPr txBox="1">
            <a:spLocks noChangeArrowheads="1"/>
          </p:cNvSpPr>
          <p:nvPr/>
        </p:nvSpPr>
        <p:spPr bwMode="auto">
          <a:xfrm>
            <a:off x="1600200" y="3352800"/>
            <a:ext cx="19065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chemeClr val="bg1"/>
                </a:solidFill>
              </a:rPr>
              <a:t>Cloud Brightening with Seawater </a:t>
            </a:r>
            <a:endParaRPr lang="en-US" sz="1300">
              <a:solidFill>
                <a:schemeClr val="bg1"/>
              </a:solidFill>
            </a:endParaRPr>
          </a:p>
          <a:p>
            <a:pPr eaLnBrk="1" hangingPunct="1"/>
            <a:endParaRPr lang="en-US" sz="1300">
              <a:solidFill>
                <a:schemeClr val="bg1"/>
              </a:solidFill>
            </a:endParaRPr>
          </a:p>
        </p:txBody>
      </p:sp>
      <p:sp>
        <p:nvSpPr>
          <p:cNvPr id="8" name="TextBox 6"/>
          <p:cNvSpPr txBox="1">
            <a:spLocks noChangeArrowheads="1"/>
          </p:cNvSpPr>
          <p:nvPr/>
        </p:nvSpPr>
        <p:spPr bwMode="auto">
          <a:xfrm>
            <a:off x="5029200" y="2743200"/>
            <a:ext cx="2432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chemeClr val="bg1"/>
                </a:solidFill>
              </a:rPr>
              <a:t>Genetically Modified </a:t>
            </a:r>
          </a:p>
          <a:p>
            <a:pPr eaLnBrk="1" hangingPunct="1"/>
            <a:r>
              <a:rPr lang="en-US" sz="1300" b="1">
                <a:solidFill>
                  <a:schemeClr val="bg1"/>
                </a:solidFill>
              </a:rPr>
              <a:t>Trees Absorb More Carbon </a:t>
            </a:r>
            <a:endParaRPr lang="en-US" sz="1300">
              <a:solidFill>
                <a:schemeClr val="bg1"/>
              </a:solidFill>
            </a:endParaRPr>
          </a:p>
        </p:txBody>
      </p:sp>
      <p:sp>
        <p:nvSpPr>
          <p:cNvPr id="9" name="TextBox 7"/>
          <p:cNvSpPr txBox="1">
            <a:spLocks noChangeArrowheads="1"/>
          </p:cNvSpPr>
          <p:nvPr/>
        </p:nvSpPr>
        <p:spPr bwMode="auto">
          <a:xfrm>
            <a:off x="1600200" y="1574800"/>
            <a:ext cx="28654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chemeClr val="bg1"/>
                </a:solidFill>
              </a:rPr>
              <a:t>Stratospheric Reflective Aerosol Dispersal Using Jet Aircraft </a:t>
            </a:r>
            <a:endParaRPr lang="en-US" sz="1300">
              <a:solidFill>
                <a:schemeClr val="bg1"/>
              </a:solidFill>
            </a:endParaRPr>
          </a:p>
          <a:p>
            <a:pPr eaLnBrk="1" hangingPunct="1"/>
            <a:endParaRPr lang="en-US" sz="1300">
              <a:solidFill>
                <a:schemeClr val="bg1"/>
              </a:solidFill>
            </a:endParaRPr>
          </a:p>
        </p:txBody>
      </p:sp>
      <p:sp>
        <p:nvSpPr>
          <p:cNvPr id="10" name="TextBox 8"/>
          <p:cNvSpPr txBox="1">
            <a:spLocks noChangeArrowheads="1"/>
          </p:cNvSpPr>
          <p:nvPr/>
        </p:nvSpPr>
        <p:spPr bwMode="auto">
          <a:xfrm>
            <a:off x="3514725" y="673100"/>
            <a:ext cx="204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chemeClr val="bg1"/>
                </a:solidFill>
              </a:rPr>
              <a:t>Stratospheric Reflective Aerosol Dispersal Using High-altitude Balloons </a:t>
            </a:r>
            <a:endParaRPr lang="en-US" sz="1300">
              <a:solidFill>
                <a:schemeClr val="bg1"/>
              </a:solidFill>
            </a:endParaRPr>
          </a:p>
          <a:p>
            <a:pPr eaLnBrk="1" hangingPunct="1"/>
            <a:endParaRPr lang="en-US" sz="1300">
              <a:solidFill>
                <a:schemeClr val="bg1"/>
              </a:solidFill>
            </a:endParaRPr>
          </a:p>
        </p:txBody>
      </p:sp>
      <p:sp>
        <p:nvSpPr>
          <p:cNvPr id="11" name="TextBox 9"/>
          <p:cNvSpPr txBox="1">
            <a:spLocks noChangeArrowheads="1"/>
          </p:cNvSpPr>
          <p:nvPr/>
        </p:nvSpPr>
        <p:spPr bwMode="auto">
          <a:xfrm>
            <a:off x="2971800" y="76200"/>
            <a:ext cx="26019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chemeClr val="bg1"/>
                </a:solidFill>
              </a:rPr>
              <a:t>Orbiting Satellite Space Shield </a:t>
            </a:r>
            <a:endParaRPr lang="en-US" sz="1300">
              <a:solidFill>
                <a:schemeClr val="bg1"/>
              </a:solidFill>
            </a:endParaRPr>
          </a:p>
        </p:txBody>
      </p:sp>
    </p:spTree>
    <p:extLst>
      <p:ext uri="{BB962C8B-B14F-4D97-AF65-F5344CB8AC3E}">
        <p14:creationId xmlns:p14="http://schemas.microsoft.com/office/powerpoint/2010/main" val="1638720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077200" cy="639763"/>
          </a:xfrm>
          <a:solidFill>
            <a:srgbClr val="00FF00"/>
          </a:solidFill>
        </p:spPr>
        <p:txBody>
          <a:bodyPr/>
          <a:lstStyle/>
          <a:p>
            <a:pPr eaLnBrk="1" hangingPunct="1"/>
            <a:r>
              <a:rPr lang="en-US" sz="2800" b="1" u="sng" smtClean="0"/>
              <a:t/>
            </a:r>
            <a:br>
              <a:rPr lang="en-US" sz="2800" b="1" u="sng" smtClean="0"/>
            </a:br>
            <a:r>
              <a:rPr lang="en-US" sz="2800" b="1" u="sng" smtClean="0"/>
              <a:t>Ozone Depletion</a:t>
            </a:r>
            <a:r>
              <a:rPr lang="en-US" sz="4000" smtClean="0"/>
              <a:t/>
            </a:r>
            <a:br>
              <a:rPr lang="en-US" sz="4000" smtClean="0"/>
            </a:br>
            <a:endParaRPr lang="en-US" sz="4000" smtClean="0"/>
          </a:p>
        </p:txBody>
      </p:sp>
      <p:sp>
        <p:nvSpPr>
          <p:cNvPr id="16387" name="Rectangle 3"/>
          <p:cNvSpPr>
            <a:spLocks noGrp="1" noChangeArrowheads="1"/>
          </p:cNvSpPr>
          <p:nvPr>
            <p:ph type="body" sz="half" idx="1"/>
          </p:nvPr>
        </p:nvSpPr>
        <p:spPr>
          <a:xfrm>
            <a:off x="457200" y="609600"/>
            <a:ext cx="4267200" cy="6248400"/>
          </a:xfrm>
        </p:spPr>
        <p:txBody>
          <a:bodyPr/>
          <a:lstStyle/>
          <a:p>
            <a:pPr eaLnBrk="1" hangingPunct="1">
              <a:lnSpc>
                <a:spcPct val="80000"/>
              </a:lnSpc>
            </a:pPr>
            <a:r>
              <a:rPr lang="en-US" sz="2400" b="1" dirty="0" smtClean="0">
                <a:solidFill>
                  <a:srgbClr val="0066FF"/>
                </a:solidFill>
              </a:rPr>
              <a:t>lower stratosphere </a:t>
            </a:r>
          </a:p>
          <a:p>
            <a:pPr eaLnBrk="1" hangingPunct="1">
              <a:lnSpc>
                <a:spcPct val="80000"/>
              </a:lnSpc>
            </a:pPr>
            <a:r>
              <a:rPr lang="en-US" sz="2400" b="1" dirty="0" smtClean="0">
                <a:solidFill>
                  <a:srgbClr val="0066FF"/>
                </a:solidFill>
              </a:rPr>
              <a:t>thinning over Antarctica &amp; Arctic – overall thinning everywhere but tropics</a:t>
            </a:r>
          </a:p>
          <a:p>
            <a:pPr eaLnBrk="1" hangingPunct="1">
              <a:lnSpc>
                <a:spcPct val="80000"/>
              </a:lnSpc>
            </a:pPr>
            <a:r>
              <a:rPr lang="en-US" sz="2400" b="1" dirty="0" smtClean="0">
                <a:solidFill>
                  <a:srgbClr val="0066FF"/>
                </a:solidFill>
              </a:rPr>
              <a:t>CFC’s biggest reason for ozone depletion  (chlorofluorocarbons “</a:t>
            </a:r>
            <a:r>
              <a:rPr lang="en-US" sz="2400" b="1" dirty="0" err="1" smtClean="0">
                <a:solidFill>
                  <a:srgbClr val="0066FF"/>
                </a:solidFill>
              </a:rPr>
              <a:t>Freons</a:t>
            </a:r>
            <a:r>
              <a:rPr lang="en-US" sz="2400" b="1" dirty="0" smtClean="0">
                <a:solidFill>
                  <a:srgbClr val="0066FF"/>
                </a:solidFill>
              </a:rPr>
              <a:t>”) </a:t>
            </a:r>
          </a:p>
          <a:p>
            <a:pPr eaLnBrk="1" hangingPunct="1">
              <a:lnSpc>
                <a:spcPct val="80000"/>
              </a:lnSpc>
            </a:pPr>
            <a:r>
              <a:rPr lang="en-US" sz="2400" b="1" dirty="0" smtClean="0">
                <a:solidFill>
                  <a:srgbClr val="0066FF"/>
                </a:solidFill>
              </a:rPr>
              <a:t>stable, odorless, nonflammable, nontoxic, noncorrosive, cheap</a:t>
            </a:r>
          </a:p>
          <a:p>
            <a:pPr eaLnBrk="1" hangingPunct="1">
              <a:lnSpc>
                <a:spcPct val="80000"/>
              </a:lnSpc>
            </a:pPr>
            <a:r>
              <a:rPr lang="en-US" sz="2400" b="1" dirty="0" smtClean="0">
                <a:solidFill>
                  <a:srgbClr val="0066FF"/>
                </a:solidFill>
              </a:rPr>
              <a:t>dream chemicals</a:t>
            </a:r>
          </a:p>
          <a:p>
            <a:pPr eaLnBrk="1" hangingPunct="1">
              <a:lnSpc>
                <a:spcPct val="80000"/>
              </a:lnSpc>
            </a:pPr>
            <a:r>
              <a:rPr lang="en-US" sz="2400" b="1" dirty="0" smtClean="0">
                <a:solidFill>
                  <a:srgbClr val="0066FF"/>
                </a:solidFill>
              </a:rPr>
              <a:t>spray cans/coolants/</a:t>
            </a:r>
            <a:r>
              <a:rPr lang="en-US" sz="2400" b="1" dirty="0" err="1" smtClean="0">
                <a:solidFill>
                  <a:srgbClr val="0066FF"/>
                </a:solidFill>
              </a:rPr>
              <a:t>sterilants</a:t>
            </a:r>
            <a:endParaRPr lang="en-US" sz="2400" b="1" dirty="0" smtClean="0">
              <a:solidFill>
                <a:srgbClr val="0066FF"/>
              </a:solidFill>
            </a:endParaRPr>
          </a:p>
          <a:p>
            <a:pPr eaLnBrk="1" hangingPunct="1">
              <a:lnSpc>
                <a:spcPct val="80000"/>
              </a:lnSpc>
            </a:pPr>
            <a:r>
              <a:rPr lang="en-US" sz="2400" b="1" dirty="0" smtClean="0">
                <a:solidFill>
                  <a:srgbClr val="0066FF"/>
                </a:solidFill>
              </a:rPr>
              <a:t>other chemicals such as </a:t>
            </a:r>
            <a:r>
              <a:rPr lang="en-US" sz="2400" b="1" dirty="0" err="1" smtClean="0">
                <a:solidFill>
                  <a:srgbClr val="0066FF"/>
                </a:solidFill>
              </a:rPr>
              <a:t>halons</a:t>
            </a:r>
            <a:r>
              <a:rPr lang="en-US" sz="2400" b="1" dirty="0" smtClean="0">
                <a:solidFill>
                  <a:srgbClr val="0066FF"/>
                </a:solidFill>
              </a:rPr>
              <a:t> and carbon tetrachloride can also deplete</a:t>
            </a:r>
          </a:p>
          <a:p>
            <a:pPr marL="0" indent="0" eaLnBrk="1" hangingPunct="1">
              <a:lnSpc>
                <a:spcPct val="80000"/>
              </a:lnSpc>
              <a:buNone/>
            </a:pPr>
            <a:endParaRPr lang="en-US" sz="2400" b="1" dirty="0" smtClean="0">
              <a:solidFill>
                <a:srgbClr val="0066FF"/>
              </a:solidFill>
            </a:endParaRPr>
          </a:p>
        </p:txBody>
      </p:sp>
      <p:sp>
        <p:nvSpPr>
          <p:cNvPr id="116740" name="Rectangle 7"/>
          <p:cNvSpPr>
            <a:spLocks noGrp="1" noChangeArrowheads="1"/>
          </p:cNvSpPr>
          <p:nvPr>
            <p:ph sz="half" idx="2"/>
          </p:nvPr>
        </p:nvSpPr>
        <p:spPr/>
        <p:txBody>
          <a:bodyPr/>
          <a:lstStyle/>
          <a:p>
            <a:pPr eaLnBrk="1" hangingPunct="1"/>
            <a:endParaRPr lang="en-US" sz="2800" smtClean="0"/>
          </a:p>
        </p:txBody>
      </p:sp>
      <p:pic>
        <p:nvPicPr>
          <p:cNvPr id="116741" name="Picture 9" descr="ozone_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1814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to="" calcmode="lin" valueType="num">
                                      <p:cBhvr>
                                        <p:cTn id="12" dur="1" fill="hold"/>
                                        <p:tgtEl>
                                          <p:spTgt spid="1638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to="" calcmode="lin" valueType="num">
                                      <p:cBhvr>
                                        <p:cTn id="17" dur="1" fill="hold"/>
                                        <p:tgtEl>
                                          <p:spTgt spid="1638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 to="" calcmode="lin" valueType="num">
                                      <p:cBhvr>
                                        <p:cTn id="22" dur="1" fill="hold"/>
                                        <p:tgtEl>
                                          <p:spTgt spid="1638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to="" calcmode="lin" valueType="num">
                                      <p:cBhvr>
                                        <p:cTn id="27" dur="1" fill="hold"/>
                                        <p:tgtEl>
                                          <p:spTgt spid="1638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 to="" calcmode="lin" valueType="num">
                                      <p:cBhvr>
                                        <p:cTn id="32" dur="1" fill="hold"/>
                                        <p:tgtEl>
                                          <p:spTgt spid="16387">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to="" calcmode="lin" valueType="num">
                                      <p:cBhvr>
                                        <p:cTn id="37" dur="1" fill="hold"/>
                                        <p:tgtEl>
                                          <p:spTgt spid="1638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2018.jpg                                                       001AD21FToasto                         BF1593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75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hidden="1"/>
          <p:cNvSpPr>
            <a:spLocks noGrp="1" noChangeArrowheads="1"/>
          </p:cNvSpPr>
          <p:nvPr>
            <p:ph type="title"/>
          </p:nvPr>
        </p:nvSpPr>
        <p:spPr/>
        <p:txBody>
          <a:bodyPr/>
          <a:lstStyle/>
          <a:p>
            <a:pPr eaLnBrk="1" hangingPunct="1">
              <a:lnSpc>
                <a:spcPct val="90000"/>
              </a:lnSpc>
            </a:pPr>
            <a:r>
              <a:rPr lang="en-US" sz="1600" smtClean="0"/>
              <a:t>	</a:t>
            </a:r>
          </a:p>
        </p:txBody>
      </p:sp>
      <p:sp>
        <p:nvSpPr>
          <p:cNvPr id="117764" name="Rectangle 4"/>
          <p:cNvSpPr>
            <a:spLocks noChangeArrowheads="1"/>
          </p:cNvSpPr>
          <p:nvPr/>
        </p:nvSpPr>
        <p:spPr bwMode="auto">
          <a:xfrm>
            <a:off x="7564438" y="6562725"/>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eaLnBrk="0" hangingPunct="0"/>
            <a:r>
              <a:rPr lang="en-US" sz="1400" b="1">
                <a:solidFill>
                  <a:srgbClr val="000000"/>
                </a:solidFill>
                <a:ea typeface="ＭＳ Ｐゴシック" pitchFamily="1" charset="-128"/>
              </a:rPr>
              <a:t>Fig. 20-18, p. 486</a:t>
            </a:r>
          </a:p>
        </p:txBody>
      </p:sp>
      <p:sp>
        <p:nvSpPr>
          <p:cNvPr id="117765" name="Rectangle 5"/>
          <p:cNvSpPr>
            <a:spLocks noChangeArrowheads="1"/>
          </p:cNvSpPr>
          <p:nvPr/>
        </p:nvSpPr>
        <p:spPr bwMode="auto">
          <a:xfrm>
            <a:off x="4267200" y="3622675"/>
            <a:ext cx="26590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sz="1600" b="1">
                <a:solidFill>
                  <a:srgbClr val="000000"/>
                </a:solidFill>
                <a:ea typeface="ＭＳ Ｐゴシック" pitchFamily="1" charset="-128"/>
              </a:rPr>
              <a:t>A free oxygen atom pulls </a:t>
            </a:r>
          </a:p>
          <a:p>
            <a:pPr>
              <a:lnSpc>
                <a:spcPct val="90000"/>
              </a:lnSpc>
            </a:pPr>
            <a:r>
              <a:rPr lang="en-US" sz="1600" b="1">
                <a:solidFill>
                  <a:srgbClr val="000000"/>
                </a:solidFill>
                <a:ea typeface="ＭＳ Ｐゴシック" pitchFamily="1" charset="-128"/>
              </a:rPr>
              <a:t>the oxygen atom off </a:t>
            </a:r>
          </a:p>
          <a:p>
            <a:pPr>
              <a:lnSpc>
                <a:spcPct val="90000"/>
              </a:lnSpc>
            </a:pPr>
            <a:r>
              <a:rPr lang="en-US" sz="1600" b="1">
                <a:solidFill>
                  <a:srgbClr val="000000"/>
                </a:solidFill>
                <a:ea typeface="ＭＳ Ｐゴシック" pitchFamily="1" charset="-128"/>
              </a:rPr>
              <a:t>the chlorine monoxide </a:t>
            </a:r>
          </a:p>
          <a:p>
            <a:pPr>
              <a:lnSpc>
                <a:spcPct val="90000"/>
              </a:lnSpc>
            </a:pPr>
            <a:r>
              <a:rPr lang="en-US" sz="1600" b="1">
                <a:solidFill>
                  <a:srgbClr val="000000"/>
                </a:solidFill>
                <a:ea typeface="ＭＳ Ｐゴシック" pitchFamily="1" charset="-128"/>
              </a:rPr>
              <a:t>molecule to form O</a:t>
            </a:r>
            <a:r>
              <a:rPr lang="en-US" sz="1600" b="1" baseline="-25000">
                <a:solidFill>
                  <a:srgbClr val="000000"/>
                </a:solidFill>
                <a:ea typeface="ＭＳ Ｐゴシック" pitchFamily="1" charset="-128"/>
              </a:rPr>
              <a:t>2</a:t>
            </a:r>
            <a:r>
              <a:rPr lang="en-US" sz="1600" b="1">
                <a:solidFill>
                  <a:srgbClr val="000000"/>
                </a:solidFill>
                <a:ea typeface="ＭＳ Ｐゴシック" pitchFamily="1" charset="-128"/>
              </a:rPr>
              <a:t>. </a:t>
            </a:r>
          </a:p>
        </p:txBody>
      </p:sp>
      <p:sp>
        <p:nvSpPr>
          <p:cNvPr id="117766" name="Text Box 6"/>
          <p:cNvSpPr txBox="1">
            <a:spLocks noChangeArrowheads="1"/>
          </p:cNvSpPr>
          <p:nvPr/>
        </p:nvSpPr>
        <p:spPr bwMode="auto">
          <a:xfrm>
            <a:off x="0" y="0"/>
            <a:ext cx="4243388"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Ultraviolet light hits a chlorofluorocarbon </a:t>
            </a:r>
          </a:p>
          <a:p>
            <a:pPr eaLnBrk="1" hangingPunct="1">
              <a:lnSpc>
                <a:spcPct val="90000"/>
              </a:lnSpc>
            </a:pPr>
            <a:r>
              <a:rPr lang="en-US" sz="1600" b="1">
                <a:solidFill>
                  <a:srgbClr val="000000"/>
                </a:solidFill>
                <a:ea typeface="ＭＳ Ｐゴシック" pitchFamily="1" charset="-128"/>
              </a:rPr>
              <a:t>(CFC) molecule, such as CFCl</a:t>
            </a:r>
            <a:r>
              <a:rPr lang="en-US" sz="1600" b="1" baseline="-25000">
                <a:solidFill>
                  <a:srgbClr val="000000"/>
                </a:solidFill>
                <a:ea typeface="ＭＳ Ｐゴシック" pitchFamily="1" charset="-128"/>
              </a:rPr>
              <a:t>3</a:t>
            </a:r>
            <a:r>
              <a:rPr lang="en-US" sz="1600" b="1">
                <a:solidFill>
                  <a:srgbClr val="000000"/>
                </a:solidFill>
                <a:ea typeface="ＭＳ Ｐゴシック" pitchFamily="1" charset="-128"/>
              </a:rPr>
              <a:t>, breaking</a:t>
            </a:r>
          </a:p>
          <a:p>
            <a:pPr eaLnBrk="1" hangingPunct="1">
              <a:lnSpc>
                <a:spcPct val="90000"/>
              </a:lnSpc>
            </a:pPr>
            <a:r>
              <a:rPr lang="en-US" sz="1600" b="1">
                <a:solidFill>
                  <a:srgbClr val="000000"/>
                </a:solidFill>
                <a:ea typeface="ＭＳ Ｐゴシック" pitchFamily="1" charset="-128"/>
              </a:rPr>
              <a:t>off a chlorine atom and </a:t>
            </a:r>
          </a:p>
          <a:p>
            <a:pPr eaLnBrk="1" hangingPunct="1">
              <a:lnSpc>
                <a:spcPct val="90000"/>
              </a:lnSpc>
            </a:pPr>
            <a:r>
              <a:rPr lang="en-US" sz="1600" b="1">
                <a:solidFill>
                  <a:srgbClr val="000000"/>
                </a:solidFill>
                <a:ea typeface="ＭＳ Ｐゴシック" pitchFamily="1" charset="-128"/>
              </a:rPr>
              <a:t>leaving CFCl</a:t>
            </a:r>
            <a:r>
              <a:rPr lang="en-US" sz="1600" b="1" baseline="-25000">
                <a:solidFill>
                  <a:srgbClr val="000000"/>
                </a:solidFill>
                <a:ea typeface="ＭＳ Ｐゴシック" pitchFamily="1" charset="-128"/>
              </a:rPr>
              <a:t>2</a:t>
            </a:r>
            <a:r>
              <a:rPr lang="en-US" sz="1600" b="1">
                <a:solidFill>
                  <a:srgbClr val="000000"/>
                </a:solidFill>
                <a:ea typeface="ＭＳ Ｐゴシック" pitchFamily="1" charset="-128"/>
              </a:rPr>
              <a:t>.</a:t>
            </a:r>
          </a:p>
        </p:txBody>
      </p:sp>
      <p:sp>
        <p:nvSpPr>
          <p:cNvPr id="117767" name="Text Box 7"/>
          <p:cNvSpPr txBox="1">
            <a:spLocks noChangeArrowheads="1"/>
          </p:cNvSpPr>
          <p:nvPr/>
        </p:nvSpPr>
        <p:spPr bwMode="auto">
          <a:xfrm>
            <a:off x="3505200" y="838200"/>
            <a:ext cx="5667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Sun</a:t>
            </a:r>
          </a:p>
        </p:txBody>
      </p:sp>
      <p:sp>
        <p:nvSpPr>
          <p:cNvPr id="117768" name="Text Box 8"/>
          <p:cNvSpPr txBox="1">
            <a:spLocks noChangeArrowheads="1"/>
          </p:cNvSpPr>
          <p:nvPr/>
        </p:nvSpPr>
        <p:spPr bwMode="auto">
          <a:xfrm>
            <a:off x="2133600" y="6172200"/>
            <a:ext cx="13033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Repeated </a:t>
            </a:r>
          </a:p>
          <a:p>
            <a:pPr eaLnBrk="1" hangingPunct="1">
              <a:lnSpc>
                <a:spcPct val="90000"/>
              </a:lnSpc>
            </a:pPr>
            <a:r>
              <a:rPr lang="en-US" sz="1600" b="1">
                <a:solidFill>
                  <a:srgbClr val="000000"/>
                </a:solidFill>
                <a:ea typeface="ＭＳ Ｐゴシック" pitchFamily="1" charset="-128"/>
              </a:rPr>
              <a:t>many times</a:t>
            </a:r>
          </a:p>
        </p:txBody>
      </p:sp>
      <p:sp>
        <p:nvSpPr>
          <p:cNvPr id="117769" name="Text Box 9"/>
          <p:cNvSpPr txBox="1">
            <a:spLocks noChangeArrowheads="1"/>
          </p:cNvSpPr>
          <p:nvPr/>
        </p:nvSpPr>
        <p:spPr bwMode="auto">
          <a:xfrm>
            <a:off x="6019800" y="5505450"/>
            <a:ext cx="266700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The chlorine atom </a:t>
            </a:r>
          </a:p>
          <a:p>
            <a:pPr eaLnBrk="1" hangingPunct="1">
              <a:lnSpc>
                <a:spcPct val="90000"/>
              </a:lnSpc>
            </a:pPr>
            <a:r>
              <a:rPr lang="en-US" sz="1600" b="1">
                <a:solidFill>
                  <a:srgbClr val="000000"/>
                </a:solidFill>
                <a:ea typeface="ＭＳ Ｐゴシック" pitchFamily="1" charset="-128"/>
              </a:rPr>
              <a:t>and the oxygen atom </a:t>
            </a:r>
          </a:p>
          <a:p>
            <a:pPr eaLnBrk="1" hangingPunct="1">
              <a:lnSpc>
                <a:spcPct val="90000"/>
              </a:lnSpc>
            </a:pPr>
            <a:r>
              <a:rPr lang="en-US" sz="1600" b="1">
                <a:solidFill>
                  <a:srgbClr val="000000"/>
                </a:solidFill>
                <a:ea typeface="ＭＳ Ｐゴシック" pitchFamily="1" charset="-128"/>
              </a:rPr>
              <a:t>join to form a chlorine monoxide molecule (ClO).</a:t>
            </a:r>
          </a:p>
        </p:txBody>
      </p:sp>
      <p:sp>
        <p:nvSpPr>
          <p:cNvPr id="117770" name="Text Box 10"/>
          <p:cNvSpPr txBox="1">
            <a:spLocks noChangeArrowheads="1"/>
          </p:cNvSpPr>
          <p:nvPr/>
        </p:nvSpPr>
        <p:spPr bwMode="auto">
          <a:xfrm>
            <a:off x="6350" y="5680075"/>
            <a:ext cx="2522538"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Summary of Reactions</a:t>
            </a:r>
          </a:p>
          <a:p>
            <a:pPr eaLnBrk="1" hangingPunct="1">
              <a:lnSpc>
                <a:spcPct val="90000"/>
              </a:lnSpc>
            </a:pPr>
            <a:r>
              <a:rPr lang="en-US" sz="1600" b="1">
                <a:solidFill>
                  <a:srgbClr val="000000"/>
                </a:solidFill>
                <a:ea typeface="ＭＳ Ｐゴシック" pitchFamily="1" charset="-128"/>
              </a:rPr>
              <a:t>CCl</a:t>
            </a:r>
            <a:r>
              <a:rPr lang="en-US" sz="1600" b="1" baseline="-25000">
                <a:solidFill>
                  <a:srgbClr val="000000"/>
                </a:solidFill>
                <a:ea typeface="ＭＳ Ｐゴシック" pitchFamily="1" charset="-128"/>
              </a:rPr>
              <a:t>3</a:t>
            </a:r>
            <a:r>
              <a:rPr lang="en-US" sz="1600" b="1">
                <a:solidFill>
                  <a:srgbClr val="000000"/>
                </a:solidFill>
                <a:ea typeface="ＭＳ Ｐゴシック" pitchFamily="1" charset="-128"/>
              </a:rPr>
              <a:t>F + UV     Cl + CCl</a:t>
            </a:r>
            <a:r>
              <a:rPr lang="en-US" sz="1600" b="1" baseline="-25000">
                <a:solidFill>
                  <a:srgbClr val="000000"/>
                </a:solidFill>
                <a:ea typeface="ＭＳ Ｐゴシック" pitchFamily="1" charset="-128"/>
              </a:rPr>
              <a:t>2</a:t>
            </a:r>
            <a:r>
              <a:rPr lang="en-US" sz="1600" b="1">
                <a:solidFill>
                  <a:srgbClr val="000000"/>
                </a:solidFill>
                <a:ea typeface="ＭＳ Ｐゴシック" pitchFamily="1" charset="-128"/>
              </a:rPr>
              <a:t>F</a:t>
            </a:r>
          </a:p>
          <a:p>
            <a:pPr eaLnBrk="1" hangingPunct="1">
              <a:lnSpc>
                <a:spcPct val="90000"/>
              </a:lnSpc>
            </a:pPr>
            <a:r>
              <a:rPr lang="en-US" sz="1600" b="1">
                <a:solidFill>
                  <a:srgbClr val="000000"/>
                </a:solidFill>
                <a:ea typeface="ＭＳ Ｐゴシック" pitchFamily="1" charset="-128"/>
              </a:rPr>
              <a:t>Cl + O</a:t>
            </a:r>
            <a:r>
              <a:rPr lang="en-US" sz="1600" b="1" baseline="-25000">
                <a:solidFill>
                  <a:srgbClr val="000000"/>
                </a:solidFill>
                <a:ea typeface="ＭＳ Ｐゴシック" pitchFamily="1" charset="-128"/>
              </a:rPr>
              <a:t>3</a:t>
            </a:r>
            <a:r>
              <a:rPr lang="en-US" sz="1600" b="1">
                <a:solidFill>
                  <a:srgbClr val="000000"/>
                </a:solidFill>
                <a:ea typeface="ＭＳ Ｐゴシック" pitchFamily="1" charset="-128"/>
              </a:rPr>
              <a:t>    ClO + O</a:t>
            </a:r>
            <a:r>
              <a:rPr lang="en-US" sz="1600" b="1" baseline="-25000">
                <a:solidFill>
                  <a:srgbClr val="000000"/>
                </a:solidFill>
                <a:ea typeface="ＭＳ Ｐゴシック" pitchFamily="1" charset="-128"/>
              </a:rPr>
              <a:t>2</a:t>
            </a:r>
            <a:endParaRPr lang="en-US" sz="1600" b="1">
              <a:solidFill>
                <a:srgbClr val="000000"/>
              </a:solidFill>
              <a:ea typeface="ＭＳ Ｐゴシック" pitchFamily="1" charset="-128"/>
            </a:endParaRPr>
          </a:p>
          <a:p>
            <a:pPr eaLnBrk="1" hangingPunct="1">
              <a:lnSpc>
                <a:spcPct val="90000"/>
              </a:lnSpc>
            </a:pPr>
            <a:r>
              <a:rPr lang="en-US" sz="1600" b="1">
                <a:solidFill>
                  <a:srgbClr val="000000"/>
                </a:solidFill>
                <a:ea typeface="ＭＳ Ｐゴシック" pitchFamily="1" charset="-128"/>
              </a:rPr>
              <a:t>Cl + O     Cl + O2</a:t>
            </a:r>
          </a:p>
        </p:txBody>
      </p:sp>
      <p:sp>
        <p:nvSpPr>
          <p:cNvPr id="117771" name="Text Box 11"/>
          <p:cNvSpPr txBox="1">
            <a:spLocks noChangeArrowheads="1"/>
          </p:cNvSpPr>
          <p:nvPr/>
        </p:nvSpPr>
        <p:spPr bwMode="auto">
          <a:xfrm>
            <a:off x="2590800" y="1752600"/>
            <a:ext cx="138112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UV radiation</a:t>
            </a:r>
          </a:p>
        </p:txBody>
      </p:sp>
      <p:sp>
        <p:nvSpPr>
          <p:cNvPr id="117772" name="Text Box 12"/>
          <p:cNvSpPr txBox="1">
            <a:spLocks noChangeArrowheads="1"/>
          </p:cNvSpPr>
          <p:nvPr/>
        </p:nvSpPr>
        <p:spPr bwMode="auto">
          <a:xfrm>
            <a:off x="31750" y="3870325"/>
            <a:ext cx="324485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The chlorine atom attacks</a:t>
            </a:r>
          </a:p>
          <a:p>
            <a:pPr eaLnBrk="1" hangingPunct="1">
              <a:lnSpc>
                <a:spcPct val="90000"/>
              </a:lnSpc>
            </a:pPr>
            <a:r>
              <a:rPr lang="en-US" sz="1600" b="1">
                <a:solidFill>
                  <a:srgbClr val="000000"/>
                </a:solidFill>
                <a:ea typeface="ＭＳ Ｐゴシック" pitchFamily="1" charset="-128"/>
              </a:rPr>
              <a:t>an ozone (O3) molecule, </a:t>
            </a:r>
          </a:p>
          <a:p>
            <a:pPr eaLnBrk="1" hangingPunct="1">
              <a:lnSpc>
                <a:spcPct val="90000"/>
              </a:lnSpc>
            </a:pPr>
            <a:r>
              <a:rPr lang="en-US" sz="1600" b="1">
                <a:solidFill>
                  <a:srgbClr val="000000"/>
                </a:solidFill>
                <a:ea typeface="ＭＳ Ｐゴシック" pitchFamily="1" charset="-128"/>
              </a:rPr>
              <a:t>pulling an oxygen atom off</a:t>
            </a:r>
          </a:p>
          <a:p>
            <a:pPr eaLnBrk="1" hangingPunct="1">
              <a:lnSpc>
                <a:spcPct val="90000"/>
              </a:lnSpc>
            </a:pPr>
            <a:r>
              <a:rPr lang="en-US" sz="1600" b="1">
                <a:solidFill>
                  <a:srgbClr val="000000"/>
                </a:solidFill>
                <a:ea typeface="ＭＳ Ｐゴシック" pitchFamily="1" charset="-128"/>
              </a:rPr>
              <a:t>it and leaving an oxygen </a:t>
            </a:r>
          </a:p>
          <a:p>
            <a:pPr eaLnBrk="1" hangingPunct="1">
              <a:lnSpc>
                <a:spcPct val="90000"/>
              </a:lnSpc>
            </a:pPr>
            <a:r>
              <a:rPr lang="en-US" sz="1600" b="1">
                <a:solidFill>
                  <a:srgbClr val="000000"/>
                </a:solidFill>
                <a:ea typeface="ＭＳ Ｐゴシック" pitchFamily="1" charset="-128"/>
              </a:rPr>
              <a:t>molecule (O2). </a:t>
            </a:r>
          </a:p>
          <a:p>
            <a:pPr eaLnBrk="1" hangingPunct="1">
              <a:lnSpc>
                <a:spcPct val="90000"/>
              </a:lnSpc>
            </a:pPr>
            <a:endParaRPr lang="en-US" sz="1600">
              <a:solidFill>
                <a:srgbClr val="000000"/>
              </a:solidFill>
              <a:ea typeface="ＭＳ Ｐゴシック" pitchFamily="1" charset="-128"/>
            </a:endParaRPr>
          </a:p>
        </p:txBody>
      </p:sp>
      <p:sp>
        <p:nvSpPr>
          <p:cNvPr id="117773" name="Text Box 13"/>
          <p:cNvSpPr txBox="1">
            <a:spLocks noChangeArrowheads="1"/>
          </p:cNvSpPr>
          <p:nvPr/>
        </p:nvSpPr>
        <p:spPr bwMode="auto">
          <a:xfrm>
            <a:off x="5105400" y="1227138"/>
            <a:ext cx="353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Once free, the chlorine atom is off </a:t>
            </a:r>
          </a:p>
          <a:p>
            <a:pPr eaLnBrk="1" hangingPunct="1">
              <a:lnSpc>
                <a:spcPct val="90000"/>
              </a:lnSpc>
            </a:pPr>
            <a:r>
              <a:rPr lang="en-US" sz="1600" b="1">
                <a:solidFill>
                  <a:srgbClr val="000000"/>
                </a:solidFill>
                <a:ea typeface="ＭＳ Ｐゴシック" pitchFamily="1" charset="-128"/>
              </a:rPr>
              <a:t>to attack another ozone molecule</a:t>
            </a:r>
          </a:p>
          <a:p>
            <a:pPr eaLnBrk="1" hangingPunct="1">
              <a:lnSpc>
                <a:spcPct val="90000"/>
              </a:lnSpc>
            </a:pPr>
            <a:r>
              <a:rPr lang="en-US" sz="1600" b="1">
                <a:solidFill>
                  <a:srgbClr val="000000"/>
                </a:solidFill>
                <a:ea typeface="ＭＳ Ｐゴシック" pitchFamily="1" charset="-128"/>
              </a:rPr>
              <a:t>and begin the cycle again. </a:t>
            </a:r>
          </a:p>
          <a:p>
            <a:pPr eaLnBrk="1" hangingPunct="1">
              <a:lnSpc>
                <a:spcPct val="90000"/>
              </a:lnSpc>
            </a:pPr>
            <a:endParaRPr lang="en-US" sz="1600">
              <a:solidFill>
                <a:srgbClr val="000000"/>
              </a:solidFill>
              <a:ea typeface="ＭＳ Ｐゴシック" pitchFamily="1" charset="-128"/>
            </a:endParaRPr>
          </a:p>
        </p:txBody>
      </p:sp>
      <p:sp>
        <p:nvSpPr>
          <p:cNvPr id="117774" name="Text Box 14"/>
          <p:cNvSpPr txBox="1">
            <a:spLocks noChangeArrowheads="1"/>
          </p:cNvSpPr>
          <p:nvPr/>
        </p:nvSpPr>
        <p:spPr bwMode="auto">
          <a:xfrm>
            <a:off x="2057400" y="1031875"/>
            <a:ext cx="3873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b="1">
                <a:solidFill>
                  <a:srgbClr val="000000"/>
                </a:solidFill>
                <a:ea typeface="ＭＳ Ｐゴシック" pitchFamily="1" charset="-128"/>
              </a:rPr>
              <a:t>Cl</a:t>
            </a:r>
          </a:p>
        </p:txBody>
      </p:sp>
      <p:sp>
        <p:nvSpPr>
          <p:cNvPr id="117775" name="Line 15"/>
          <p:cNvSpPr>
            <a:spLocks noChangeShapeType="1"/>
          </p:cNvSpPr>
          <p:nvPr/>
        </p:nvSpPr>
        <p:spPr bwMode="auto">
          <a:xfrm flipV="1">
            <a:off x="1214438" y="6019800"/>
            <a:ext cx="233362"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6" name="Line 16"/>
          <p:cNvSpPr>
            <a:spLocks noChangeShapeType="1"/>
          </p:cNvSpPr>
          <p:nvPr/>
        </p:nvSpPr>
        <p:spPr bwMode="auto">
          <a:xfrm>
            <a:off x="762000" y="6248400"/>
            <a:ext cx="228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7" name="Line 17"/>
          <p:cNvSpPr>
            <a:spLocks noChangeShapeType="1"/>
          </p:cNvSpPr>
          <p:nvPr/>
        </p:nvSpPr>
        <p:spPr bwMode="auto">
          <a:xfrm>
            <a:off x="733425" y="6477000"/>
            <a:ext cx="228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8" name="AutoShape 18"/>
          <p:cNvSpPr>
            <a:spLocks/>
          </p:cNvSpPr>
          <p:nvPr/>
        </p:nvSpPr>
        <p:spPr bwMode="auto">
          <a:xfrm>
            <a:off x="1905000" y="6181725"/>
            <a:ext cx="228600" cy="371475"/>
          </a:xfrm>
          <a:prstGeom prst="rightBrace">
            <a:avLst>
              <a:gd name="adj1" fmla="val 13542"/>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ea typeface="ＭＳ Ｐゴシック" pitchFamily="1"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2018-[Converted] 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0"/>
            <a:ext cx="10572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5" name="Picture 3" descr="2018-[Converted] copy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638" y="1808163"/>
            <a:ext cx="4953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6" name="Picture 4" descr="2018-[Converted] copy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00400"/>
            <a:ext cx="10445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7" name="Picture 5" descr="2018-[Converted] copy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057400"/>
            <a:ext cx="236696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8" name="Picture 6" descr="2018-[Converted] copy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876800"/>
            <a:ext cx="923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9" name="Picture 7" descr="2018-[Converted] copy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2667000"/>
            <a:ext cx="5222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880" name="Group 8"/>
          <p:cNvGrpSpPr>
            <a:grpSpLocks/>
          </p:cNvGrpSpPr>
          <p:nvPr/>
        </p:nvGrpSpPr>
        <p:grpSpPr bwMode="auto">
          <a:xfrm>
            <a:off x="3810000" y="0"/>
            <a:ext cx="2043113" cy="2030413"/>
            <a:chOff x="2400" y="144"/>
            <a:chExt cx="1287" cy="1279"/>
          </a:xfrm>
        </p:grpSpPr>
        <p:pic>
          <p:nvPicPr>
            <p:cNvPr id="118857" name="Picture 9" descr="2018-[Converted] copy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 y="144"/>
              <a:ext cx="1287"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58" name="Rectangle 10"/>
            <p:cNvSpPr>
              <a:spLocks noChangeArrowheads="1"/>
            </p:cNvSpPr>
            <p:nvPr/>
          </p:nvSpPr>
          <p:spPr bwMode="auto">
            <a:xfrm>
              <a:off x="2862" y="645"/>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000000"/>
                  </a:solidFill>
                  <a:ea typeface="ＭＳ Ｐゴシック" pitchFamily="1" charset="-128"/>
                </a:rPr>
                <a:t>Sun</a:t>
              </a:r>
            </a:p>
          </p:txBody>
        </p:sp>
      </p:grpSp>
      <p:sp>
        <p:nvSpPr>
          <p:cNvPr id="207883" name="Rectangle 11"/>
          <p:cNvSpPr>
            <a:spLocks noChangeArrowheads="1"/>
          </p:cNvSpPr>
          <p:nvPr/>
        </p:nvSpPr>
        <p:spPr bwMode="auto">
          <a:xfrm>
            <a:off x="6172200" y="609600"/>
            <a:ext cx="2743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solidFill>
                  <a:srgbClr val="000000"/>
                </a:solidFill>
                <a:ea typeface="ＭＳ Ｐゴシック" pitchFamily="1" charset="-128"/>
              </a:rPr>
              <a:t>Once free, the chlorine atom is off to attack another ozone molecule</a:t>
            </a:r>
          </a:p>
          <a:p>
            <a:pPr eaLnBrk="0" hangingPunct="0"/>
            <a:r>
              <a:rPr lang="en-US" sz="1600" b="1">
                <a:solidFill>
                  <a:srgbClr val="000000"/>
                </a:solidFill>
                <a:ea typeface="ＭＳ Ｐゴシック" pitchFamily="1" charset="-128"/>
              </a:rPr>
              <a:t>and begin the cycle again.</a:t>
            </a:r>
          </a:p>
        </p:txBody>
      </p:sp>
      <p:sp>
        <p:nvSpPr>
          <p:cNvPr id="207884" name="Rectangle 12"/>
          <p:cNvSpPr>
            <a:spLocks noChangeArrowheads="1"/>
          </p:cNvSpPr>
          <p:nvPr/>
        </p:nvSpPr>
        <p:spPr bwMode="auto">
          <a:xfrm>
            <a:off x="4953000" y="3810000"/>
            <a:ext cx="26574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000000"/>
                </a:solidFill>
                <a:ea typeface="ＭＳ Ｐゴシック" pitchFamily="1" charset="-128"/>
              </a:rPr>
              <a:t>A free oxygen atom pulls </a:t>
            </a:r>
          </a:p>
          <a:p>
            <a:pPr eaLnBrk="0" hangingPunct="0"/>
            <a:r>
              <a:rPr lang="en-US" sz="1600" b="1">
                <a:solidFill>
                  <a:srgbClr val="000000"/>
                </a:solidFill>
                <a:ea typeface="ＭＳ Ｐゴシック" pitchFamily="1" charset="-128"/>
              </a:rPr>
              <a:t>the oxygen atom off </a:t>
            </a:r>
          </a:p>
          <a:p>
            <a:pPr eaLnBrk="0" hangingPunct="0"/>
            <a:r>
              <a:rPr lang="en-US" sz="1600" b="1">
                <a:solidFill>
                  <a:srgbClr val="000000"/>
                </a:solidFill>
                <a:ea typeface="ＭＳ Ｐゴシック" pitchFamily="1" charset="-128"/>
              </a:rPr>
              <a:t>the chlorine monoxide </a:t>
            </a:r>
          </a:p>
          <a:p>
            <a:pPr eaLnBrk="0" hangingPunct="0"/>
            <a:r>
              <a:rPr lang="en-US" sz="1600" b="1">
                <a:solidFill>
                  <a:srgbClr val="000000"/>
                </a:solidFill>
                <a:ea typeface="ＭＳ Ｐゴシック" pitchFamily="1" charset="-128"/>
              </a:rPr>
              <a:t>molecule to form O2.</a:t>
            </a:r>
          </a:p>
        </p:txBody>
      </p:sp>
      <p:sp>
        <p:nvSpPr>
          <p:cNvPr id="207885" name="Rectangle 13"/>
          <p:cNvSpPr>
            <a:spLocks noChangeArrowheads="1"/>
          </p:cNvSpPr>
          <p:nvPr/>
        </p:nvSpPr>
        <p:spPr bwMode="auto">
          <a:xfrm>
            <a:off x="3209925" y="5638800"/>
            <a:ext cx="27241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000000"/>
                </a:solidFill>
                <a:ea typeface="ＭＳ Ｐゴシック" pitchFamily="1" charset="-128"/>
              </a:rPr>
              <a:t>The chlorine atom and </a:t>
            </a:r>
          </a:p>
          <a:p>
            <a:pPr eaLnBrk="0" hangingPunct="0"/>
            <a:r>
              <a:rPr lang="en-US" sz="1600" b="1">
                <a:solidFill>
                  <a:srgbClr val="000000"/>
                </a:solidFill>
                <a:ea typeface="ＭＳ Ｐゴシック" pitchFamily="1" charset="-128"/>
              </a:rPr>
              <a:t>the oxygen atom join to </a:t>
            </a:r>
          </a:p>
          <a:p>
            <a:pPr eaLnBrk="0" hangingPunct="0"/>
            <a:r>
              <a:rPr lang="en-US" sz="1600" b="1">
                <a:solidFill>
                  <a:srgbClr val="000000"/>
                </a:solidFill>
                <a:ea typeface="ＭＳ Ｐゴシック" pitchFamily="1" charset="-128"/>
              </a:rPr>
              <a:t>form a chlorine monoxide </a:t>
            </a:r>
          </a:p>
          <a:p>
            <a:pPr eaLnBrk="0" hangingPunct="0"/>
            <a:r>
              <a:rPr lang="en-US" sz="1600" b="1">
                <a:solidFill>
                  <a:srgbClr val="000000"/>
                </a:solidFill>
                <a:ea typeface="ＭＳ Ｐゴシック" pitchFamily="1" charset="-128"/>
              </a:rPr>
              <a:t>molecule (ClO).</a:t>
            </a:r>
          </a:p>
        </p:txBody>
      </p:sp>
      <p:grpSp>
        <p:nvGrpSpPr>
          <p:cNvPr id="207886" name="Group 14"/>
          <p:cNvGrpSpPr>
            <a:grpSpLocks/>
          </p:cNvGrpSpPr>
          <p:nvPr/>
        </p:nvGrpSpPr>
        <p:grpSpPr bwMode="auto">
          <a:xfrm>
            <a:off x="3429000" y="838200"/>
            <a:ext cx="1606550" cy="1128713"/>
            <a:chOff x="2160" y="672"/>
            <a:chExt cx="1012" cy="711"/>
          </a:xfrm>
        </p:grpSpPr>
        <p:pic>
          <p:nvPicPr>
            <p:cNvPr id="118855" name="Picture 15" descr="2018-[Converted] copy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0" y="672"/>
              <a:ext cx="59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56" name="Rectangle 16"/>
            <p:cNvSpPr>
              <a:spLocks noChangeArrowheads="1"/>
            </p:cNvSpPr>
            <p:nvPr/>
          </p:nvSpPr>
          <p:spPr bwMode="auto">
            <a:xfrm>
              <a:off x="2208" y="1152"/>
              <a:ext cx="9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000000"/>
                  </a:solidFill>
                  <a:ea typeface="ＭＳ Ｐゴシック" pitchFamily="1" charset="-128"/>
                </a:rPr>
                <a:t>UV radiation</a:t>
              </a:r>
            </a:p>
          </p:txBody>
        </p:sp>
      </p:grpSp>
      <p:grpSp>
        <p:nvGrpSpPr>
          <p:cNvPr id="207889" name="Group 17"/>
          <p:cNvGrpSpPr>
            <a:grpSpLocks/>
          </p:cNvGrpSpPr>
          <p:nvPr/>
        </p:nvGrpSpPr>
        <p:grpSpPr bwMode="auto">
          <a:xfrm>
            <a:off x="2362200" y="990600"/>
            <a:ext cx="1241425" cy="958850"/>
            <a:chOff x="1488" y="768"/>
            <a:chExt cx="782" cy="604"/>
          </a:xfrm>
        </p:grpSpPr>
        <p:pic>
          <p:nvPicPr>
            <p:cNvPr id="118849" name="Picture 18" descr="2018-[Converted] copy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8" y="768"/>
              <a:ext cx="782"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50" name="Rectangle 19"/>
            <p:cNvSpPr>
              <a:spLocks noChangeArrowheads="1"/>
            </p:cNvSpPr>
            <p:nvPr/>
          </p:nvSpPr>
          <p:spPr bwMode="auto">
            <a:xfrm>
              <a:off x="1488" y="816"/>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a:solidFill>
                    <a:srgbClr val="000000"/>
                  </a:solidFill>
                  <a:ea typeface="ＭＳ Ｐゴシック" pitchFamily="1" charset="-128"/>
                </a:rPr>
                <a:t>Cl</a:t>
              </a:r>
            </a:p>
          </p:txBody>
        </p:sp>
        <p:sp>
          <p:nvSpPr>
            <p:cNvPr id="118851" name="Rectangle 20"/>
            <p:cNvSpPr>
              <a:spLocks noChangeArrowheads="1"/>
            </p:cNvSpPr>
            <p:nvPr/>
          </p:nvSpPr>
          <p:spPr bwMode="auto">
            <a:xfrm>
              <a:off x="1819" y="79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a:solidFill>
                    <a:srgbClr val="000000"/>
                  </a:solidFill>
                  <a:ea typeface="ＭＳ Ｐゴシック" pitchFamily="1" charset="-128"/>
                </a:rPr>
                <a:t>Cl</a:t>
              </a:r>
            </a:p>
          </p:txBody>
        </p:sp>
        <p:sp>
          <p:nvSpPr>
            <p:cNvPr id="118852" name="Rectangle 21"/>
            <p:cNvSpPr>
              <a:spLocks noChangeArrowheads="1"/>
            </p:cNvSpPr>
            <p:nvPr/>
          </p:nvSpPr>
          <p:spPr bwMode="auto">
            <a:xfrm>
              <a:off x="1898" y="1046"/>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a:solidFill>
                    <a:srgbClr val="000000"/>
                  </a:solidFill>
                  <a:ea typeface="ＭＳ Ｐゴシック" pitchFamily="1" charset="-128"/>
                </a:rPr>
                <a:t>Cl</a:t>
              </a:r>
            </a:p>
          </p:txBody>
        </p:sp>
        <p:sp>
          <p:nvSpPr>
            <p:cNvPr id="118853" name="Rectangle 22"/>
            <p:cNvSpPr>
              <a:spLocks noChangeArrowheads="1"/>
            </p:cNvSpPr>
            <p:nvPr/>
          </p:nvSpPr>
          <p:spPr bwMode="auto">
            <a:xfrm>
              <a:off x="1680" y="96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a:solidFill>
                    <a:srgbClr val="000000"/>
                  </a:solidFill>
                  <a:ea typeface="ＭＳ Ｐゴシック" pitchFamily="1" charset="-128"/>
                </a:rPr>
                <a:t>C</a:t>
              </a:r>
            </a:p>
          </p:txBody>
        </p:sp>
        <p:sp>
          <p:nvSpPr>
            <p:cNvPr id="118854" name="Rectangle 23"/>
            <p:cNvSpPr>
              <a:spLocks noChangeArrowheads="1"/>
            </p:cNvSpPr>
            <p:nvPr/>
          </p:nvSpPr>
          <p:spPr bwMode="auto">
            <a:xfrm>
              <a:off x="1637" y="113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a:solidFill>
                    <a:srgbClr val="000000"/>
                  </a:solidFill>
                  <a:ea typeface="ＭＳ Ｐゴシック" pitchFamily="1" charset="-128"/>
                </a:rPr>
                <a:t>F</a:t>
              </a:r>
            </a:p>
          </p:txBody>
        </p:sp>
      </p:grpSp>
      <p:sp>
        <p:nvSpPr>
          <p:cNvPr id="207896" name="Rectangle 24"/>
          <p:cNvSpPr>
            <a:spLocks noChangeArrowheads="1"/>
          </p:cNvSpPr>
          <p:nvPr/>
        </p:nvSpPr>
        <p:spPr bwMode="auto">
          <a:xfrm>
            <a:off x="381000" y="3886200"/>
            <a:ext cx="3200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solidFill>
                  <a:srgbClr val="000000"/>
                </a:solidFill>
                <a:ea typeface="ＭＳ Ｐゴシック" pitchFamily="1" charset="-128"/>
              </a:rPr>
              <a:t>The chlorine atom attacks an ozone (O</a:t>
            </a:r>
            <a:r>
              <a:rPr lang="en-US" sz="1600" b="1" baseline="-25000">
                <a:solidFill>
                  <a:srgbClr val="000000"/>
                </a:solidFill>
                <a:ea typeface="ＭＳ Ｐゴシック" pitchFamily="1" charset="-128"/>
              </a:rPr>
              <a:t>3</a:t>
            </a:r>
            <a:r>
              <a:rPr lang="en-US" sz="1600" b="1">
                <a:solidFill>
                  <a:srgbClr val="000000"/>
                </a:solidFill>
                <a:ea typeface="ＭＳ Ｐゴシック" pitchFamily="1" charset="-128"/>
              </a:rPr>
              <a:t>) molecule, pulling an oxygen atom off it and leaving an oxygen </a:t>
            </a:r>
          </a:p>
          <a:p>
            <a:pPr eaLnBrk="0" hangingPunct="0"/>
            <a:r>
              <a:rPr lang="en-US" sz="1600" b="1">
                <a:solidFill>
                  <a:srgbClr val="000000"/>
                </a:solidFill>
                <a:ea typeface="ＭＳ Ｐゴシック" pitchFamily="1" charset="-128"/>
              </a:rPr>
              <a:t>molecule (O</a:t>
            </a:r>
            <a:r>
              <a:rPr lang="en-US" sz="1600" b="1" baseline="-25000">
                <a:solidFill>
                  <a:srgbClr val="000000"/>
                </a:solidFill>
                <a:ea typeface="ＭＳ Ｐゴシック" pitchFamily="1" charset="-128"/>
              </a:rPr>
              <a:t>2</a:t>
            </a:r>
            <a:r>
              <a:rPr lang="en-US" sz="1600" b="1">
                <a:solidFill>
                  <a:srgbClr val="000000"/>
                </a:solidFill>
                <a:ea typeface="ＭＳ Ｐゴシック" pitchFamily="1" charset="-128"/>
              </a:rPr>
              <a:t>).</a:t>
            </a:r>
          </a:p>
        </p:txBody>
      </p:sp>
      <p:grpSp>
        <p:nvGrpSpPr>
          <p:cNvPr id="207897" name="Group 25"/>
          <p:cNvGrpSpPr>
            <a:grpSpLocks/>
          </p:cNvGrpSpPr>
          <p:nvPr/>
        </p:nvGrpSpPr>
        <p:grpSpPr bwMode="auto">
          <a:xfrm>
            <a:off x="2438400" y="2362200"/>
            <a:ext cx="898525" cy="911225"/>
            <a:chOff x="1536" y="1632"/>
            <a:chExt cx="566" cy="574"/>
          </a:xfrm>
        </p:grpSpPr>
        <p:pic>
          <p:nvPicPr>
            <p:cNvPr id="118847" name="Picture 26" descr="2018-[Converted] copy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1632"/>
              <a:ext cx="56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48" name="Text Box 27"/>
            <p:cNvSpPr txBox="1">
              <a:spLocks noChangeArrowheads="1"/>
            </p:cNvSpPr>
            <p:nvPr/>
          </p:nvSpPr>
          <p:spPr bwMode="auto">
            <a:xfrm>
              <a:off x="1662" y="1800"/>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Cl</a:t>
              </a:r>
            </a:p>
          </p:txBody>
        </p:sp>
      </p:grpSp>
      <p:grpSp>
        <p:nvGrpSpPr>
          <p:cNvPr id="207900" name="Group 28"/>
          <p:cNvGrpSpPr>
            <a:grpSpLocks/>
          </p:cNvGrpSpPr>
          <p:nvPr/>
        </p:nvGrpSpPr>
        <p:grpSpPr bwMode="auto">
          <a:xfrm>
            <a:off x="3962400" y="3810000"/>
            <a:ext cx="898525" cy="911225"/>
            <a:chOff x="1536" y="1632"/>
            <a:chExt cx="566" cy="574"/>
          </a:xfrm>
        </p:grpSpPr>
        <p:pic>
          <p:nvPicPr>
            <p:cNvPr id="118845" name="Picture 29" descr="2018-[Converted] copy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1632"/>
              <a:ext cx="56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46" name="Text Box 30"/>
            <p:cNvSpPr txBox="1">
              <a:spLocks noChangeArrowheads="1"/>
            </p:cNvSpPr>
            <p:nvPr/>
          </p:nvSpPr>
          <p:spPr bwMode="auto">
            <a:xfrm>
              <a:off x="1662" y="1800"/>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Cl</a:t>
              </a:r>
            </a:p>
          </p:txBody>
        </p:sp>
      </p:grpSp>
      <p:pic>
        <p:nvPicPr>
          <p:cNvPr id="207903" name="Picture 31" descr="2018-[Converted]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8263" y="4343400"/>
            <a:ext cx="6937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904" name="Group 32"/>
          <p:cNvGrpSpPr>
            <a:grpSpLocks/>
          </p:cNvGrpSpPr>
          <p:nvPr/>
        </p:nvGrpSpPr>
        <p:grpSpPr bwMode="auto">
          <a:xfrm>
            <a:off x="2971800" y="4343400"/>
            <a:ext cx="952500" cy="681038"/>
            <a:chOff x="1344" y="2928"/>
            <a:chExt cx="600" cy="429"/>
          </a:xfrm>
        </p:grpSpPr>
        <p:pic>
          <p:nvPicPr>
            <p:cNvPr id="118841" name="Picture 33" descr="2018-[Converted] copy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4" y="2928"/>
              <a:ext cx="60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42" name="Text Box 34"/>
            <p:cNvSpPr txBox="1">
              <a:spLocks noChangeArrowheads="1"/>
            </p:cNvSpPr>
            <p:nvPr/>
          </p:nvSpPr>
          <p:spPr bwMode="auto">
            <a:xfrm>
              <a:off x="1713" y="3056"/>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sp>
          <p:nvSpPr>
            <p:cNvPr id="118843" name="Text Box 35"/>
            <p:cNvSpPr txBox="1">
              <a:spLocks noChangeArrowheads="1"/>
            </p:cNvSpPr>
            <p:nvPr/>
          </p:nvSpPr>
          <p:spPr bwMode="auto">
            <a:xfrm>
              <a:off x="1559" y="2961"/>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sp>
          <p:nvSpPr>
            <p:cNvPr id="118844" name="Text Box 36"/>
            <p:cNvSpPr txBox="1">
              <a:spLocks noChangeArrowheads="1"/>
            </p:cNvSpPr>
            <p:nvPr/>
          </p:nvSpPr>
          <p:spPr bwMode="auto">
            <a:xfrm>
              <a:off x="1409" y="3077"/>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nvGrpSpPr>
          <p:cNvPr id="207909" name="Group 37"/>
          <p:cNvGrpSpPr>
            <a:grpSpLocks/>
          </p:cNvGrpSpPr>
          <p:nvPr/>
        </p:nvGrpSpPr>
        <p:grpSpPr bwMode="auto">
          <a:xfrm>
            <a:off x="6629400" y="1981200"/>
            <a:ext cx="898525" cy="911225"/>
            <a:chOff x="1536" y="1632"/>
            <a:chExt cx="566" cy="574"/>
          </a:xfrm>
        </p:grpSpPr>
        <p:pic>
          <p:nvPicPr>
            <p:cNvPr id="118839" name="Picture 38" descr="2018-[Converted] copy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1632"/>
              <a:ext cx="56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40" name="Text Box 39"/>
            <p:cNvSpPr txBox="1">
              <a:spLocks noChangeArrowheads="1"/>
            </p:cNvSpPr>
            <p:nvPr/>
          </p:nvSpPr>
          <p:spPr bwMode="auto">
            <a:xfrm>
              <a:off x="1662" y="1800"/>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Cl</a:t>
              </a:r>
            </a:p>
          </p:txBody>
        </p:sp>
      </p:grpSp>
      <p:grpSp>
        <p:nvGrpSpPr>
          <p:cNvPr id="207912" name="Group 40"/>
          <p:cNvGrpSpPr>
            <a:grpSpLocks/>
          </p:cNvGrpSpPr>
          <p:nvPr/>
        </p:nvGrpSpPr>
        <p:grpSpPr bwMode="auto">
          <a:xfrm>
            <a:off x="7239000" y="4038600"/>
            <a:ext cx="1052513" cy="982663"/>
            <a:chOff x="4560" y="2544"/>
            <a:chExt cx="663" cy="619"/>
          </a:xfrm>
        </p:grpSpPr>
        <p:grpSp>
          <p:nvGrpSpPr>
            <p:cNvPr id="118833" name="Group 41"/>
            <p:cNvGrpSpPr>
              <a:grpSpLocks/>
            </p:cNvGrpSpPr>
            <p:nvPr/>
          </p:nvGrpSpPr>
          <p:grpSpPr bwMode="auto">
            <a:xfrm>
              <a:off x="4560" y="2544"/>
              <a:ext cx="566" cy="574"/>
              <a:chOff x="1536" y="1632"/>
              <a:chExt cx="566" cy="574"/>
            </a:xfrm>
          </p:grpSpPr>
          <p:pic>
            <p:nvPicPr>
              <p:cNvPr id="118837" name="Picture 42" descr="2018-[Converted] copy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1632"/>
                <a:ext cx="56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38" name="Text Box 43"/>
              <p:cNvSpPr txBox="1">
                <a:spLocks noChangeArrowheads="1"/>
              </p:cNvSpPr>
              <p:nvPr/>
            </p:nvSpPr>
            <p:spPr bwMode="auto">
              <a:xfrm>
                <a:off x="1662" y="1800"/>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Cl</a:t>
                </a:r>
              </a:p>
            </p:txBody>
          </p:sp>
        </p:grpSp>
        <p:grpSp>
          <p:nvGrpSpPr>
            <p:cNvPr id="118834" name="Group 44"/>
            <p:cNvGrpSpPr>
              <a:grpSpLocks/>
            </p:cNvGrpSpPr>
            <p:nvPr/>
          </p:nvGrpSpPr>
          <p:grpSpPr bwMode="auto">
            <a:xfrm>
              <a:off x="4848" y="2784"/>
              <a:ext cx="375" cy="379"/>
              <a:chOff x="4944" y="1632"/>
              <a:chExt cx="375" cy="379"/>
            </a:xfrm>
          </p:grpSpPr>
          <p:pic>
            <p:nvPicPr>
              <p:cNvPr id="118835" name="Picture 45" descr="2018-[Converted] copy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4" y="1632"/>
                <a:ext cx="375"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36" name="Text Box 46"/>
              <p:cNvSpPr txBox="1">
                <a:spLocks noChangeArrowheads="1"/>
              </p:cNvSpPr>
              <p:nvPr/>
            </p:nvSpPr>
            <p:spPr bwMode="auto">
              <a:xfrm>
                <a:off x="5010" y="1713"/>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grpSp>
        <p:nvGrpSpPr>
          <p:cNvPr id="207919" name="Group 47"/>
          <p:cNvGrpSpPr>
            <a:grpSpLocks/>
          </p:cNvGrpSpPr>
          <p:nvPr/>
        </p:nvGrpSpPr>
        <p:grpSpPr bwMode="auto">
          <a:xfrm>
            <a:off x="5562600" y="5181600"/>
            <a:ext cx="1052513" cy="982663"/>
            <a:chOff x="3504" y="3408"/>
            <a:chExt cx="663" cy="619"/>
          </a:xfrm>
        </p:grpSpPr>
        <p:grpSp>
          <p:nvGrpSpPr>
            <p:cNvPr id="118827" name="Group 48"/>
            <p:cNvGrpSpPr>
              <a:grpSpLocks/>
            </p:cNvGrpSpPr>
            <p:nvPr/>
          </p:nvGrpSpPr>
          <p:grpSpPr bwMode="auto">
            <a:xfrm>
              <a:off x="3504" y="3408"/>
              <a:ext cx="566" cy="574"/>
              <a:chOff x="1536" y="1632"/>
              <a:chExt cx="566" cy="574"/>
            </a:xfrm>
          </p:grpSpPr>
          <p:pic>
            <p:nvPicPr>
              <p:cNvPr id="118831" name="Picture 49" descr="2018-[Converted] copy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1632"/>
                <a:ext cx="56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32" name="Text Box 50"/>
              <p:cNvSpPr txBox="1">
                <a:spLocks noChangeArrowheads="1"/>
              </p:cNvSpPr>
              <p:nvPr/>
            </p:nvSpPr>
            <p:spPr bwMode="auto">
              <a:xfrm>
                <a:off x="1662" y="1800"/>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Cl</a:t>
                </a:r>
              </a:p>
            </p:txBody>
          </p:sp>
        </p:grpSp>
        <p:grpSp>
          <p:nvGrpSpPr>
            <p:cNvPr id="118828" name="Group 51"/>
            <p:cNvGrpSpPr>
              <a:grpSpLocks/>
            </p:cNvGrpSpPr>
            <p:nvPr/>
          </p:nvGrpSpPr>
          <p:grpSpPr bwMode="auto">
            <a:xfrm>
              <a:off x="3792" y="3648"/>
              <a:ext cx="375" cy="379"/>
              <a:chOff x="4944" y="1632"/>
              <a:chExt cx="375" cy="379"/>
            </a:xfrm>
          </p:grpSpPr>
          <p:pic>
            <p:nvPicPr>
              <p:cNvPr id="118829" name="Picture 52" descr="2018-[Converted] copy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4" y="1632"/>
                <a:ext cx="375"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30" name="Text Box 53"/>
              <p:cNvSpPr txBox="1">
                <a:spLocks noChangeArrowheads="1"/>
              </p:cNvSpPr>
              <p:nvPr/>
            </p:nvSpPr>
            <p:spPr bwMode="auto">
              <a:xfrm>
                <a:off x="5010" y="1713"/>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grpSp>
        <p:nvGrpSpPr>
          <p:cNvPr id="207926" name="Group 54"/>
          <p:cNvGrpSpPr>
            <a:grpSpLocks/>
          </p:cNvGrpSpPr>
          <p:nvPr/>
        </p:nvGrpSpPr>
        <p:grpSpPr bwMode="auto">
          <a:xfrm>
            <a:off x="6324600" y="6019800"/>
            <a:ext cx="771525" cy="762000"/>
            <a:chOff x="4176" y="3739"/>
            <a:chExt cx="486" cy="480"/>
          </a:xfrm>
        </p:grpSpPr>
        <p:grpSp>
          <p:nvGrpSpPr>
            <p:cNvPr id="118821" name="Group 55"/>
            <p:cNvGrpSpPr>
              <a:grpSpLocks/>
            </p:cNvGrpSpPr>
            <p:nvPr/>
          </p:nvGrpSpPr>
          <p:grpSpPr bwMode="auto">
            <a:xfrm>
              <a:off x="4330" y="3739"/>
              <a:ext cx="332" cy="316"/>
              <a:chOff x="5184" y="2160"/>
              <a:chExt cx="332" cy="316"/>
            </a:xfrm>
          </p:grpSpPr>
          <p:pic>
            <p:nvPicPr>
              <p:cNvPr id="118825" name="Picture 56" descr="2018-[Converted] copy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4" y="2160"/>
                <a:ext cx="3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26" name="Text Box 57"/>
              <p:cNvSpPr txBox="1">
                <a:spLocks noChangeArrowheads="1"/>
              </p:cNvSpPr>
              <p:nvPr/>
            </p:nvSpPr>
            <p:spPr bwMode="auto">
              <a:xfrm>
                <a:off x="5232" y="2208"/>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nvGrpSpPr>
            <p:cNvPr id="118822" name="Group 58"/>
            <p:cNvGrpSpPr>
              <a:grpSpLocks/>
            </p:cNvGrpSpPr>
            <p:nvPr/>
          </p:nvGrpSpPr>
          <p:grpSpPr bwMode="auto">
            <a:xfrm>
              <a:off x="4176" y="3840"/>
              <a:ext cx="375" cy="379"/>
              <a:chOff x="4944" y="1632"/>
              <a:chExt cx="375" cy="379"/>
            </a:xfrm>
          </p:grpSpPr>
          <p:pic>
            <p:nvPicPr>
              <p:cNvPr id="118823" name="Picture 59" descr="2018-[Converted] copy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4" y="1632"/>
                <a:ext cx="375"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24" name="Text Box 60"/>
              <p:cNvSpPr txBox="1">
                <a:spLocks noChangeArrowheads="1"/>
              </p:cNvSpPr>
              <p:nvPr/>
            </p:nvSpPr>
            <p:spPr bwMode="auto">
              <a:xfrm>
                <a:off x="5010" y="1713"/>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grpSp>
        <p:nvGrpSpPr>
          <p:cNvPr id="207933" name="Group 61"/>
          <p:cNvGrpSpPr>
            <a:grpSpLocks/>
          </p:cNvGrpSpPr>
          <p:nvPr/>
        </p:nvGrpSpPr>
        <p:grpSpPr bwMode="auto">
          <a:xfrm>
            <a:off x="6553200" y="2895600"/>
            <a:ext cx="771525" cy="762000"/>
            <a:chOff x="4176" y="3739"/>
            <a:chExt cx="486" cy="480"/>
          </a:xfrm>
        </p:grpSpPr>
        <p:grpSp>
          <p:nvGrpSpPr>
            <p:cNvPr id="118815" name="Group 62"/>
            <p:cNvGrpSpPr>
              <a:grpSpLocks/>
            </p:cNvGrpSpPr>
            <p:nvPr/>
          </p:nvGrpSpPr>
          <p:grpSpPr bwMode="auto">
            <a:xfrm>
              <a:off x="4330" y="3739"/>
              <a:ext cx="332" cy="316"/>
              <a:chOff x="5184" y="2160"/>
              <a:chExt cx="332" cy="316"/>
            </a:xfrm>
          </p:grpSpPr>
          <p:pic>
            <p:nvPicPr>
              <p:cNvPr id="118819" name="Picture 63" descr="2018-[Converted] copy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4" y="2160"/>
                <a:ext cx="3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20" name="Text Box 64"/>
              <p:cNvSpPr txBox="1">
                <a:spLocks noChangeArrowheads="1"/>
              </p:cNvSpPr>
              <p:nvPr/>
            </p:nvSpPr>
            <p:spPr bwMode="auto">
              <a:xfrm>
                <a:off x="5232" y="2208"/>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nvGrpSpPr>
            <p:cNvPr id="118816" name="Group 65"/>
            <p:cNvGrpSpPr>
              <a:grpSpLocks/>
            </p:cNvGrpSpPr>
            <p:nvPr/>
          </p:nvGrpSpPr>
          <p:grpSpPr bwMode="auto">
            <a:xfrm>
              <a:off x="4176" y="3840"/>
              <a:ext cx="375" cy="379"/>
              <a:chOff x="4944" y="1632"/>
              <a:chExt cx="375" cy="379"/>
            </a:xfrm>
          </p:grpSpPr>
          <p:pic>
            <p:nvPicPr>
              <p:cNvPr id="118817" name="Picture 66" descr="2018-[Converted] copy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4" y="1632"/>
                <a:ext cx="375"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18" name="Text Box 67"/>
              <p:cNvSpPr txBox="1">
                <a:spLocks noChangeArrowheads="1"/>
              </p:cNvSpPr>
              <p:nvPr/>
            </p:nvSpPr>
            <p:spPr bwMode="auto">
              <a:xfrm>
                <a:off x="5010" y="1713"/>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grpSp>
      <p:pic>
        <p:nvPicPr>
          <p:cNvPr id="207940" name="Picture 68" descr="2018-[Convert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4724400"/>
            <a:ext cx="4302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41" name="Rectangle 69"/>
          <p:cNvSpPr>
            <a:spLocks noChangeArrowheads="1"/>
          </p:cNvSpPr>
          <p:nvPr/>
        </p:nvSpPr>
        <p:spPr bwMode="auto">
          <a:xfrm>
            <a:off x="76200" y="76200"/>
            <a:ext cx="434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solidFill>
                  <a:srgbClr val="000000"/>
                </a:solidFill>
                <a:ea typeface="ＭＳ Ｐゴシック" pitchFamily="1" charset="-128"/>
              </a:rPr>
              <a:t>Ultraviolet light hits a chlorofluorocarbon (CFC) molecule, such as CFCl</a:t>
            </a:r>
            <a:r>
              <a:rPr lang="en-US" sz="1600" b="1" baseline="-25000">
                <a:solidFill>
                  <a:srgbClr val="000000"/>
                </a:solidFill>
                <a:ea typeface="ＭＳ Ｐゴシック" pitchFamily="1" charset="-128"/>
              </a:rPr>
              <a:t>3</a:t>
            </a:r>
            <a:r>
              <a:rPr lang="en-US" sz="1600" b="1">
                <a:solidFill>
                  <a:srgbClr val="000000"/>
                </a:solidFill>
                <a:ea typeface="ＭＳ Ｐゴシック" pitchFamily="1" charset="-128"/>
              </a:rPr>
              <a:t>, breaking off a chlorine atom and leaving CFCl</a:t>
            </a:r>
            <a:r>
              <a:rPr lang="en-US" sz="1600" b="1" baseline="-25000">
                <a:solidFill>
                  <a:srgbClr val="000000"/>
                </a:solidFill>
                <a:ea typeface="ＭＳ Ｐゴシック" pitchFamily="1" charset="-128"/>
              </a:rPr>
              <a:t>2</a:t>
            </a:r>
            <a:r>
              <a:rPr lang="en-US" sz="1600" b="1">
                <a:solidFill>
                  <a:srgbClr val="000000"/>
                </a:solidFill>
                <a:ea typeface="ＭＳ Ｐゴシック" pitchFamily="1" charset="-128"/>
              </a:rPr>
              <a:t>.</a:t>
            </a:r>
          </a:p>
        </p:txBody>
      </p:sp>
      <p:grpSp>
        <p:nvGrpSpPr>
          <p:cNvPr id="207942" name="Group 70"/>
          <p:cNvGrpSpPr>
            <a:grpSpLocks/>
          </p:cNvGrpSpPr>
          <p:nvPr/>
        </p:nvGrpSpPr>
        <p:grpSpPr bwMode="auto">
          <a:xfrm>
            <a:off x="8274050" y="4968875"/>
            <a:ext cx="595313" cy="601663"/>
            <a:chOff x="4944" y="1632"/>
            <a:chExt cx="375" cy="379"/>
          </a:xfrm>
        </p:grpSpPr>
        <p:pic>
          <p:nvPicPr>
            <p:cNvPr id="118813" name="Picture 71" descr="2018-[Converted] copy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4" y="1632"/>
              <a:ext cx="375"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14" name="Text Box 72"/>
            <p:cNvSpPr txBox="1">
              <a:spLocks noChangeArrowheads="1"/>
            </p:cNvSpPr>
            <p:nvPr/>
          </p:nvSpPr>
          <p:spPr bwMode="auto">
            <a:xfrm>
              <a:off x="5010" y="1713"/>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ea typeface="ＭＳ Ｐゴシック" pitchFamily="1" charset="-128"/>
                </a:rPr>
                <a:t>O</a:t>
              </a:r>
            </a:p>
          </p:txBody>
        </p:sp>
      </p:grpSp>
      <p:sp>
        <p:nvSpPr>
          <p:cNvPr id="118811" name="Rectangle 73"/>
          <p:cNvSpPr>
            <a:spLocks noChangeArrowheads="1"/>
          </p:cNvSpPr>
          <p:nvPr/>
        </p:nvSpPr>
        <p:spPr bwMode="auto">
          <a:xfrm>
            <a:off x="7564438" y="6561138"/>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eaLnBrk="0" hangingPunct="0"/>
            <a:r>
              <a:rPr lang="en-US" sz="1400" b="1">
                <a:solidFill>
                  <a:srgbClr val="000000"/>
                </a:solidFill>
                <a:ea typeface="ＭＳ Ｐゴシック" pitchFamily="1" charset="-128"/>
              </a:rPr>
              <a:t>Fig. 20-18, p. 486</a:t>
            </a:r>
          </a:p>
        </p:txBody>
      </p:sp>
      <p:sp>
        <p:nvSpPr>
          <p:cNvPr id="118812" name="Rectangle 74"/>
          <p:cNvSpPr>
            <a:spLocks noChangeArrowheads="1"/>
          </p:cNvSpPr>
          <p:nvPr/>
        </p:nvSpPr>
        <p:spPr bwMode="auto">
          <a:xfrm>
            <a:off x="7564438" y="6096000"/>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eaLnBrk="0" hangingPunct="0"/>
            <a:r>
              <a:rPr lang="en-US" b="1">
                <a:solidFill>
                  <a:srgbClr val="008000"/>
                </a:solidFill>
                <a:ea typeface="ＭＳ Ｐゴシック" pitchFamily="1" charset="-128"/>
              </a:rPr>
              <a:t>Stepped 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8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78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9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78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78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78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79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790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790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789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787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79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0792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788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0787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0791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0794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0794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788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0787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20790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20793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788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3" grpId="0"/>
      <p:bldP spid="207884" grpId="0"/>
      <p:bldP spid="207885" grpId="0"/>
      <p:bldP spid="207896" grpId="0"/>
      <p:bldP spid="20794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Ozone Degradation</a:t>
            </a:r>
            <a:endParaRPr lang="en-US" dirty="0"/>
          </a:p>
        </p:txBody>
      </p:sp>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18-30, p. 498</a:t>
            </a:r>
          </a:p>
        </p:txBody>
      </p:sp>
      <p:pic>
        <p:nvPicPr>
          <p:cNvPr id="6" name="Picture 2" descr="18p498_f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31215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76707" y="4553624"/>
            <a:ext cx="4572000" cy="2031325"/>
          </a:xfrm>
          <a:prstGeom prst="rect">
            <a:avLst/>
          </a:prstGeom>
          <a:solidFill>
            <a:srgbClr val="0070C0"/>
          </a:solidFill>
        </p:spPr>
        <p:txBody>
          <a:bodyPr>
            <a:spAutoFit/>
          </a:bodyPr>
          <a:lstStyle/>
          <a:p>
            <a:r>
              <a:rPr lang="en-US" b="1" dirty="0"/>
              <a:t>Figure 18-30: Natural Capital Degradation: </a:t>
            </a:r>
            <a:r>
              <a:rPr lang="en-US" dirty="0"/>
              <a:t>These colorized satellite images show ozone thinning over Antarctica during September of 1980 (left), 2000 (center), and 2011 (right). Ozone depletion of 50% or more occurred in the dark blue and purple areas</a:t>
            </a:r>
          </a:p>
        </p:txBody>
      </p:sp>
    </p:spTree>
    <p:extLst>
      <p:ext uri="{BB962C8B-B14F-4D97-AF65-F5344CB8AC3E}">
        <p14:creationId xmlns:p14="http://schemas.microsoft.com/office/powerpoint/2010/main" val="2779997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0" y="0"/>
            <a:ext cx="4800600" cy="6858000"/>
          </a:xfrm>
          <a:solidFill>
            <a:srgbClr val="92D050"/>
          </a:solidFill>
        </p:spPr>
        <p:txBody>
          <a:bodyPr/>
          <a:lstStyle/>
          <a:p>
            <a:pPr eaLnBrk="1" hangingPunct="1">
              <a:lnSpc>
                <a:spcPct val="80000"/>
              </a:lnSpc>
            </a:pPr>
            <a:r>
              <a:rPr lang="en-US" sz="2400" b="1" u="sng" dirty="0" smtClean="0">
                <a:solidFill>
                  <a:srgbClr val="0066FF"/>
                </a:solidFill>
              </a:rPr>
              <a:t>Problems with Ozone Depletion</a:t>
            </a:r>
          </a:p>
          <a:p>
            <a:pPr eaLnBrk="1" hangingPunct="1">
              <a:lnSpc>
                <a:spcPct val="80000"/>
              </a:lnSpc>
            </a:pPr>
            <a:r>
              <a:rPr lang="en-US" sz="2400" b="1" u="sng" dirty="0" smtClean="0">
                <a:solidFill>
                  <a:srgbClr val="0066FF"/>
                </a:solidFill>
              </a:rPr>
              <a:t>UV rays</a:t>
            </a:r>
          </a:p>
          <a:p>
            <a:pPr eaLnBrk="1" hangingPunct="1">
              <a:lnSpc>
                <a:spcPct val="80000"/>
              </a:lnSpc>
            </a:pPr>
            <a:r>
              <a:rPr lang="en-US" sz="2400" dirty="0"/>
              <a:t>Filters out all UVC (most dangerous), most </a:t>
            </a:r>
            <a:r>
              <a:rPr lang="en-US" sz="2400" b="1" dirty="0"/>
              <a:t>UVB</a:t>
            </a:r>
            <a:r>
              <a:rPr lang="en-US" sz="2400" dirty="0"/>
              <a:t>, and </a:t>
            </a:r>
            <a:r>
              <a:rPr lang="en-US" sz="2400" dirty="0" smtClean="0"/>
              <a:t>UVA </a:t>
            </a:r>
            <a:r>
              <a:rPr lang="en-US" sz="2400" dirty="0"/>
              <a:t>shines </a:t>
            </a:r>
            <a:r>
              <a:rPr lang="en-US" sz="2400" dirty="0" smtClean="0"/>
              <a:t>through (95%)</a:t>
            </a:r>
            <a:endParaRPr lang="en-US" sz="2400" dirty="0"/>
          </a:p>
          <a:p>
            <a:pPr eaLnBrk="1" hangingPunct="1">
              <a:lnSpc>
                <a:spcPct val="80000"/>
              </a:lnSpc>
            </a:pPr>
            <a:endParaRPr lang="en-US" sz="2400" b="1" u="sng" dirty="0" smtClean="0">
              <a:solidFill>
                <a:srgbClr val="0066FF"/>
              </a:solidFill>
            </a:endParaRPr>
          </a:p>
          <a:p>
            <a:pPr eaLnBrk="1" hangingPunct="1">
              <a:lnSpc>
                <a:spcPct val="80000"/>
              </a:lnSpc>
            </a:pPr>
            <a:r>
              <a:rPr lang="en-US" sz="2400" b="1" dirty="0" smtClean="0">
                <a:solidFill>
                  <a:srgbClr val="0066FF"/>
                </a:solidFill>
              </a:rPr>
              <a:t>sunburns, skin cancer, eye cataracts</a:t>
            </a:r>
          </a:p>
          <a:p>
            <a:pPr eaLnBrk="1" hangingPunct="1">
              <a:lnSpc>
                <a:spcPct val="80000"/>
              </a:lnSpc>
            </a:pPr>
            <a:r>
              <a:rPr lang="en-US" sz="2400" b="1" dirty="0" smtClean="0">
                <a:solidFill>
                  <a:srgbClr val="0066FF"/>
                </a:solidFill>
              </a:rPr>
              <a:t>decrease in phytoplankton</a:t>
            </a:r>
          </a:p>
          <a:p>
            <a:pPr eaLnBrk="1" hangingPunct="1">
              <a:lnSpc>
                <a:spcPct val="80000"/>
              </a:lnSpc>
            </a:pPr>
            <a:r>
              <a:rPr lang="en-US" sz="2400" b="1" dirty="0" smtClean="0">
                <a:solidFill>
                  <a:srgbClr val="0066FF"/>
                </a:solidFill>
              </a:rPr>
              <a:t>decreased photosynthesis,</a:t>
            </a:r>
          </a:p>
          <a:p>
            <a:pPr eaLnBrk="1" hangingPunct="1">
              <a:lnSpc>
                <a:spcPct val="80000"/>
              </a:lnSpc>
            </a:pPr>
            <a:r>
              <a:rPr lang="en-US" sz="2400" b="1" dirty="0" smtClean="0">
                <a:solidFill>
                  <a:srgbClr val="0066FF"/>
                </a:solidFill>
              </a:rPr>
              <a:t>reduced yields of crops</a:t>
            </a:r>
          </a:p>
          <a:p>
            <a:pPr eaLnBrk="1" hangingPunct="1">
              <a:lnSpc>
                <a:spcPct val="80000"/>
              </a:lnSpc>
            </a:pPr>
            <a:r>
              <a:rPr lang="en-US" sz="2400" b="1" dirty="0" smtClean="0">
                <a:solidFill>
                  <a:srgbClr val="0066FF"/>
                </a:solidFill>
              </a:rPr>
              <a:t>CFCs act as greenhouse gases (warm earth) </a:t>
            </a:r>
          </a:p>
          <a:p>
            <a:pPr marL="0" indent="0" eaLnBrk="1" hangingPunct="1">
              <a:lnSpc>
                <a:spcPct val="80000"/>
              </a:lnSpc>
              <a:buNone/>
            </a:pPr>
            <a:r>
              <a:rPr lang="en-US" sz="2400" b="1" u="sng" dirty="0" smtClean="0">
                <a:solidFill>
                  <a:srgbClr val="0066FF"/>
                </a:solidFill>
              </a:rPr>
              <a:t>Solutions</a:t>
            </a:r>
            <a:endParaRPr lang="en-US" sz="2400" b="1" dirty="0" smtClean="0">
              <a:solidFill>
                <a:srgbClr val="0066FF"/>
              </a:solidFill>
            </a:endParaRPr>
          </a:p>
          <a:p>
            <a:pPr eaLnBrk="1" hangingPunct="1">
              <a:lnSpc>
                <a:spcPct val="80000"/>
              </a:lnSpc>
            </a:pPr>
            <a:r>
              <a:rPr lang="en-US" sz="2400" b="1" dirty="0" smtClean="0">
                <a:solidFill>
                  <a:srgbClr val="0066FF"/>
                </a:solidFill>
              </a:rPr>
              <a:t>try to stop producing all ozone-depleting chemicals (ODCs)</a:t>
            </a:r>
          </a:p>
          <a:p>
            <a:pPr eaLnBrk="1" hangingPunct="1">
              <a:lnSpc>
                <a:spcPct val="80000"/>
              </a:lnSpc>
            </a:pPr>
            <a:r>
              <a:rPr lang="en-US" sz="2400" b="1" dirty="0" smtClean="0">
                <a:solidFill>
                  <a:srgbClr val="0066FF"/>
                </a:solidFill>
              </a:rPr>
              <a:t>many substitutes available </a:t>
            </a:r>
          </a:p>
          <a:p>
            <a:pPr eaLnBrk="1" hangingPunct="1">
              <a:lnSpc>
                <a:spcPct val="80000"/>
              </a:lnSpc>
            </a:pPr>
            <a:endParaRPr lang="en-US" sz="2400" b="1" dirty="0" smtClean="0">
              <a:solidFill>
                <a:srgbClr val="0066FF"/>
              </a:solidFill>
            </a:endParaRPr>
          </a:p>
          <a:p>
            <a:pPr eaLnBrk="1" hangingPunct="1">
              <a:lnSpc>
                <a:spcPct val="80000"/>
              </a:lnSpc>
            </a:pPr>
            <a:endParaRPr lang="en-US" sz="2400" dirty="0" smtClean="0"/>
          </a:p>
        </p:txBody>
      </p:sp>
      <p:pic>
        <p:nvPicPr>
          <p:cNvPr id="119811" name="Picture 5" descr="which-earth-do-you-want-liv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7200"/>
            <a:ext cx="38830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6" descr="http://oceanworld.tamu.edu/resources/environment-book/Images/ozone_ho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428081"/>
            <a:ext cx="1981200" cy="214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4400" y="5571567"/>
            <a:ext cx="4572000" cy="892552"/>
          </a:xfrm>
          <a:prstGeom prst="rect">
            <a:avLst/>
          </a:prstGeom>
        </p:spPr>
        <p:txBody>
          <a:bodyPr>
            <a:spAutoFit/>
          </a:bodyPr>
          <a:lstStyle/>
          <a:p>
            <a:pPr eaLnBrk="1" hangingPunct="1">
              <a:lnSpc>
                <a:spcPct val="80000"/>
              </a:lnSpc>
            </a:pPr>
            <a:r>
              <a:rPr lang="en-US" b="1" dirty="0">
                <a:solidFill>
                  <a:srgbClr val="0066FF"/>
                </a:solidFill>
              </a:rPr>
              <a:t>Montreal Protocol (signed by 177 countries) -1987</a:t>
            </a:r>
          </a:p>
          <a:p>
            <a:pPr eaLnBrk="1" hangingPunct="1">
              <a:lnSpc>
                <a:spcPct val="80000"/>
              </a:lnSpc>
            </a:pPr>
            <a:r>
              <a:rPr lang="en-US" b="1" dirty="0">
                <a:solidFill>
                  <a:srgbClr val="0066FF"/>
                </a:solidFill>
              </a:rPr>
              <a:t>Rowland &amp; Molina </a:t>
            </a:r>
          </a:p>
          <a:p>
            <a:pPr eaLnBrk="1" hangingPunct="1">
              <a:lnSpc>
                <a:spcPct val="80000"/>
              </a:lnSpc>
            </a:pP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bg/>
                                          </p:spTgt>
                                        </p:tgtEl>
                                        <p:attrNameLst>
                                          <p:attrName>style.visibility</p:attrName>
                                        </p:attrNameLst>
                                      </p:cBhvr>
                                      <p:to>
                                        <p:strVal val="visible"/>
                                      </p:to>
                                    </p:set>
                                    <p:animEffect transition="in" filter="box(in)">
                                      <p:cBhvr>
                                        <p:cTn id="7" dur="500"/>
                                        <p:tgtEl>
                                          <p:spTgt spid="4813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0">
                                            <p:txEl>
                                              <p:pRg st="0" end="0"/>
                                            </p:txEl>
                                          </p:spTgt>
                                        </p:tgtEl>
                                        <p:attrNameLst>
                                          <p:attrName>style.visibility</p:attrName>
                                        </p:attrNameLst>
                                      </p:cBhvr>
                                      <p:to>
                                        <p:strVal val="visible"/>
                                      </p:to>
                                    </p:set>
                                    <p:animEffect transition="in" filter="box(in)">
                                      <p:cBhvr>
                                        <p:cTn id="12" dur="500"/>
                                        <p:tgtEl>
                                          <p:spTgt spid="481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0">
                                            <p:txEl>
                                              <p:pRg st="1" end="1"/>
                                            </p:txEl>
                                          </p:spTgt>
                                        </p:tgtEl>
                                        <p:attrNameLst>
                                          <p:attrName>style.visibility</p:attrName>
                                        </p:attrNameLst>
                                      </p:cBhvr>
                                      <p:to>
                                        <p:strVal val="visible"/>
                                      </p:to>
                                    </p:set>
                                    <p:animEffect transition="in" filter="box(in)">
                                      <p:cBhvr>
                                        <p:cTn id="17" dur="500"/>
                                        <p:tgtEl>
                                          <p:spTgt spid="481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8130">
                                            <p:txEl>
                                              <p:pRg st="2" end="2"/>
                                            </p:txEl>
                                          </p:spTgt>
                                        </p:tgtEl>
                                        <p:attrNameLst>
                                          <p:attrName>style.visibility</p:attrName>
                                        </p:attrNameLst>
                                      </p:cBhvr>
                                      <p:to>
                                        <p:strVal val="visible"/>
                                      </p:to>
                                    </p:set>
                                    <p:animEffect transition="in" filter="box(in)">
                                      <p:cBhvr>
                                        <p:cTn id="22" dur="500"/>
                                        <p:tgtEl>
                                          <p:spTgt spid="4813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box(in)">
                                      <p:cBhvr>
                                        <p:cTn id="27" dur="500"/>
                                        <p:tgtEl>
                                          <p:spTgt spid="481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8130">
                                            <p:txEl>
                                              <p:pRg st="5" end="5"/>
                                            </p:txEl>
                                          </p:spTgt>
                                        </p:tgtEl>
                                        <p:attrNameLst>
                                          <p:attrName>style.visibility</p:attrName>
                                        </p:attrNameLst>
                                      </p:cBhvr>
                                      <p:to>
                                        <p:strVal val="visible"/>
                                      </p:to>
                                    </p:set>
                                    <p:animEffect transition="in" filter="box(in)">
                                      <p:cBhvr>
                                        <p:cTn id="32" dur="500"/>
                                        <p:tgtEl>
                                          <p:spTgt spid="48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8130">
                                            <p:txEl>
                                              <p:pRg st="6" end="6"/>
                                            </p:txEl>
                                          </p:spTgt>
                                        </p:tgtEl>
                                        <p:attrNameLst>
                                          <p:attrName>style.visibility</p:attrName>
                                        </p:attrNameLst>
                                      </p:cBhvr>
                                      <p:to>
                                        <p:strVal val="visible"/>
                                      </p:to>
                                    </p:set>
                                    <p:animEffect transition="in" filter="box(in)">
                                      <p:cBhvr>
                                        <p:cTn id="37" dur="500"/>
                                        <p:tgtEl>
                                          <p:spTgt spid="481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8130">
                                            <p:txEl>
                                              <p:pRg st="7" end="7"/>
                                            </p:txEl>
                                          </p:spTgt>
                                        </p:tgtEl>
                                        <p:attrNameLst>
                                          <p:attrName>style.visibility</p:attrName>
                                        </p:attrNameLst>
                                      </p:cBhvr>
                                      <p:to>
                                        <p:strVal val="visible"/>
                                      </p:to>
                                    </p:set>
                                    <p:animEffect transition="in" filter="box(in)">
                                      <p:cBhvr>
                                        <p:cTn id="42" dur="500"/>
                                        <p:tgtEl>
                                          <p:spTgt spid="4813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8130">
                                            <p:txEl>
                                              <p:pRg st="8" end="8"/>
                                            </p:txEl>
                                          </p:spTgt>
                                        </p:tgtEl>
                                        <p:attrNameLst>
                                          <p:attrName>style.visibility</p:attrName>
                                        </p:attrNameLst>
                                      </p:cBhvr>
                                      <p:to>
                                        <p:strVal val="visible"/>
                                      </p:to>
                                    </p:set>
                                    <p:animEffect transition="in" filter="box(in)">
                                      <p:cBhvr>
                                        <p:cTn id="47" dur="500"/>
                                        <p:tgtEl>
                                          <p:spTgt spid="4813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8130">
                                            <p:txEl>
                                              <p:pRg st="9" end="9"/>
                                            </p:txEl>
                                          </p:spTgt>
                                        </p:tgtEl>
                                        <p:attrNameLst>
                                          <p:attrName>style.visibility</p:attrName>
                                        </p:attrNameLst>
                                      </p:cBhvr>
                                      <p:to>
                                        <p:strVal val="visible"/>
                                      </p:to>
                                    </p:set>
                                    <p:animEffect transition="in" filter="box(in)">
                                      <p:cBhvr>
                                        <p:cTn id="52" dur="500"/>
                                        <p:tgtEl>
                                          <p:spTgt spid="48130">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8130">
                                            <p:txEl>
                                              <p:pRg st="10" end="10"/>
                                            </p:txEl>
                                          </p:spTgt>
                                        </p:tgtEl>
                                        <p:attrNameLst>
                                          <p:attrName>style.visibility</p:attrName>
                                        </p:attrNameLst>
                                      </p:cBhvr>
                                      <p:to>
                                        <p:strVal val="visible"/>
                                      </p:to>
                                    </p:set>
                                    <p:animEffect transition="in" filter="box(in)">
                                      <p:cBhvr>
                                        <p:cTn id="57" dur="500"/>
                                        <p:tgtEl>
                                          <p:spTgt spid="48130">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8130">
                                            <p:txEl>
                                              <p:pRg st="11" end="11"/>
                                            </p:txEl>
                                          </p:spTgt>
                                        </p:tgtEl>
                                        <p:attrNameLst>
                                          <p:attrName>style.visibility</p:attrName>
                                        </p:attrNameLst>
                                      </p:cBhvr>
                                      <p:to>
                                        <p:strVal val="visible"/>
                                      </p:to>
                                    </p:set>
                                    <p:animEffect transition="in" filter="box(in)">
                                      <p:cBhvr>
                                        <p:cTn id="62" dur="500"/>
                                        <p:tgtEl>
                                          <p:spTgt spid="481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98550" y="19050"/>
            <a:ext cx="69389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3"/>
          <p:cNvSpPr txBox="1">
            <a:spLocks noChangeArrowheads="1"/>
          </p:cNvSpPr>
          <p:nvPr/>
        </p:nvSpPr>
        <p:spPr bwMode="auto">
          <a:xfrm>
            <a:off x="1404938" y="-15875"/>
            <a:ext cx="1446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Ultraviolet A</a:t>
            </a:r>
          </a:p>
        </p:txBody>
      </p:sp>
      <p:sp>
        <p:nvSpPr>
          <p:cNvPr id="121860" name="Text Box 4"/>
          <p:cNvSpPr txBox="1">
            <a:spLocks noChangeArrowheads="1"/>
          </p:cNvSpPr>
          <p:nvPr/>
        </p:nvSpPr>
        <p:spPr bwMode="auto">
          <a:xfrm>
            <a:off x="2890838" y="11113"/>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Ultraviolet B</a:t>
            </a:r>
          </a:p>
        </p:txBody>
      </p:sp>
      <p:sp>
        <p:nvSpPr>
          <p:cNvPr id="121861" name="Text Box 5"/>
          <p:cNvSpPr txBox="1">
            <a:spLocks noChangeArrowheads="1"/>
          </p:cNvSpPr>
          <p:nvPr/>
        </p:nvSpPr>
        <p:spPr bwMode="auto">
          <a:xfrm>
            <a:off x="-12700" y="1027113"/>
            <a:ext cx="1236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Thin layer of</a:t>
            </a:r>
          </a:p>
          <a:p>
            <a:r>
              <a:rPr lang="en-US" altLang="en-US" sz="1400" b="1"/>
              <a:t>dead cells</a:t>
            </a:r>
          </a:p>
        </p:txBody>
      </p:sp>
      <p:sp>
        <p:nvSpPr>
          <p:cNvPr id="121862" name="Text Box 6"/>
          <p:cNvSpPr txBox="1">
            <a:spLocks noChangeArrowheads="1"/>
          </p:cNvSpPr>
          <p:nvPr/>
        </p:nvSpPr>
        <p:spPr bwMode="auto">
          <a:xfrm>
            <a:off x="-12700" y="1890713"/>
            <a:ext cx="1090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Squamous</a:t>
            </a:r>
          </a:p>
          <a:p>
            <a:r>
              <a:rPr lang="en-US" altLang="en-US" sz="1400" b="1"/>
              <a:t>cells</a:t>
            </a:r>
          </a:p>
        </p:txBody>
      </p:sp>
      <p:sp>
        <p:nvSpPr>
          <p:cNvPr id="121863" name="Text Box 7"/>
          <p:cNvSpPr txBox="1">
            <a:spLocks noChangeArrowheads="1"/>
          </p:cNvSpPr>
          <p:nvPr/>
        </p:nvSpPr>
        <p:spPr bwMode="auto">
          <a:xfrm>
            <a:off x="-12700" y="2576513"/>
            <a:ext cx="657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Basal</a:t>
            </a:r>
          </a:p>
          <a:p>
            <a:r>
              <a:rPr lang="en-US" altLang="en-US" sz="1400" b="1"/>
              <a:t>layer</a:t>
            </a:r>
          </a:p>
        </p:txBody>
      </p:sp>
      <p:sp>
        <p:nvSpPr>
          <p:cNvPr id="121864" name="Text Box 8"/>
          <p:cNvSpPr txBox="1">
            <a:spLocks noChangeArrowheads="1"/>
          </p:cNvSpPr>
          <p:nvPr/>
        </p:nvSpPr>
        <p:spPr bwMode="auto">
          <a:xfrm>
            <a:off x="-12700" y="3363913"/>
            <a:ext cx="1147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Melanocyte</a:t>
            </a:r>
          </a:p>
          <a:p>
            <a:r>
              <a:rPr lang="en-US" altLang="en-US" sz="1400" b="1"/>
              <a:t>cells</a:t>
            </a:r>
          </a:p>
        </p:txBody>
      </p:sp>
      <p:sp>
        <p:nvSpPr>
          <p:cNvPr id="121865" name="Text Box 9"/>
          <p:cNvSpPr txBox="1">
            <a:spLocks noChangeArrowheads="1"/>
          </p:cNvSpPr>
          <p:nvPr/>
        </p:nvSpPr>
        <p:spPr bwMode="auto">
          <a:xfrm>
            <a:off x="-12700" y="4164013"/>
            <a:ext cx="1082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Basal</a:t>
            </a:r>
          </a:p>
          <a:p>
            <a:r>
              <a:rPr lang="en-US" altLang="en-US" sz="1400" b="1">
                <a:solidFill>
                  <a:srgbClr val="000000"/>
                </a:solidFill>
              </a:rPr>
              <a:t>membrane</a:t>
            </a:r>
            <a:endParaRPr lang="en-US" altLang="en-US" sz="1200">
              <a:solidFill>
                <a:srgbClr val="000000"/>
              </a:solidFill>
              <a:latin typeface="Geneva" charset="0"/>
            </a:endParaRPr>
          </a:p>
        </p:txBody>
      </p:sp>
      <p:sp>
        <p:nvSpPr>
          <p:cNvPr id="121866" name="Text Box 10"/>
          <p:cNvSpPr txBox="1">
            <a:spLocks noChangeArrowheads="1"/>
          </p:cNvSpPr>
          <p:nvPr/>
        </p:nvSpPr>
        <p:spPr bwMode="auto">
          <a:xfrm>
            <a:off x="-12700" y="4722813"/>
            <a:ext cx="823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Blood</a:t>
            </a:r>
          </a:p>
          <a:p>
            <a:r>
              <a:rPr lang="en-US" altLang="en-US" sz="1400" b="1"/>
              <a:t>vessels</a:t>
            </a:r>
          </a:p>
        </p:txBody>
      </p:sp>
      <p:sp>
        <p:nvSpPr>
          <p:cNvPr id="121867" name="Text Box 11"/>
          <p:cNvSpPr txBox="1">
            <a:spLocks noChangeArrowheads="1"/>
          </p:cNvSpPr>
          <p:nvPr/>
        </p:nvSpPr>
        <p:spPr bwMode="auto">
          <a:xfrm>
            <a:off x="5780088" y="1331913"/>
            <a:ext cx="53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Hair</a:t>
            </a:r>
          </a:p>
        </p:txBody>
      </p:sp>
      <p:sp>
        <p:nvSpPr>
          <p:cNvPr id="121868" name="Text Box 12"/>
          <p:cNvSpPr txBox="1">
            <a:spLocks noChangeArrowheads="1"/>
          </p:cNvSpPr>
          <p:nvPr/>
        </p:nvSpPr>
        <p:spPr bwMode="auto">
          <a:xfrm>
            <a:off x="7867650" y="1560513"/>
            <a:ext cx="1042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Epidermis</a:t>
            </a:r>
          </a:p>
        </p:txBody>
      </p:sp>
      <p:sp>
        <p:nvSpPr>
          <p:cNvPr id="121869" name="Text Box 13"/>
          <p:cNvSpPr txBox="1">
            <a:spLocks noChangeArrowheads="1"/>
          </p:cNvSpPr>
          <p:nvPr/>
        </p:nvSpPr>
        <p:spPr bwMode="auto">
          <a:xfrm>
            <a:off x="8375650" y="2855913"/>
            <a:ext cx="696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Sweat</a:t>
            </a:r>
          </a:p>
          <a:p>
            <a:r>
              <a:rPr lang="en-US" altLang="en-US" sz="1400" b="1"/>
              <a:t>gland</a:t>
            </a:r>
          </a:p>
        </p:txBody>
      </p:sp>
      <p:sp>
        <p:nvSpPr>
          <p:cNvPr id="121870" name="Text Box 14"/>
          <p:cNvSpPr txBox="1">
            <a:spLocks noChangeArrowheads="1"/>
          </p:cNvSpPr>
          <p:nvPr/>
        </p:nvSpPr>
        <p:spPr bwMode="auto">
          <a:xfrm>
            <a:off x="8331200" y="3630613"/>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Dermis</a:t>
            </a:r>
          </a:p>
        </p:txBody>
      </p:sp>
      <p:sp>
        <p:nvSpPr>
          <p:cNvPr id="121871" name="Line 15"/>
          <p:cNvSpPr>
            <a:spLocks noChangeShapeType="1"/>
          </p:cNvSpPr>
          <p:nvPr/>
        </p:nvSpPr>
        <p:spPr bwMode="auto">
          <a:xfrm>
            <a:off x="6286500" y="1498600"/>
            <a:ext cx="41910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72" name="Line 16"/>
          <p:cNvSpPr>
            <a:spLocks noChangeShapeType="1"/>
          </p:cNvSpPr>
          <p:nvPr/>
        </p:nvSpPr>
        <p:spPr bwMode="auto">
          <a:xfrm>
            <a:off x="546100" y="2286000"/>
            <a:ext cx="68580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73" name="Line 17"/>
          <p:cNvSpPr>
            <a:spLocks noChangeShapeType="1"/>
          </p:cNvSpPr>
          <p:nvPr/>
        </p:nvSpPr>
        <p:spPr bwMode="auto">
          <a:xfrm flipH="1">
            <a:off x="660400" y="2705100"/>
            <a:ext cx="53340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74" name="Line 18"/>
          <p:cNvSpPr>
            <a:spLocks noChangeShapeType="1"/>
          </p:cNvSpPr>
          <p:nvPr/>
        </p:nvSpPr>
        <p:spPr bwMode="auto">
          <a:xfrm flipV="1">
            <a:off x="685800" y="4699000"/>
            <a:ext cx="558800" cy="1524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121875" name="Group 19"/>
          <p:cNvGrpSpPr>
            <a:grpSpLocks/>
          </p:cNvGrpSpPr>
          <p:nvPr/>
        </p:nvGrpSpPr>
        <p:grpSpPr bwMode="auto">
          <a:xfrm>
            <a:off x="8077200" y="2933700"/>
            <a:ext cx="292100" cy="1930400"/>
            <a:chOff x="4936" y="1432"/>
            <a:chExt cx="184" cy="456"/>
          </a:xfrm>
        </p:grpSpPr>
        <p:grpSp>
          <p:nvGrpSpPr>
            <p:cNvPr id="121900" name="Group 20"/>
            <p:cNvGrpSpPr>
              <a:grpSpLocks/>
            </p:cNvGrpSpPr>
            <p:nvPr/>
          </p:nvGrpSpPr>
          <p:grpSpPr bwMode="auto">
            <a:xfrm>
              <a:off x="4936" y="1432"/>
              <a:ext cx="112" cy="456"/>
              <a:chOff x="4952" y="1432"/>
              <a:chExt cx="112" cy="456"/>
            </a:xfrm>
          </p:grpSpPr>
          <p:sp>
            <p:nvSpPr>
              <p:cNvPr id="121902" name="Line 21"/>
              <p:cNvSpPr>
                <a:spLocks noChangeShapeType="1"/>
              </p:cNvSpPr>
              <p:nvPr/>
            </p:nvSpPr>
            <p:spPr bwMode="auto">
              <a:xfrm>
                <a:off x="4960" y="1432"/>
                <a:ext cx="10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903" name="Line 22"/>
              <p:cNvSpPr>
                <a:spLocks noChangeShapeType="1"/>
              </p:cNvSpPr>
              <p:nvPr/>
            </p:nvSpPr>
            <p:spPr bwMode="auto">
              <a:xfrm>
                <a:off x="4952" y="1888"/>
                <a:ext cx="10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904" name="Line 23"/>
              <p:cNvSpPr>
                <a:spLocks noChangeShapeType="1"/>
              </p:cNvSpPr>
              <p:nvPr/>
            </p:nvSpPr>
            <p:spPr bwMode="auto">
              <a:xfrm>
                <a:off x="5064" y="1432"/>
                <a:ext cx="0" cy="45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21901" name="Line 24"/>
            <p:cNvSpPr>
              <a:spLocks noChangeShapeType="1"/>
            </p:cNvSpPr>
            <p:nvPr/>
          </p:nvSpPr>
          <p:spPr bwMode="auto">
            <a:xfrm>
              <a:off x="5048" y="1632"/>
              <a:ext cx="72"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21876" name="Line 25"/>
          <p:cNvSpPr>
            <a:spLocks noChangeShapeType="1"/>
          </p:cNvSpPr>
          <p:nvPr/>
        </p:nvSpPr>
        <p:spPr bwMode="auto">
          <a:xfrm flipH="1">
            <a:off x="7467600" y="3124200"/>
            <a:ext cx="990600" cy="4699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77" name="Line 26"/>
          <p:cNvSpPr>
            <a:spLocks noChangeShapeType="1"/>
          </p:cNvSpPr>
          <p:nvPr/>
        </p:nvSpPr>
        <p:spPr bwMode="auto">
          <a:xfrm flipV="1">
            <a:off x="635000" y="2755900"/>
            <a:ext cx="838200" cy="6350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78" name="Text Box 27"/>
          <p:cNvSpPr txBox="1">
            <a:spLocks noChangeArrowheads="1"/>
          </p:cNvSpPr>
          <p:nvPr/>
        </p:nvSpPr>
        <p:spPr bwMode="auto">
          <a:xfrm>
            <a:off x="1050925" y="6056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400" b="1"/>
          </a:p>
        </p:txBody>
      </p:sp>
      <p:sp>
        <p:nvSpPr>
          <p:cNvPr id="121879" name="Text Box 28"/>
          <p:cNvSpPr txBox="1">
            <a:spLocks noChangeArrowheads="1"/>
          </p:cNvSpPr>
          <p:nvPr/>
        </p:nvSpPr>
        <p:spPr bwMode="auto">
          <a:xfrm>
            <a:off x="142875" y="6357938"/>
            <a:ext cx="243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Squamous Cell Carcinoma</a:t>
            </a:r>
          </a:p>
        </p:txBody>
      </p:sp>
      <p:sp>
        <p:nvSpPr>
          <p:cNvPr id="121880" name="Text Box 29"/>
          <p:cNvSpPr txBox="1">
            <a:spLocks noChangeArrowheads="1"/>
          </p:cNvSpPr>
          <p:nvPr/>
        </p:nvSpPr>
        <p:spPr bwMode="auto">
          <a:xfrm>
            <a:off x="3527425" y="6357938"/>
            <a:ext cx="1998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Basal Cell Carcinoma</a:t>
            </a:r>
          </a:p>
        </p:txBody>
      </p:sp>
      <p:sp>
        <p:nvSpPr>
          <p:cNvPr id="121881" name="Text Box 30"/>
          <p:cNvSpPr txBox="1">
            <a:spLocks noChangeArrowheads="1"/>
          </p:cNvSpPr>
          <p:nvPr/>
        </p:nvSpPr>
        <p:spPr bwMode="auto">
          <a:xfrm>
            <a:off x="6397625" y="6357938"/>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Melanoma</a:t>
            </a:r>
          </a:p>
        </p:txBody>
      </p:sp>
      <p:grpSp>
        <p:nvGrpSpPr>
          <p:cNvPr id="121882" name="Group 31"/>
          <p:cNvGrpSpPr>
            <a:grpSpLocks/>
          </p:cNvGrpSpPr>
          <p:nvPr/>
        </p:nvGrpSpPr>
        <p:grpSpPr bwMode="auto">
          <a:xfrm>
            <a:off x="1016000" y="2438400"/>
            <a:ext cx="1993900" cy="3886200"/>
            <a:chOff x="640" y="1536"/>
            <a:chExt cx="1256" cy="2448"/>
          </a:xfrm>
        </p:grpSpPr>
        <p:sp>
          <p:nvSpPr>
            <p:cNvPr id="121898" name="Rectangle 32"/>
            <p:cNvSpPr>
              <a:spLocks noChangeArrowheads="1"/>
            </p:cNvSpPr>
            <p:nvPr/>
          </p:nvSpPr>
          <p:spPr bwMode="auto">
            <a:xfrm>
              <a:off x="1704" y="1536"/>
              <a:ext cx="192" cy="176"/>
            </a:xfrm>
            <a:prstGeom prst="rect">
              <a:avLst/>
            </a:prstGeom>
            <a:noFill/>
            <a:ln w="25400">
              <a:solidFill>
                <a:srgbClr val="000000"/>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9" name="Line 33"/>
            <p:cNvSpPr>
              <a:spLocks noChangeShapeType="1"/>
            </p:cNvSpPr>
            <p:nvPr/>
          </p:nvSpPr>
          <p:spPr bwMode="auto">
            <a:xfrm flipH="1">
              <a:off x="640" y="1712"/>
              <a:ext cx="1152" cy="2272"/>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1883" name="Group 34"/>
          <p:cNvGrpSpPr>
            <a:grpSpLocks/>
          </p:cNvGrpSpPr>
          <p:nvPr/>
        </p:nvGrpSpPr>
        <p:grpSpPr bwMode="auto">
          <a:xfrm>
            <a:off x="3835400" y="3111500"/>
            <a:ext cx="304800" cy="3213100"/>
            <a:chOff x="2416" y="1960"/>
            <a:chExt cx="192" cy="2024"/>
          </a:xfrm>
        </p:grpSpPr>
        <p:sp>
          <p:nvSpPr>
            <p:cNvPr id="121896" name="Rectangle 35"/>
            <p:cNvSpPr>
              <a:spLocks noChangeArrowheads="1"/>
            </p:cNvSpPr>
            <p:nvPr/>
          </p:nvSpPr>
          <p:spPr bwMode="auto">
            <a:xfrm>
              <a:off x="2416" y="1960"/>
              <a:ext cx="192" cy="176"/>
            </a:xfrm>
            <a:prstGeom prst="rect">
              <a:avLst/>
            </a:prstGeom>
            <a:noFill/>
            <a:ln w="25400">
              <a:solidFill>
                <a:srgbClr val="000000"/>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7" name="Line 36"/>
            <p:cNvSpPr>
              <a:spLocks noChangeShapeType="1"/>
            </p:cNvSpPr>
            <p:nvPr/>
          </p:nvSpPr>
          <p:spPr bwMode="auto">
            <a:xfrm>
              <a:off x="2504" y="2136"/>
              <a:ext cx="0" cy="1848"/>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1884" name="Group 37"/>
          <p:cNvGrpSpPr>
            <a:grpSpLocks/>
          </p:cNvGrpSpPr>
          <p:nvPr/>
        </p:nvGrpSpPr>
        <p:grpSpPr bwMode="auto">
          <a:xfrm>
            <a:off x="5080000" y="2984500"/>
            <a:ext cx="1968500" cy="3403600"/>
            <a:chOff x="3200" y="1880"/>
            <a:chExt cx="1240" cy="2144"/>
          </a:xfrm>
        </p:grpSpPr>
        <p:sp>
          <p:nvSpPr>
            <p:cNvPr id="121894" name="Rectangle 38"/>
            <p:cNvSpPr>
              <a:spLocks noChangeArrowheads="1"/>
            </p:cNvSpPr>
            <p:nvPr/>
          </p:nvSpPr>
          <p:spPr bwMode="auto">
            <a:xfrm>
              <a:off x="3200" y="1880"/>
              <a:ext cx="192" cy="176"/>
            </a:xfrm>
            <a:prstGeom prst="rect">
              <a:avLst/>
            </a:prstGeom>
            <a:noFill/>
            <a:ln w="25400">
              <a:solidFill>
                <a:srgbClr val="000000"/>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5" name="Line 39"/>
            <p:cNvSpPr>
              <a:spLocks noChangeShapeType="1"/>
            </p:cNvSpPr>
            <p:nvPr/>
          </p:nvSpPr>
          <p:spPr bwMode="auto">
            <a:xfrm>
              <a:off x="3288" y="2056"/>
              <a:ext cx="1152" cy="1968"/>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1885" name="Group 40"/>
          <p:cNvGrpSpPr>
            <a:grpSpLocks/>
          </p:cNvGrpSpPr>
          <p:nvPr/>
        </p:nvGrpSpPr>
        <p:grpSpPr bwMode="auto">
          <a:xfrm>
            <a:off x="8077200" y="1828800"/>
            <a:ext cx="292100" cy="977900"/>
            <a:chOff x="5088" y="1152"/>
            <a:chExt cx="184" cy="616"/>
          </a:xfrm>
        </p:grpSpPr>
        <p:grpSp>
          <p:nvGrpSpPr>
            <p:cNvPr id="121888" name="Group 41"/>
            <p:cNvGrpSpPr>
              <a:grpSpLocks/>
            </p:cNvGrpSpPr>
            <p:nvPr/>
          </p:nvGrpSpPr>
          <p:grpSpPr bwMode="auto">
            <a:xfrm>
              <a:off x="5088" y="1312"/>
              <a:ext cx="112" cy="456"/>
              <a:chOff x="4952" y="1432"/>
              <a:chExt cx="112" cy="456"/>
            </a:xfrm>
          </p:grpSpPr>
          <p:sp>
            <p:nvSpPr>
              <p:cNvPr id="121891" name="Line 42"/>
              <p:cNvSpPr>
                <a:spLocks noChangeShapeType="1"/>
              </p:cNvSpPr>
              <p:nvPr/>
            </p:nvSpPr>
            <p:spPr bwMode="auto">
              <a:xfrm>
                <a:off x="4960" y="1432"/>
                <a:ext cx="10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92" name="Line 43"/>
              <p:cNvSpPr>
                <a:spLocks noChangeShapeType="1"/>
              </p:cNvSpPr>
              <p:nvPr/>
            </p:nvSpPr>
            <p:spPr bwMode="auto">
              <a:xfrm>
                <a:off x="4952" y="1888"/>
                <a:ext cx="10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93" name="Line 44"/>
              <p:cNvSpPr>
                <a:spLocks noChangeShapeType="1"/>
              </p:cNvSpPr>
              <p:nvPr/>
            </p:nvSpPr>
            <p:spPr bwMode="auto">
              <a:xfrm>
                <a:off x="5064" y="1432"/>
                <a:ext cx="0" cy="45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21889" name="Line 45"/>
            <p:cNvSpPr>
              <a:spLocks noChangeShapeType="1"/>
            </p:cNvSpPr>
            <p:nvPr/>
          </p:nvSpPr>
          <p:spPr bwMode="auto">
            <a:xfrm>
              <a:off x="5200" y="1512"/>
              <a:ext cx="72"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90" name="Line 46"/>
            <p:cNvSpPr>
              <a:spLocks noChangeShapeType="1"/>
            </p:cNvSpPr>
            <p:nvPr/>
          </p:nvSpPr>
          <p:spPr bwMode="auto">
            <a:xfrm>
              <a:off x="5272" y="1152"/>
              <a:ext cx="0" cy="36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21886" name="Line 47"/>
          <p:cNvSpPr>
            <a:spLocks noChangeShapeType="1"/>
          </p:cNvSpPr>
          <p:nvPr/>
        </p:nvSpPr>
        <p:spPr bwMode="auto">
          <a:xfrm>
            <a:off x="1028700" y="1397000"/>
            <a:ext cx="368300" cy="5588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1887" name="Line 48"/>
          <p:cNvSpPr>
            <a:spLocks noChangeShapeType="1"/>
          </p:cNvSpPr>
          <p:nvPr/>
        </p:nvSpPr>
        <p:spPr bwMode="auto">
          <a:xfrm flipV="1">
            <a:off x="673100" y="2781300"/>
            <a:ext cx="1854200" cy="15240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2" descr="beijing_smo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 y="0"/>
            <a:ext cx="9144000" cy="6858000"/>
          </a:xfrm>
        </p:spPr>
      </p:pic>
      <p:sp>
        <p:nvSpPr>
          <p:cNvPr id="60419" name="Rectangle 2"/>
          <p:cNvSpPr>
            <a:spLocks noGrp="1" noChangeArrowheads="1"/>
          </p:cNvSpPr>
          <p:nvPr>
            <p:ph type="title"/>
          </p:nvPr>
        </p:nvSpPr>
        <p:spPr/>
        <p:txBody>
          <a:bodyPr/>
          <a:lstStyle/>
          <a:p>
            <a:pPr eaLnBrk="1" hangingPunct="1"/>
            <a:r>
              <a:rPr lang="en-US" sz="4000" b="1" u="sng" smtClean="0"/>
              <a:t/>
            </a:r>
            <a:br>
              <a:rPr lang="en-US" sz="4000" b="1" u="sng" smtClean="0"/>
            </a:br>
            <a:endParaRPr lang="en-US" sz="4000" u="sng" smtClean="0"/>
          </a:p>
        </p:txBody>
      </p:sp>
      <p:sp>
        <p:nvSpPr>
          <p:cNvPr id="2" name="Rectangle 3"/>
          <p:cNvSpPr>
            <a:spLocks noGrp="1" noChangeArrowheads="1"/>
          </p:cNvSpPr>
          <p:nvPr>
            <p:ph type="body" sz="half" idx="1"/>
          </p:nvPr>
        </p:nvSpPr>
        <p:spPr>
          <a:xfrm>
            <a:off x="457200" y="228600"/>
            <a:ext cx="5105400" cy="6629400"/>
          </a:xfrm>
          <a:solidFill>
            <a:schemeClr val="bg1">
              <a:alpha val="89803"/>
            </a:schemeClr>
          </a:solidFill>
        </p:spPr>
        <p:txBody>
          <a:bodyPr/>
          <a:lstStyle/>
          <a:p>
            <a:pPr marL="0" indent="0" eaLnBrk="1" hangingPunct="1">
              <a:lnSpc>
                <a:spcPct val="80000"/>
              </a:lnSpc>
              <a:buNone/>
              <a:defRPr/>
            </a:pPr>
            <a:r>
              <a:rPr lang="en-US" sz="2000" b="1" u="sng" dirty="0" smtClean="0">
                <a:solidFill>
                  <a:srgbClr val="FF3300"/>
                </a:solidFill>
              </a:rPr>
              <a:t>Photochemical Smog</a:t>
            </a:r>
            <a:endParaRPr lang="en-US" sz="2000" b="1" dirty="0" smtClean="0">
              <a:solidFill>
                <a:srgbClr val="FF3300"/>
              </a:solidFill>
            </a:endParaRPr>
          </a:p>
          <a:p>
            <a:pPr eaLnBrk="1" hangingPunct="1">
              <a:lnSpc>
                <a:spcPct val="80000"/>
              </a:lnSpc>
              <a:defRPr/>
            </a:pPr>
            <a:r>
              <a:rPr lang="en-US" sz="2000" b="1" dirty="0">
                <a:solidFill>
                  <a:srgbClr val="FF3300"/>
                </a:solidFill>
              </a:rPr>
              <a:t>Summer Smog/Los Angeles </a:t>
            </a:r>
            <a:r>
              <a:rPr lang="en-US" sz="2000" b="1" dirty="0" smtClean="0">
                <a:solidFill>
                  <a:srgbClr val="FF3300"/>
                </a:solidFill>
              </a:rPr>
              <a:t>smog</a:t>
            </a:r>
            <a:endParaRPr lang="en-US" sz="2000" b="1" dirty="0">
              <a:solidFill>
                <a:srgbClr val="FF3300"/>
              </a:solidFill>
            </a:endParaRPr>
          </a:p>
          <a:p>
            <a:pPr eaLnBrk="1" hangingPunct="1">
              <a:lnSpc>
                <a:spcPct val="80000"/>
              </a:lnSpc>
              <a:defRPr/>
            </a:pPr>
            <a:r>
              <a:rPr lang="en-US" sz="2000" b="1" dirty="0" smtClean="0">
                <a:solidFill>
                  <a:srgbClr val="FF3300"/>
                </a:solidFill>
              </a:rPr>
              <a:t>Most common </a:t>
            </a:r>
          </a:p>
          <a:p>
            <a:pPr eaLnBrk="1" hangingPunct="1">
              <a:lnSpc>
                <a:spcPct val="80000"/>
              </a:lnSpc>
              <a:defRPr/>
            </a:pPr>
            <a:r>
              <a:rPr lang="en-US" sz="2000" b="1" dirty="0" smtClean="0">
                <a:solidFill>
                  <a:srgbClr val="FF3300"/>
                </a:solidFill>
              </a:rPr>
              <a:t>Problem in warm dry climates</a:t>
            </a:r>
          </a:p>
          <a:p>
            <a:pPr eaLnBrk="1" hangingPunct="1">
              <a:lnSpc>
                <a:spcPct val="80000"/>
              </a:lnSpc>
              <a:defRPr/>
            </a:pPr>
            <a:r>
              <a:rPr lang="en-US" sz="2000" b="1" dirty="0">
                <a:solidFill>
                  <a:srgbClr val="FF3300"/>
                </a:solidFill>
              </a:rPr>
              <a:t>reaction of hydrocarbons and nitrogen oxides/influence of sunlight </a:t>
            </a:r>
          </a:p>
          <a:p>
            <a:pPr eaLnBrk="1" hangingPunct="1">
              <a:lnSpc>
                <a:spcPct val="80000"/>
              </a:lnSpc>
              <a:defRPr/>
            </a:pPr>
            <a:r>
              <a:rPr lang="en-US" sz="2000" b="1" dirty="0" smtClean="0">
                <a:solidFill>
                  <a:srgbClr val="FF3300"/>
                </a:solidFill>
              </a:rPr>
              <a:t>Nitrogen based</a:t>
            </a:r>
          </a:p>
          <a:p>
            <a:pPr eaLnBrk="1" hangingPunct="1">
              <a:lnSpc>
                <a:spcPct val="80000"/>
              </a:lnSpc>
              <a:defRPr/>
            </a:pPr>
            <a:r>
              <a:rPr lang="en-US" sz="2000" b="1" dirty="0" smtClean="0">
                <a:solidFill>
                  <a:srgbClr val="FF3300"/>
                </a:solidFill>
              </a:rPr>
              <a:t>Primary: Nitrogen Oxides</a:t>
            </a:r>
          </a:p>
          <a:p>
            <a:pPr eaLnBrk="1" hangingPunct="1">
              <a:lnSpc>
                <a:spcPct val="80000"/>
              </a:lnSpc>
              <a:defRPr/>
            </a:pPr>
            <a:r>
              <a:rPr lang="en-US" sz="2000" b="1" dirty="0" smtClean="0">
                <a:solidFill>
                  <a:srgbClr val="FF3300"/>
                </a:solidFill>
              </a:rPr>
              <a:t>Secondary: Ozone &amp; PANS</a:t>
            </a:r>
          </a:p>
          <a:p>
            <a:pPr eaLnBrk="1" hangingPunct="1">
              <a:lnSpc>
                <a:spcPct val="80000"/>
              </a:lnSpc>
              <a:defRPr/>
            </a:pPr>
            <a:r>
              <a:rPr lang="en-US" sz="2000" b="1" dirty="0" smtClean="0">
                <a:solidFill>
                  <a:srgbClr val="FF3300"/>
                </a:solidFill>
              </a:rPr>
              <a:t>White/yellow/brownish haze</a:t>
            </a:r>
            <a:endParaRPr lang="en-US" sz="2000" b="1" u="sng" dirty="0" smtClean="0">
              <a:solidFill>
                <a:srgbClr val="FF3300"/>
              </a:solidFill>
            </a:endParaRPr>
          </a:p>
          <a:p>
            <a:pPr eaLnBrk="1" hangingPunct="1">
              <a:lnSpc>
                <a:spcPct val="80000"/>
              </a:lnSpc>
              <a:defRPr/>
            </a:pPr>
            <a:r>
              <a:rPr lang="en-US" sz="2000" b="1" u="sng" dirty="0" smtClean="0">
                <a:solidFill>
                  <a:srgbClr val="FF3300"/>
                </a:solidFill>
              </a:rPr>
              <a:t>Sulfurous/Industrial Smog </a:t>
            </a:r>
            <a:endParaRPr lang="en-US" sz="2000" b="1" dirty="0" smtClean="0">
              <a:solidFill>
                <a:srgbClr val="FF3300"/>
              </a:solidFill>
            </a:endParaRPr>
          </a:p>
          <a:p>
            <a:pPr eaLnBrk="1" hangingPunct="1">
              <a:lnSpc>
                <a:spcPct val="80000"/>
              </a:lnSpc>
              <a:defRPr/>
            </a:pPr>
            <a:r>
              <a:rPr lang="en-US" sz="2000" b="1" dirty="0" smtClean="0">
                <a:solidFill>
                  <a:srgbClr val="FF3300"/>
                </a:solidFill>
              </a:rPr>
              <a:t>Winter Smog/London Smog</a:t>
            </a:r>
          </a:p>
          <a:p>
            <a:pPr eaLnBrk="1" hangingPunct="1">
              <a:lnSpc>
                <a:spcPct val="80000"/>
              </a:lnSpc>
              <a:defRPr/>
            </a:pPr>
            <a:r>
              <a:rPr lang="en-US" sz="2000" b="1" dirty="0" smtClean="0">
                <a:solidFill>
                  <a:srgbClr val="FF3300"/>
                </a:solidFill>
              </a:rPr>
              <a:t>consists mostly of SO</a:t>
            </a:r>
            <a:r>
              <a:rPr lang="en-US" sz="2000" b="1" baseline="-25000" dirty="0" smtClean="0">
                <a:solidFill>
                  <a:srgbClr val="FF3300"/>
                </a:solidFill>
              </a:rPr>
              <a:t>2</a:t>
            </a:r>
            <a:r>
              <a:rPr lang="en-US" sz="2000" b="1" dirty="0" smtClean="0">
                <a:solidFill>
                  <a:srgbClr val="FF3300"/>
                </a:solidFill>
              </a:rPr>
              <a:t> and smoke</a:t>
            </a:r>
          </a:p>
          <a:p>
            <a:pPr eaLnBrk="1" hangingPunct="1">
              <a:lnSpc>
                <a:spcPct val="80000"/>
              </a:lnSpc>
              <a:defRPr/>
            </a:pPr>
            <a:r>
              <a:rPr lang="en-US" sz="2000" b="1" dirty="0" smtClean="0">
                <a:solidFill>
                  <a:srgbClr val="FF3300"/>
                </a:solidFill>
              </a:rPr>
              <a:t>Sulfur based/Very thick</a:t>
            </a:r>
          </a:p>
          <a:p>
            <a:pPr eaLnBrk="1" hangingPunct="1">
              <a:lnSpc>
                <a:spcPct val="80000"/>
              </a:lnSpc>
              <a:defRPr/>
            </a:pPr>
            <a:r>
              <a:rPr lang="en-US" sz="2000" b="1" dirty="0" smtClean="0">
                <a:solidFill>
                  <a:srgbClr val="FF3300"/>
                </a:solidFill>
              </a:rPr>
              <a:t>Primary: Sulfur oxides</a:t>
            </a:r>
          </a:p>
          <a:p>
            <a:pPr eaLnBrk="1" hangingPunct="1">
              <a:lnSpc>
                <a:spcPct val="80000"/>
              </a:lnSpc>
              <a:defRPr/>
            </a:pPr>
            <a:r>
              <a:rPr lang="en-US" sz="2000" b="1" dirty="0" smtClean="0">
                <a:solidFill>
                  <a:srgbClr val="FF3300"/>
                </a:solidFill>
              </a:rPr>
              <a:t>Secondary </a:t>
            </a:r>
            <a:r>
              <a:rPr lang="en-US" sz="2000" b="1" dirty="0" smtClean="0">
                <a:solidFill>
                  <a:srgbClr val="FF0000"/>
                </a:solidFill>
              </a:rPr>
              <a:t>SO</a:t>
            </a:r>
            <a:r>
              <a:rPr lang="en-US" sz="2000" b="1" baseline="-25000" dirty="0" smtClean="0">
                <a:solidFill>
                  <a:srgbClr val="FF0000"/>
                </a:solidFill>
              </a:rPr>
              <a:t>3</a:t>
            </a:r>
            <a:r>
              <a:rPr lang="en-US" sz="2000" b="1" dirty="0" smtClean="0">
                <a:solidFill>
                  <a:srgbClr val="FF0000"/>
                </a:solidFill>
              </a:rPr>
              <a:t>, H</a:t>
            </a:r>
            <a:r>
              <a:rPr lang="en-US" sz="2000" b="1" baseline="-25000" dirty="0" smtClean="0">
                <a:solidFill>
                  <a:srgbClr val="FF0000"/>
                </a:solidFill>
              </a:rPr>
              <a:t>2</a:t>
            </a:r>
            <a:r>
              <a:rPr lang="en-US" sz="2000" b="1" dirty="0" smtClean="0">
                <a:solidFill>
                  <a:srgbClr val="FF0000"/>
                </a:solidFill>
              </a:rPr>
              <a:t>SO</a:t>
            </a:r>
            <a:r>
              <a:rPr lang="en-US" sz="2000" b="1" baseline="-25000" dirty="0" smtClean="0">
                <a:solidFill>
                  <a:srgbClr val="FF0000"/>
                </a:solidFill>
              </a:rPr>
              <a:t>4</a:t>
            </a:r>
            <a:endParaRPr lang="en-US" sz="2000" b="1" dirty="0" smtClean="0">
              <a:solidFill>
                <a:srgbClr val="FF3300"/>
              </a:solidFill>
            </a:endParaRPr>
          </a:p>
          <a:p>
            <a:pPr eaLnBrk="1" hangingPunct="1">
              <a:lnSpc>
                <a:spcPct val="80000"/>
              </a:lnSpc>
              <a:defRPr/>
            </a:pPr>
            <a:r>
              <a:rPr lang="en-US" sz="2000" b="1" dirty="0" smtClean="0">
                <a:solidFill>
                  <a:srgbClr val="FF3300"/>
                </a:solidFill>
              </a:rPr>
              <a:t>Gray</a:t>
            </a:r>
          </a:p>
          <a:p>
            <a:pPr eaLnBrk="1" hangingPunct="1">
              <a:lnSpc>
                <a:spcPct val="80000"/>
              </a:lnSpc>
              <a:defRPr/>
            </a:pPr>
            <a:r>
              <a:rPr lang="en-US" sz="2000" b="1" i="1" dirty="0" smtClean="0">
                <a:solidFill>
                  <a:srgbClr val="FF3300"/>
                </a:solidFill>
              </a:rPr>
              <a:t>What does Smog Do to People?</a:t>
            </a:r>
          </a:p>
          <a:p>
            <a:pPr eaLnBrk="1" hangingPunct="1">
              <a:lnSpc>
                <a:spcPct val="80000"/>
              </a:lnSpc>
              <a:defRPr/>
            </a:pPr>
            <a:r>
              <a:rPr lang="en-US" sz="2000" b="1" dirty="0" smtClean="0">
                <a:solidFill>
                  <a:srgbClr val="FF3300"/>
                </a:solidFill>
              </a:rPr>
              <a:t>Severe Respiratory Problems</a:t>
            </a:r>
          </a:p>
          <a:p>
            <a:pPr eaLnBrk="1" hangingPunct="1">
              <a:lnSpc>
                <a:spcPct val="80000"/>
              </a:lnSpc>
              <a:defRPr/>
            </a:pPr>
            <a:r>
              <a:rPr lang="en-US" sz="2000" b="1" i="1" dirty="0" smtClean="0">
                <a:solidFill>
                  <a:srgbClr val="FF3300"/>
                </a:solidFill>
              </a:rPr>
              <a:t>What does Smog Do to Environment?</a:t>
            </a:r>
          </a:p>
          <a:p>
            <a:pPr eaLnBrk="1" hangingPunct="1">
              <a:lnSpc>
                <a:spcPct val="80000"/>
              </a:lnSpc>
              <a:defRPr/>
            </a:pPr>
            <a:r>
              <a:rPr lang="en-US" sz="2000" b="1" dirty="0" smtClean="0">
                <a:solidFill>
                  <a:srgbClr val="FF3300"/>
                </a:solidFill>
              </a:rPr>
              <a:t>Prevents sufficient photosynthesis</a:t>
            </a:r>
          </a:p>
          <a:p>
            <a:pPr eaLnBrk="1" hangingPunct="1">
              <a:lnSpc>
                <a:spcPct val="80000"/>
              </a:lnSpc>
              <a:defRPr/>
            </a:pPr>
            <a:r>
              <a:rPr lang="en-US" sz="2000" b="1" dirty="0" smtClean="0">
                <a:solidFill>
                  <a:srgbClr val="FF3300"/>
                </a:solidFill>
              </a:rPr>
              <a:t>Loss of soil fertility/Reduces crops</a:t>
            </a:r>
          </a:p>
          <a:p>
            <a:pPr marL="0" indent="0" eaLnBrk="1" hangingPunct="1">
              <a:lnSpc>
                <a:spcPct val="80000"/>
              </a:lnSpc>
              <a:buFontTx/>
              <a:buNone/>
              <a:defRPr/>
            </a:pPr>
            <a:endParaRPr lang="en-US" sz="2000" b="1" dirty="0" smtClean="0">
              <a:solidFill>
                <a:srgbClr val="FF3300"/>
              </a:solidFill>
            </a:endParaRPr>
          </a:p>
          <a:p>
            <a:pPr eaLnBrk="1" hangingPunct="1">
              <a:lnSpc>
                <a:spcPct val="80000"/>
              </a:lnSpc>
              <a:defRPr/>
            </a:pPr>
            <a:endParaRPr lang="en-US" sz="2000" b="1" dirty="0" smtClean="0">
              <a:solidFill>
                <a:srgbClr val="FF3300"/>
              </a:solidFill>
            </a:endParaRPr>
          </a:p>
          <a:p>
            <a:pPr eaLnBrk="1" hangingPunct="1">
              <a:lnSpc>
                <a:spcPct val="80000"/>
              </a:lnSpc>
              <a:defRPr/>
            </a:pPr>
            <a:endParaRPr lang="en-US" sz="2000" dirty="0" smtClean="0">
              <a:solidFill>
                <a:srgbClr val="FF3300"/>
              </a:solidFill>
            </a:endParaRPr>
          </a:p>
          <a:p>
            <a:pPr eaLnBrk="1" hangingPunct="1">
              <a:lnSpc>
                <a:spcPct val="80000"/>
              </a:lnSpc>
              <a:defRPr/>
            </a:pPr>
            <a:endParaRPr lang="en-US" sz="2000" i="1" u="sng" dirty="0" smtClean="0">
              <a:solidFill>
                <a:srgbClr val="FF3300"/>
              </a:solidFill>
            </a:endParaRPr>
          </a:p>
        </p:txBody>
      </p:sp>
      <p:sp>
        <p:nvSpPr>
          <p:cNvPr id="3" name="TextBox 2"/>
          <p:cNvSpPr txBox="1"/>
          <p:nvPr/>
        </p:nvSpPr>
        <p:spPr>
          <a:xfrm>
            <a:off x="5943600" y="1524000"/>
            <a:ext cx="2365375" cy="923925"/>
          </a:xfrm>
          <a:prstGeom prst="rect">
            <a:avLst/>
          </a:prstGeom>
          <a:solidFill>
            <a:schemeClr val="bg1">
              <a:lumMod val="95000"/>
            </a:schemeClr>
          </a:solidFill>
        </p:spPr>
        <p:txBody>
          <a:bodyPr wrap="none">
            <a:spAutoFit/>
          </a:bodyPr>
          <a:lstStyle/>
          <a:p>
            <a:pPr>
              <a:defRPr/>
            </a:pPr>
            <a:r>
              <a:rPr lang="en-US" u="sng" dirty="0"/>
              <a:t>Photochemical Smog</a:t>
            </a:r>
          </a:p>
          <a:p>
            <a:pPr>
              <a:defRPr/>
            </a:pPr>
            <a:r>
              <a:rPr lang="en-US" dirty="0"/>
              <a:t>Los Angeles </a:t>
            </a:r>
          </a:p>
          <a:p>
            <a:pPr>
              <a:defRPr/>
            </a:pPr>
            <a:r>
              <a:rPr lang="en-US" dirty="0"/>
              <a:t>Mexico City</a:t>
            </a:r>
          </a:p>
        </p:txBody>
      </p:sp>
      <p:sp>
        <p:nvSpPr>
          <p:cNvPr id="4" name="TextBox 3"/>
          <p:cNvSpPr txBox="1"/>
          <p:nvPr/>
        </p:nvSpPr>
        <p:spPr>
          <a:xfrm>
            <a:off x="5972175" y="4508500"/>
            <a:ext cx="2546350" cy="1200150"/>
          </a:xfrm>
          <a:prstGeom prst="rect">
            <a:avLst/>
          </a:prstGeom>
          <a:solidFill>
            <a:schemeClr val="bg1">
              <a:lumMod val="95000"/>
            </a:schemeClr>
          </a:solidFill>
        </p:spPr>
        <p:txBody>
          <a:bodyPr>
            <a:spAutoFit/>
          </a:bodyPr>
          <a:lstStyle/>
          <a:p>
            <a:pPr>
              <a:defRPr/>
            </a:pPr>
            <a:r>
              <a:rPr lang="en-US" u="sng" dirty="0"/>
              <a:t>Industrial Smog</a:t>
            </a:r>
          </a:p>
          <a:p>
            <a:pPr>
              <a:defRPr/>
            </a:pPr>
            <a:r>
              <a:rPr lang="en-US" dirty="0"/>
              <a:t>Beijing </a:t>
            </a:r>
          </a:p>
          <a:p>
            <a:pPr>
              <a:defRPr/>
            </a:pPr>
            <a:r>
              <a:rPr lang="en-US" dirty="0"/>
              <a:t>London</a:t>
            </a:r>
          </a:p>
          <a:p>
            <a:pPr>
              <a:defRPr/>
            </a:pPr>
            <a:r>
              <a:rPr lang="en-US" dirty="0"/>
              <a:t>Hong Kong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to="" calcmode="lin" valueType="num">
                                      <p:cBhvr>
                                        <p:cTn id="7" dur="1" fill="hold"/>
                                        <p:tgtEl>
                                          <p:spTgt spid="2">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to="" calcmode="lin" valueType="num">
                                      <p:cBhvr>
                                        <p:cTn id="22" dur="1" fill="hold"/>
                                        <p:tgtEl>
                                          <p:spTgt spid="2">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to="" calcmode="lin" valueType="num">
                                      <p:cBhvr>
                                        <p:cTn id="27" dur="1" fill="hold"/>
                                        <p:tgtEl>
                                          <p:spTgt spid="2">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to="" calcmode="lin" valueType="num">
                                      <p:cBhvr>
                                        <p:cTn id="32" dur="1" fill="hold"/>
                                        <p:tgtEl>
                                          <p:spTgt spid="2">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to="" calcmode="lin" valueType="num">
                                      <p:cBhvr>
                                        <p:cTn id="37" dur="1" fill="hold"/>
                                        <p:tgtEl>
                                          <p:spTgt spid="2">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to="" calcmode="lin" valueType="num">
                                      <p:cBhvr>
                                        <p:cTn id="42" dur="1" fill="hold"/>
                                        <p:tgtEl>
                                          <p:spTgt spid="2">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to="" calcmode="lin" valueType="num">
                                      <p:cBhvr>
                                        <p:cTn id="47" dur="1" fill="hold"/>
                                        <p:tgtEl>
                                          <p:spTgt spid="2">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 to="" calcmode="lin" valueType="num">
                                      <p:cBhvr>
                                        <p:cTn id="52" dur="1" fill="hold"/>
                                        <p:tgtEl>
                                          <p:spTgt spid="2">
                                            <p:txEl>
                                              <p:pRg st="8" end="8"/>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to="" calcmode="lin" valueType="num">
                                      <p:cBhvr>
                                        <p:cTn id="63" dur="1" fill="hold"/>
                                        <p:tgtEl>
                                          <p:spTgt spid="2">
                                            <p:txEl>
                                              <p:pRg st="9" end="9"/>
                                            </p:txEl>
                                          </p:spTgt>
                                        </p:tgtEl>
                                        <p:attrNameLst>
                                          <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 to="" calcmode="lin" valueType="num">
                                      <p:cBhvr>
                                        <p:cTn id="68" dur="1" fill="hold"/>
                                        <p:tgtEl>
                                          <p:spTgt spid="2">
                                            <p:txEl>
                                              <p:pRg st="10" end="10"/>
                                            </p:txEl>
                                          </p:spTgt>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to="" calcmode="lin" valueType="num">
                                      <p:cBhvr>
                                        <p:cTn id="73" dur="1" fill="hold"/>
                                        <p:tgtEl>
                                          <p:spTgt spid="2">
                                            <p:txEl>
                                              <p:pRg st="11" end="11"/>
                                            </p:txEl>
                                          </p:spTgt>
                                        </p:tgtEl>
                                        <p:attrNameLst>
                                          <p:attrName/>
                                        </p:attrNameLst>
                                      </p:cBhvr>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4" presetClass="entr" presetSubtype="0" fill="hold" grpId="0" nodeType="clickEffect">
                                  <p:stCondLst>
                                    <p:cond delay="0"/>
                                  </p:stCondLst>
                                  <p:childTnLst>
                                    <p:set>
                                      <p:cBhvr>
                                        <p:cTn id="77" dur="1" fill="hold">
                                          <p:stCondLst>
                                            <p:cond delay="0"/>
                                          </p:stCondLst>
                                        </p:cTn>
                                        <p:tgtEl>
                                          <p:spTgt spid="2">
                                            <p:txEl>
                                              <p:pRg st="12" end="12"/>
                                            </p:txEl>
                                          </p:spTgt>
                                        </p:tgtEl>
                                        <p:attrNameLst>
                                          <p:attrName>style.visibility</p:attrName>
                                        </p:attrNameLst>
                                      </p:cBhvr>
                                      <p:to>
                                        <p:strVal val="visible"/>
                                      </p:to>
                                    </p:set>
                                    <p:anim to="" calcmode="lin" valueType="num">
                                      <p:cBhvr>
                                        <p:cTn id="78" dur="1" fill="hold"/>
                                        <p:tgtEl>
                                          <p:spTgt spid="2">
                                            <p:txEl>
                                              <p:pRg st="12" end="12"/>
                                            </p:txEl>
                                          </p:spTgt>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grpId="0" nodeType="clickEffect">
                                  <p:stCondLst>
                                    <p:cond delay="0"/>
                                  </p:stCondLst>
                                  <p:childTnLst>
                                    <p:set>
                                      <p:cBhvr>
                                        <p:cTn id="82" dur="1" fill="hold">
                                          <p:stCondLst>
                                            <p:cond delay="0"/>
                                          </p:stCondLst>
                                        </p:cTn>
                                        <p:tgtEl>
                                          <p:spTgt spid="2">
                                            <p:txEl>
                                              <p:pRg st="13" end="13"/>
                                            </p:txEl>
                                          </p:spTgt>
                                        </p:tgtEl>
                                        <p:attrNameLst>
                                          <p:attrName>style.visibility</p:attrName>
                                        </p:attrNameLst>
                                      </p:cBhvr>
                                      <p:to>
                                        <p:strVal val="visible"/>
                                      </p:to>
                                    </p:set>
                                    <p:anim to="" calcmode="lin" valueType="num">
                                      <p:cBhvr>
                                        <p:cTn id="83" dur="1" fill="hold"/>
                                        <p:tgtEl>
                                          <p:spTgt spid="2">
                                            <p:txEl>
                                              <p:pRg st="13" end="13"/>
                                            </p:txEl>
                                          </p:spTgt>
                                        </p:tgtEl>
                                        <p:attrNameLst>
                                          <p:attrName/>
                                        </p:attrNameLst>
                                      </p:cBhvr>
                                    </p:anim>
                                  </p:childTnLst>
                                </p:cTn>
                              </p:par>
                            </p:childTnLst>
                          </p:cTn>
                        </p:par>
                      </p:childTnLst>
                    </p:cTn>
                  </p:par>
                  <p:par>
                    <p:cTn id="84" fill="hold">
                      <p:stCondLst>
                        <p:cond delay="indefinite"/>
                      </p:stCondLst>
                      <p:childTnLst>
                        <p:par>
                          <p:cTn id="85" fill="hold">
                            <p:stCondLst>
                              <p:cond delay="0"/>
                            </p:stCondLst>
                            <p:childTnLst>
                              <p:par>
                                <p:cTn id="86" presetID="24" presetClass="entr" presetSubtype="0" fill="hold" grpId="0" nodeType="clickEffect">
                                  <p:stCondLst>
                                    <p:cond delay="0"/>
                                  </p:stCondLst>
                                  <p:childTnLst>
                                    <p:set>
                                      <p:cBhvr>
                                        <p:cTn id="87" dur="1" fill="hold">
                                          <p:stCondLst>
                                            <p:cond delay="0"/>
                                          </p:stCondLst>
                                        </p:cTn>
                                        <p:tgtEl>
                                          <p:spTgt spid="2">
                                            <p:txEl>
                                              <p:pRg st="14" end="14"/>
                                            </p:txEl>
                                          </p:spTgt>
                                        </p:tgtEl>
                                        <p:attrNameLst>
                                          <p:attrName>style.visibility</p:attrName>
                                        </p:attrNameLst>
                                      </p:cBhvr>
                                      <p:to>
                                        <p:strVal val="visible"/>
                                      </p:to>
                                    </p:set>
                                    <p:anim to="" calcmode="lin" valueType="num">
                                      <p:cBhvr>
                                        <p:cTn id="88" dur="1" fill="hold"/>
                                        <p:tgtEl>
                                          <p:spTgt spid="2">
                                            <p:txEl>
                                              <p:pRg st="14" end="14"/>
                                            </p:txEl>
                                          </p:spTgt>
                                        </p:tgtEl>
                                        <p:attrNameLst>
                                          <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4" presetClass="entr" presetSubtype="0" fill="hold" grpId="0" nodeType="clickEffect">
                                  <p:stCondLst>
                                    <p:cond delay="0"/>
                                  </p:stCondLst>
                                  <p:childTnLst>
                                    <p:set>
                                      <p:cBhvr>
                                        <p:cTn id="92" dur="1" fill="hold">
                                          <p:stCondLst>
                                            <p:cond delay="0"/>
                                          </p:stCondLst>
                                        </p:cTn>
                                        <p:tgtEl>
                                          <p:spTgt spid="2">
                                            <p:txEl>
                                              <p:pRg st="15" end="15"/>
                                            </p:txEl>
                                          </p:spTgt>
                                        </p:tgtEl>
                                        <p:attrNameLst>
                                          <p:attrName>style.visibility</p:attrName>
                                        </p:attrNameLst>
                                      </p:cBhvr>
                                      <p:to>
                                        <p:strVal val="visible"/>
                                      </p:to>
                                    </p:set>
                                    <p:anim to="" calcmode="lin" valueType="num">
                                      <p:cBhvr>
                                        <p:cTn id="93" dur="1" fill="hold"/>
                                        <p:tgtEl>
                                          <p:spTgt spid="2">
                                            <p:txEl>
                                              <p:pRg st="15" end="15"/>
                                            </p:txEl>
                                          </p:spTgt>
                                        </p:tgtEl>
                                        <p:attrNameLst>
                                          <p:attrName/>
                                        </p:attrNameLst>
                                      </p:cBhvr>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500" fill="hold"/>
                                        <p:tgtEl>
                                          <p:spTgt spid="4"/>
                                        </p:tgtEl>
                                        <p:attrNameLst>
                                          <p:attrName>ppt_x</p:attrName>
                                        </p:attrNameLst>
                                      </p:cBhvr>
                                      <p:tavLst>
                                        <p:tav tm="0">
                                          <p:val>
                                            <p:strVal val="#ppt_x"/>
                                          </p:val>
                                        </p:tav>
                                        <p:tav tm="100000">
                                          <p:val>
                                            <p:strVal val="#ppt_x"/>
                                          </p:val>
                                        </p:tav>
                                      </p:tavLst>
                                    </p:anim>
                                    <p:anim calcmode="lin" valueType="num">
                                      <p:cBhvr additive="base">
                                        <p:cTn id="9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4" presetClass="entr" presetSubtype="0" fill="hold" grpId="0" nodeType="clickEffect">
                                  <p:stCondLst>
                                    <p:cond delay="0"/>
                                  </p:stCondLst>
                                  <p:childTnLst>
                                    <p:set>
                                      <p:cBhvr>
                                        <p:cTn id="103" dur="1" fill="hold">
                                          <p:stCondLst>
                                            <p:cond delay="0"/>
                                          </p:stCondLst>
                                        </p:cTn>
                                        <p:tgtEl>
                                          <p:spTgt spid="2">
                                            <p:txEl>
                                              <p:pRg st="16" end="16"/>
                                            </p:txEl>
                                          </p:spTgt>
                                        </p:tgtEl>
                                        <p:attrNameLst>
                                          <p:attrName>style.visibility</p:attrName>
                                        </p:attrNameLst>
                                      </p:cBhvr>
                                      <p:to>
                                        <p:strVal val="visible"/>
                                      </p:to>
                                    </p:set>
                                    <p:anim to="" calcmode="lin" valueType="num">
                                      <p:cBhvr>
                                        <p:cTn id="104" dur="1" fill="hold"/>
                                        <p:tgtEl>
                                          <p:spTgt spid="2">
                                            <p:txEl>
                                              <p:pRg st="16" end="16"/>
                                            </p:txEl>
                                          </p:spTgt>
                                        </p:tgtEl>
                                        <p:attrNameLst>
                                          <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4" presetClass="entr" presetSubtype="0" fill="hold" grpId="0" nodeType="clickEffect">
                                  <p:stCondLst>
                                    <p:cond delay="0"/>
                                  </p:stCondLst>
                                  <p:childTnLst>
                                    <p:set>
                                      <p:cBhvr>
                                        <p:cTn id="108" dur="1" fill="hold">
                                          <p:stCondLst>
                                            <p:cond delay="0"/>
                                          </p:stCondLst>
                                        </p:cTn>
                                        <p:tgtEl>
                                          <p:spTgt spid="2">
                                            <p:txEl>
                                              <p:pRg st="17" end="17"/>
                                            </p:txEl>
                                          </p:spTgt>
                                        </p:tgtEl>
                                        <p:attrNameLst>
                                          <p:attrName>style.visibility</p:attrName>
                                        </p:attrNameLst>
                                      </p:cBhvr>
                                      <p:to>
                                        <p:strVal val="visible"/>
                                      </p:to>
                                    </p:set>
                                    <p:anim to="" calcmode="lin" valueType="num">
                                      <p:cBhvr>
                                        <p:cTn id="109" dur="1" fill="hold"/>
                                        <p:tgtEl>
                                          <p:spTgt spid="2">
                                            <p:txEl>
                                              <p:pRg st="17" end="17"/>
                                            </p:txEl>
                                          </p:spTgt>
                                        </p:tgtEl>
                                        <p:attrNameLst>
                                          <p:attrName/>
                                        </p:attrNameLst>
                                      </p:cBhvr>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4" presetClass="entr" presetSubtype="0" fill="hold" grpId="0" nodeType="clickEffect">
                                  <p:stCondLst>
                                    <p:cond delay="0"/>
                                  </p:stCondLst>
                                  <p:childTnLst>
                                    <p:set>
                                      <p:cBhvr>
                                        <p:cTn id="113" dur="1" fill="hold">
                                          <p:stCondLst>
                                            <p:cond delay="0"/>
                                          </p:stCondLst>
                                        </p:cTn>
                                        <p:tgtEl>
                                          <p:spTgt spid="2">
                                            <p:txEl>
                                              <p:pRg st="18" end="18"/>
                                            </p:txEl>
                                          </p:spTgt>
                                        </p:tgtEl>
                                        <p:attrNameLst>
                                          <p:attrName>style.visibility</p:attrName>
                                        </p:attrNameLst>
                                      </p:cBhvr>
                                      <p:to>
                                        <p:strVal val="visible"/>
                                      </p:to>
                                    </p:set>
                                    <p:anim to="" calcmode="lin" valueType="num">
                                      <p:cBhvr>
                                        <p:cTn id="114" dur="1" fill="hold"/>
                                        <p:tgtEl>
                                          <p:spTgt spid="2">
                                            <p:txEl>
                                              <p:pRg st="18" end="18"/>
                                            </p:txEl>
                                          </p:spTgt>
                                        </p:tgtEl>
                                        <p:attrNameLst>
                                          <p:attrName/>
                                        </p:attrNameLst>
                                      </p:cBhvr>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4" presetClass="entr" presetSubtype="0" fill="hold" grpId="0" nodeType="clickEffect">
                                  <p:stCondLst>
                                    <p:cond delay="0"/>
                                  </p:stCondLst>
                                  <p:childTnLst>
                                    <p:set>
                                      <p:cBhvr>
                                        <p:cTn id="118" dur="1" fill="hold">
                                          <p:stCondLst>
                                            <p:cond delay="0"/>
                                          </p:stCondLst>
                                        </p:cTn>
                                        <p:tgtEl>
                                          <p:spTgt spid="2">
                                            <p:txEl>
                                              <p:pRg st="19" end="19"/>
                                            </p:txEl>
                                          </p:spTgt>
                                        </p:tgtEl>
                                        <p:attrNameLst>
                                          <p:attrName>style.visibility</p:attrName>
                                        </p:attrNameLst>
                                      </p:cBhvr>
                                      <p:to>
                                        <p:strVal val="visible"/>
                                      </p:to>
                                    </p:set>
                                    <p:anim to="" calcmode="lin" valueType="num">
                                      <p:cBhvr>
                                        <p:cTn id="119" dur="1" fill="hold"/>
                                        <p:tgtEl>
                                          <p:spTgt spid="2">
                                            <p:txEl>
                                              <p:pRg st="19" end="19"/>
                                            </p:txEl>
                                          </p:spTgt>
                                        </p:tgtEl>
                                        <p:attrNameLst>
                                          <p:attrName/>
                                        </p:attrNameLst>
                                      </p:cBhvr>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4" presetClass="entr" presetSubtype="0" fill="hold" grpId="0" nodeType="clickEffect">
                                  <p:stCondLst>
                                    <p:cond delay="0"/>
                                  </p:stCondLst>
                                  <p:childTnLst>
                                    <p:set>
                                      <p:cBhvr>
                                        <p:cTn id="123" dur="1" fill="hold">
                                          <p:stCondLst>
                                            <p:cond delay="0"/>
                                          </p:stCondLst>
                                        </p:cTn>
                                        <p:tgtEl>
                                          <p:spTgt spid="2">
                                            <p:txEl>
                                              <p:pRg st="20" end="20"/>
                                            </p:txEl>
                                          </p:spTgt>
                                        </p:tgtEl>
                                        <p:attrNameLst>
                                          <p:attrName>style.visibility</p:attrName>
                                        </p:attrNameLst>
                                      </p:cBhvr>
                                      <p:to>
                                        <p:strVal val="visible"/>
                                      </p:to>
                                    </p:set>
                                    <p:anim to="" calcmode="lin" valueType="num">
                                      <p:cBhvr>
                                        <p:cTn id="124" dur="1" fill="hold"/>
                                        <p:tgtEl>
                                          <p:spTgt spid="2">
                                            <p:txEl>
                                              <p:pRg st="20" end="2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2021.jpg                                                       001AD21FToasto                         BF1593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ChangeArrowheads="1"/>
          </p:cNvSpPr>
          <p:nvPr/>
        </p:nvSpPr>
        <p:spPr bwMode="auto">
          <a:xfrm>
            <a:off x="0" y="6248400"/>
            <a:ext cx="9144000" cy="609600"/>
          </a:xfrm>
          <a:prstGeom prst="rect">
            <a:avLst/>
          </a:prstGeom>
          <a:solidFill>
            <a:srgbClr val="FEFDD7"/>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ea typeface="ＭＳ Ｐゴシック" pitchFamily="1" charset="-128"/>
            </a:endParaRPr>
          </a:p>
        </p:txBody>
      </p:sp>
      <p:sp>
        <p:nvSpPr>
          <p:cNvPr id="120836" name="Rectangle 4" hidden="1"/>
          <p:cNvSpPr>
            <a:spLocks noGrp="1" noChangeArrowheads="1"/>
          </p:cNvSpPr>
          <p:nvPr>
            <p:ph type="title"/>
          </p:nvPr>
        </p:nvSpPr>
        <p:spPr>
          <a:xfrm>
            <a:off x="2438400" y="228600"/>
            <a:ext cx="8229600" cy="1143000"/>
          </a:xfrm>
        </p:spPr>
        <p:txBody>
          <a:bodyPr/>
          <a:lstStyle/>
          <a:p>
            <a:pPr eaLnBrk="1" hangingPunct="1"/>
            <a:r>
              <a:rPr lang="en-US" sz="1600" smtClean="0"/>
              <a:t>	</a:t>
            </a:r>
          </a:p>
        </p:txBody>
      </p:sp>
      <p:sp>
        <p:nvSpPr>
          <p:cNvPr id="120837" name="Text Box 5"/>
          <p:cNvSpPr txBox="1">
            <a:spLocks noChangeArrowheads="1"/>
          </p:cNvSpPr>
          <p:nvPr/>
        </p:nvSpPr>
        <p:spPr bwMode="auto">
          <a:xfrm>
            <a:off x="0" y="690563"/>
            <a:ext cx="1851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Human Health</a:t>
            </a:r>
          </a:p>
        </p:txBody>
      </p:sp>
      <p:sp>
        <p:nvSpPr>
          <p:cNvPr id="120838" name="Text Box 6"/>
          <p:cNvSpPr txBox="1">
            <a:spLocks noChangeArrowheads="1"/>
          </p:cNvSpPr>
          <p:nvPr/>
        </p:nvSpPr>
        <p:spPr bwMode="auto">
          <a:xfrm>
            <a:off x="268288" y="928688"/>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Worse sunburn</a:t>
            </a:r>
          </a:p>
        </p:txBody>
      </p:sp>
      <p:sp>
        <p:nvSpPr>
          <p:cNvPr id="120839" name="Text Box 7"/>
          <p:cNvSpPr txBox="1">
            <a:spLocks noChangeArrowheads="1"/>
          </p:cNvSpPr>
          <p:nvPr/>
        </p:nvSpPr>
        <p:spPr bwMode="auto">
          <a:xfrm>
            <a:off x="268288" y="1190625"/>
            <a:ext cx="2519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More eye cataracts</a:t>
            </a:r>
          </a:p>
        </p:txBody>
      </p:sp>
      <p:sp>
        <p:nvSpPr>
          <p:cNvPr id="120840" name="Text Box 8"/>
          <p:cNvSpPr txBox="1">
            <a:spLocks noChangeArrowheads="1"/>
          </p:cNvSpPr>
          <p:nvPr/>
        </p:nvSpPr>
        <p:spPr bwMode="auto">
          <a:xfrm>
            <a:off x="268288" y="1450975"/>
            <a:ext cx="2465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More skin cancers</a:t>
            </a:r>
          </a:p>
        </p:txBody>
      </p:sp>
      <p:sp>
        <p:nvSpPr>
          <p:cNvPr id="120841" name="Text Box 9"/>
          <p:cNvSpPr txBox="1">
            <a:spLocks noChangeArrowheads="1"/>
          </p:cNvSpPr>
          <p:nvPr/>
        </p:nvSpPr>
        <p:spPr bwMode="auto">
          <a:xfrm>
            <a:off x="268288" y="1711325"/>
            <a:ext cx="3694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Immune system suppression</a:t>
            </a:r>
          </a:p>
        </p:txBody>
      </p:sp>
      <p:sp>
        <p:nvSpPr>
          <p:cNvPr id="120842" name="Text Box 10"/>
          <p:cNvSpPr txBox="1">
            <a:spLocks noChangeArrowheads="1"/>
          </p:cNvSpPr>
          <p:nvPr/>
        </p:nvSpPr>
        <p:spPr bwMode="auto">
          <a:xfrm>
            <a:off x="0" y="2108200"/>
            <a:ext cx="222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Food and Forests</a:t>
            </a:r>
          </a:p>
        </p:txBody>
      </p:sp>
      <p:sp>
        <p:nvSpPr>
          <p:cNvPr id="120843" name="Text Box 11"/>
          <p:cNvSpPr txBox="1">
            <a:spLocks noChangeArrowheads="1"/>
          </p:cNvSpPr>
          <p:nvPr/>
        </p:nvSpPr>
        <p:spPr bwMode="auto">
          <a:xfrm>
            <a:off x="268288" y="2406650"/>
            <a:ext cx="3898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Reduced yields for some crops</a:t>
            </a:r>
          </a:p>
        </p:txBody>
      </p:sp>
      <p:sp>
        <p:nvSpPr>
          <p:cNvPr id="120844" name="Text Box 12"/>
          <p:cNvSpPr txBox="1">
            <a:spLocks noChangeArrowheads="1"/>
          </p:cNvSpPr>
          <p:nvPr/>
        </p:nvSpPr>
        <p:spPr bwMode="auto">
          <a:xfrm>
            <a:off x="268288" y="2659063"/>
            <a:ext cx="6656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Reduced seafood supplies from reduced phytoplankton</a:t>
            </a:r>
          </a:p>
        </p:txBody>
      </p:sp>
      <p:sp>
        <p:nvSpPr>
          <p:cNvPr id="120845" name="Text Box 13"/>
          <p:cNvSpPr txBox="1">
            <a:spLocks noChangeArrowheads="1"/>
          </p:cNvSpPr>
          <p:nvPr/>
        </p:nvSpPr>
        <p:spPr bwMode="auto">
          <a:xfrm>
            <a:off x="268288" y="2909888"/>
            <a:ext cx="7369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Decreased forest productivity for UV-sensitive tree species</a:t>
            </a:r>
          </a:p>
        </p:txBody>
      </p:sp>
      <p:sp>
        <p:nvSpPr>
          <p:cNvPr id="120846" name="Text Box 14"/>
          <p:cNvSpPr txBox="1">
            <a:spLocks noChangeArrowheads="1"/>
          </p:cNvSpPr>
          <p:nvPr/>
        </p:nvSpPr>
        <p:spPr bwMode="auto">
          <a:xfrm>
            <a:off x="0" y="3333750"/>
            <a:ext cx="1063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Wildlife</a:t>
            </a:r>
          </a:p>
        </p:txBody>
      </p:sp>
      <p:sp>
        <p:nvSpPr>
          <p:cNvPr id="120847" name="Text Box 15"/>
          <p:cNvSpPr txBox="1">
            <a:spLocks noChangeArrowheads="1"/>
          </p:cNvSpPr>
          <p:nvPr/>
        </p:nvSpPr>
        <p:spPr bwMode="auto">
          <a:xfrm>
            <a:off x="268288" y="3640138"/>
            <a:ext cx="491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Increased eye cataracts in some species</a:t>
            </a:r>
            <a:endParaRPr lang="en-US">
              <a:solidFill>
                <a:srgbClr val="000000"/>
              </a:solidFill>
              <a:ea typeface="ＭＳ Ｐゴシック" pitchFamily="1" charset="-128"/>
            </a:endParaRPr>
          </a:p>
        </p:txBody>
      </p:sp>
      <p:sp>
        <p:nvSpPr>
          <p:cNvPr id="120848" name="Text Box 16"/>
          <p:cNvSpPr txBox="1">
            <a:spLocks noChangeArrowheads="1"/>
          </p:cNvSpPr>
          <p:nvPr/>
        </p:nvSpPr>
        <p:spPr bwMode="auto">
          <a:xfrm>
            <a:off x="268288" y="3905250"/>
            <a:ext cx="778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Decreased population of aquatic species sensitive to UV radiation</a:t>
            </a:r>
          </a:p>
        </p:txBody>
      </p:sp>
      <p:sp>
        <p:nvSpPr>
          <p:cNvPr id="120849" name="Text Box 17"/>
          <p:cNvSpPr txBox="1">
            <a:spLocks noChangeArrowheads="1"/>
          </p:cNvSpPr>
          <p:nvPr/>
        </p:nvSpPr>
        <p:spPr bwMode="auto">
          <a:xfrm>
            <a:off x="268288" y="4170363"/>
            <a:ext cx="553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Reduced population of surface phytoplankton</a:t>
            </a:r>
          </a:p>
        </p:txBody>
      </p:sp>
      <p:sp>
        <p:nvSpPr>
          <p:cNvPr id="120850" name="Text Box 18"/>
          <p:cNvSpPr txBox="1">
            <a:spLocks noChangeArrowheads="1"/>
          </p:cNvSpPr>
          <p:nvPr/>
        </p:nvSpPr>
        <p:spPr bwMode="auto">
          <a:xfrm>
            <a:off x="268288" y="4433888"/>
            <a:ext cx="687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Disrupted aquatic food webs from reduced phytoplankton</a:t>
            </a:r>
          </a:p>
        </p:txBody>
      </p:sp>
      <p:sp>
        <p:nvSpPr>
          <p:cNvPr id="120851" name="Text Box 19"/>
          <p:cNvSpPr txBox="1">
            <a:spLocks noChangeArrowheads="1"/>
          </p:cNvSpPr>
          <p:nvPr/>
        </p:nvSpPr>
        <p:spPr bwMode="auto">
          <a:xfrm>
            <a:off x="0" y="4800600"/>
            <a:ext cx="460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0000"/>
                </a:solidFill>
                <a:ea typeface="ＭＳ Ｐゴシック" pitchFamily="1" charset="-128"/>
              </a:rPr>
              <a:t>Air Pollution and Materials</a:t>
            </a:r>
          </a:p>
        </p:txBody>
      </p:sp>
      <p:sp>
        <p:nvSpPr>
          <p:cNvPr id="120852" name="Text Box 20"/>
          <p:cNvSpPr txBox="1">
            <a:spLocks noChangeArrowheads="1"/>
          </p:cNvSpPr>
          <p:nvPr/>
        </p:nvSpPr>
        <p:spPr bwMode="auto">
          <a:xfrm>
            <a:off x="268288" y="5043488"/>
            <a:ext cx="3271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Increased acid deposition</a:t>
            </a:r>
          </a:p>
        </p:txBody>
      </p:sp>
      <p:sp>
        <p:nvSpPr>
          <p:cNvPr id="120853" name="Text Box 21"/>
          <p:cNvSpPr txBox="1">
            <a:spLocks noChangeArrowheads="1"/>
          </p:cNvSpPr>
          <p:nvPr/>
        </p:nvSpPr>
        <p:spPr bwMode="auto">
          <a:xfrm>
            <a:off x="268288" y="5272088"/>
            <a:ext cx="6707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0000"/>
                </a:solidFill>
                <a:ea typeface="ＭＳ Ｐゴシック" pitchFamily="1" charset="-128"/>
              </a:rPr>
              <a:t>•	Increased photochemical smog</a:t>
            </a:r>
          </a:p>
        </p:txBody>
      </p:sp>
      <p:sp>
        <p:nvSpPr>
          <p:cNvPr id="120854" name="Text Box 22"/>
          <p:cNvSpPr txBox="1">
            <a:spLocks noChangeArrowheads="1"/>
          </p:cNvSpPr>
          <p:nvPr/>
        </p:nvSpPr>
        <p:spPr bwMode="auto">
          <a:xfrm>
            <a:off x="268288" y="5500688"/>
            <a:ext cx="5154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Degradation of outdoor paints and plastics</a:t>
            </a:r>
          </a:p>
        </p:txBody>
      </p:sp>
      <p:sp>
        <p:nvSpPr>
          <p:cNvPr id="120855" name="Text Box 23"/>
          <p:cNvSpPr txBox="1">
            <a:spLocks noChangeArrowheads="1"/>
          </p:cNvSpPr>
          <p:nvPr/>
        </p:nvSpPr>
        <p:spPr bwMode="auto">
          <a:xfrm>
            <a:off x="0" y="5957888"/>
            <a:ext cx="2058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Global Warming</a:t>
            </a:r>
          </a:p>
        </p:txBody>
      </p:sp>
      <p:sp>
        <p:nvSpPr>
          <p:cNvPr id="120856" name="Text Box 24"/>
          <p:cNvSpPr txBox="1">
            <a:spLocks noChangeArrowheads="1"/>
          </p:cNvSpPr>
          <p:nvPr/>
        </p:nvSpPr>
        <p:spPr bwMode="auto">
          <a:xfrm>
            <a:off x="268288" y="6216650"/>
            <a:ext cx="8001000" cy="641350"/>
          </a:xfrm>
          <a:prstGeom prst="rect">
            <a:avLst/>
          </a:prstGeom>
          <a:solidFill>
            <a:srgbClr val="FEFD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Accelerated warming because of decreased ocean uptake of CO2 from  atmosphere by phytoplankton and CFCs acting as greenhouse gases</a:t>
            </a:r>
          </a:p>
        </p:txBody>
      </p:sp>
      <p:sp>
        <p:nvSpPr>
          <p:cNvPr id="120857" name="Text Box 25"/>
          <p:cNvSpPr txBox="1">
            <a:spLocks noChangeArrowheads="1"/>
          </p:cNvSpPr>
          <p:nvPr/>
        </p:nvSpPr>
        <p:spPr bwMode="auto">
          <a:xfrm>
            <a:off x="3409950" y="250825"/>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CC0000"/>
                </a:solidFill>
                <a:ea typeface="ＭＳ Ｐゴシック" pitchFamily="1" charset="-128"/>
              </a:rPr>
              <a:t>Effects of Ozone Depletion</a:t>
            </a:r>
          </a:p>
        </p:txBody>
      </p:sp>
      <p:sp>
        <p:nvSpPr>
          <p:cNvPr id="120858" name="Text Box 26"/>
          <p:cNvSpPr txBox="1">
            <a:spLocks noChangeArrowheads="1"/>
          </p:cNvSpPr>
          <p:nvPr/>
        </p:nvSpPr>
        <p:spPr bwMode="auto">
          <a:xfrm>
            <a:off x="3373438" y="-31750"/>
            <a:ext cx="2860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CC0000"/>
                </a:solidFill>
                <a:ea typeface="ＭＳ Ｐゴシック" pitchFamily="1" charset="-128"/>
              </a:rPr>
              <a:t>Natural Capital Degradation</a:t>
            </a:r>
          </a:p>
        </p:txBody>
      </p:sp>
      <p:sp>
        <p:nvSpPr>
          <p:cNvPr id="120859" name="Rectangle 27"/>
          <p:cNvSpPr>
            <a:spLocks noChangeArrowheads="1"/>
          </p:cNvSpPr>
          <p:nvPr/>
        </p:nvSpPr>
        <p:spPr bwMode="auto">
          <a:xfrm>
            <a:off x="7564438" y="5715000"/>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eaLnBrk="0" hangingPunct="0"/>
            <a:r>
              <a:rPr lang="en-US" sz="1400" b="1">
                <a:solidFill>
                  <a:srgbClr val="000000"/>
                </a:solidFill>
                <a:ea typeface="ＭＳ Ｐゴシック" pitchFamily="1" charset="-128"/>
              </a:rPr>
              <a:t>Fig. 20-21, p. 488</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68263"/>
            <a:ext cx="8763000" cy="1379537"/>
          </a:xfrm>
        </p:spPr>
        <p:txBody>
          <a:bodyPr/>
          <a:lstStyle/>
          <a:p>
            <a:pPr eaLnBrk="1" hangingPunct="1">
              <a:defRPr/>
            </a:pPr>
            <a:r>
              <a:rPr lang="en-US" smtClean="0"/>
              <a:t>OZONE DEPLETION IN THE STRATOSPHERE</a:t>
            </a:r>
          </a:p>
        </p:txBody>
      </p:sp>
      <p:sp>
        <p:nvSpPr>
          <p:cNvPr id="165891" name="Rectangle 3"/>
          <p:cNvSpPr>
            <a:spLocks noGrp="1" noChangeArrowheads="1"/>
          </p:cNvSpPr>
          <p:nvPr>
            <p:ph type="body" idx="1"/>
          </p:nvPr>
        </p:nvSpPr>
        <p:spPr>
          <a:xfrm>
            <a:off x="5029200" y="1523999"/>
            <a:ext cx="4114800" cy="5142131"/>
          </a:xfrm>
          <a:solidFill>
            <a:srgbClr val="FF0000"/>
          </a:solidFill>
        </p:spPr>
        <p:txBody>
          <a:bodyPr/>
          <a:lstStyle/>
          <a:p>
            <a:pPr eaLnBrk="1" hangingPunct="1">
              <a:defRPr/>
            </a:pPr>
            <a:r>
              <a:rPr lang="en-US" sz="2800" dirty="0" smtClean="0"/>
              <a:t>During four months (mid August-late November) </a:t>
            </a:r>
          </a:p>
          <a:p>
            <a:pPr eaLnBrk="1" hangingPunct="1">
              <a:defRPr/>
            </a:pPr>
            <a:r>
              <a:rPr lang="en-US" sz="2800" dirty="0" smtClean="0"/>
              <a:t>half of the ozone in the stratosphere over Antarctica and a smaller amount over the Artic is depleted</a:t>
            </a:r>
            <a:r>
              <a:rPr lang="en-US" dirty="0" smtClean="0"/>
              <a:t>.</a:t>
            </a:r>
          </a:p>
          <a:p>
            <a:pPr eaLnBrk="1" hangingPunct="1">
              <a:defRPr/>
            </a:pPr>
            <a:r>
              <a:rPr lang="en-US" dirty="0" smtClean="0"/>
              <a:t>September/October worst</a:t>
            </a:r>
          </a:p>
        </p:txBody>
      </p:sp>
      <p:sp>
        <p:nvSpPr>
          <p:cNvPr id="165892" name="Text Box 4"/>
          <p:cNvSpPr txBox="1">
            <a:spLocks noChangeArrowheads="1"/>
          </p:cNvSpPr>
          <p:nvPr/>
        </p:nvSpPr>
        <p:spPr bwMode="auto">
          <a:xfrm>
            <a:off x="7467600" y="6540500"/>
            <a:ext cx="1571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rgbClr val="99FF99"/>
              </a:buClr>
              <a:buSzPct val="80000"/>
              <a:buFont typeface="Wingdings" pitchFamily="2" charset="2"/>
              <a:buNone/>
              <a:defRPr/>
            </a:pPr>
            <a:r>
              <a:rPr lang="en-US" sz="1800" smtClean="0">
                <a:solidFill>
                  <a:srgbClr val="FFFFFF"/>
                </a:solidFill>
                <a:effectLst>
                  <a:outerShdw blurRad="38100" dist="38100" dir="2700000" algn="tl">
                    <a:srgbClr val="000000"/>
                  </a:outerShdw>
                </a:effectLst>
              </a:rPr>
              <a:t>Figure 20-19</a:t>
            </a:r>
          </a:p>
        </p:txBody>
      </p:sp>
      <p:pic>
        <p:nvPicPr>
          <p:cNvPr id="122885" name="Picture1" descr="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676400"/>
            <a:ext cx="44545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5600" y="6058888"/>
            <a:ext cx="5715000" cy="646331"/>
          </a:xfrm>
          <a:prstGeom prst="rect">
            <a:avLst/>
          </a:prstGeom>
        </p:spPr>
        <p:txBody>
          <a:bodyPr wrap="square">
            <a:spAutoFit/>
          </a:bodyPr>
          <a:lstStyle/>
          <a:p>
            <a:r>
              <a:rPr lang="en-US" dirty="0">
                <a:hlinkClick r:id="rId4"/>
              </a:rPr>
              <a:t>http://</a:t>
            </a:r>
            <a:r>
              <a:rPr lang="en-US" dirty="0" smtClean="0">
                <a:hlinkClick r:id="rId4"/>
              </a:rPr>
              <a:t>www.theozonehole.com/ozoneholehistory.htm</a:t>
            </a: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1" descr="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3246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39" name="Rectangle 3"/>
          <p:cNvSpPr>
            <a:spLocks noGrp="1" noChangeArrowheads="1"/>
          </p:cNvSpPr>
          <p:nvPr>
            <p:ph type="title"/>
          </p:nvPr>
        </p:nvSpPr>
        <p:spPr>
          <a:xfrm>
            <a:off x="228600" y="68263"/>
            <a:ext cx="8763000" cy="1379537"/>
          </a:xfrm>
        </p:spPr>
        <p:txBody>
          <a:bodyPr/>
          <a:lstStyle/>
          <a:p>
            <a:pPr eaLnBrk="1" hangingPunct="1">
              <a:defRPr/>
            </a:pPr>
            <a:r>
              <a:rPr lang="en-US" smtClean="0"/>
              <a:t>OZONE DEPLETION IN THE STRATOSPHERE</a:t>
            </a:r>
          </a:p>
        </p:txBody>
      </p:sp>
      <p:sp>
        <p:nvSpPr>
          <p:cNvPr id="167940" name="Rectangle 4"/>
          <p:cNvSpPr>
            <a:spLocks noGrp="1" noChangeArrowheads="1"/>
          </p:cNvSpPr>
          <p:nvPr>
            <p:ph type="body" idx="1"/>
          </p:nvPr>
        </p:nvSpPr>
        <p:spPr>
          <a:xfrm>
            <a:off x="304800" y="5257800"/>
            <a:ext cx="8658225" cy="1371600"/>
          </a:xfrm>
        </p:spPr>
        <p:txBody>
          <a:bodyPr/>
          <a:lstStyle/>
          <a:p>
            <a:pPr eaLnBrk="1" hangingPunct="1">
              <a:lnSpc>
                <a:spcPct val="90000"/>
              </a:lnSpc>
              <a:defRPr/>
            </a:pPr>
            <a:r>
              <a:rPr lang="en-US" sz="2400" smtClean="0"/>
              <a:t>Since 1976, in Antarctica, ozone levels have markedly decreased during October and November.</a:t>
            </a:r>
          </a:p>
        </p:txBody>
      </p:sp>
      <p:sp>
        <p:nvSpPr>
          <p:cNvPr id="167941" name="Text Box 5"/>
          <p:cNvSpPr txBox="1">
            <a:spLocks noChangeArrowheads="1"/>
          </p:cNvSpPr>
          <p:nvPr/>
        </p:nvSpPr>
        <p:spPr bwMode="auto">
          <a:xfrm>
            <a:off x="7467600" y="6540500"/>
            <a:ext cx="1571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eaLnBrk="0" fontAlgn="base" hangingPunct="0">
              <a:spcBef>
                <a:spcPct val="0"/>
              </a:spcBef>
              <a:spcAft>
                <a:spcPct val="0"/>
              </a:spcAft>
              <a:defRPr sz="2400">
                <a:solidFill>
                  <a:schemeClr val="tx1"/>
                </a:solidFill>
                <a:latin typeface="Arial" charset="0"/>
                <a:ea typeface="ＭＳ Ｐゴシック" pitchFamily="1" charset="-128"/>
              </a:defRPr>
            </a:lvl6pPr>
            <a:lvl7pPr eaLnBrk="0" fontAlgn="base" hangingPunct="0">
              <a:spcBef>
                <a:spcPct val="0"/>
              </a:spcBef>
              <a:spcAft>
                <a:spcPct val="0"/>
              </a:spcAft>
              <a:defRPr sz="2400">
                <a:solidFill>
                  <a:schemeClr val="tx1"/>
                </a:solidFill>
                <a:latin typeface="Arial" charset="0"/>
                <a:ea typeface="ＭＳ Ｐゴシック" pitchFamily="1" charset="-128"/>
              </a:defRPr>
            </a:lvl7pPr>
            <a:lvl8pPr eaLnBrk="0" fontAlgn="base" hangingPunct="0">
              <a:spcBef>
                <a:spcPct val="0"/>
              </a:spcBef>
              <a:spcAft>
                <a:spcPct val="0"/>
              </a:spcAft>
              <a:defRPr sz="2400">
                <a:solidFill>
                  <a:schemeClr val="tx1"/>
                </a:solidFill>
                <a:latin typeface="Arial" charset="0"/>
                <a:ea typeface="ＭＳ Ｐゴシック" pitchFamily="1" charset="-128"/>
              </a:defRPr>
            </a:lvl8pPr>
            <a:lvl9pPr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ct val="80000"/>
              </a:lnSpc>
              <a:spcBef>
                <a:spcPct val="50000"/>
              </a:spcBef>
              <a:buClr>
                <a:srgbClr val="99FF99"/>
              </a:buClr>
              <a:buSzPct val="80000"/>
              <a:buFont typeface="Wingdings" pitchFamily="2" charset="2"/>
              <a:buNone/>
              <a:defRPr/>
            </a:pPr>
            <a:r>
              <a:rPr lang="en-US" sz="1800" smtClean="0">
                <a:solidFill>
                  <a:srgbClr val="FFFFFF"/>
                </a:solidFill>
                <a:effectLst>
                  <a:outerShdw blurRad="38100" dist="38100" dir="2700000" algn="tl">
                    <a:srgbClr val="000000"/>
                  </a:outerShdw>
                </a:effectLst>
              </a:rPr>
              <a:t>Figure 20-20</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2023.jpg                                                       001AD21FToasto                         BF1593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70866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hidden="1"/>
          <p:cNvSpPr>
            <a:spLocks noGrp="1" noChangeArrowheads="1"/>
          </p:cNvSpPr>
          <p:nvPr>
            <p:ph type="title"/>
          </p:nvPr>
        </p:nvSpPr>
        <p:spPr/>
        <p:txBody>
          <a:bodyPr/>
          <a:lstStyle/>
          <a:p>
            <a:pPr eaLnBrk="1" hangingPunct="1"/>
            <a:r>
              <a:rPr lang="en-US" sz="1800" smtClean="0"/>
              <a:t>	</a:t>
            </a:r>
          </a:p>
        </p:txBody>
      </p:sp>
      <p:sp>
        <p:nvSpPr>
          <p:cNvPr id="124932" name="Rectangle 4"/>
          <p:cNvSpPr>
            <a:spLocks noChangeArrowheads="1"/>
          </p:cNvSpPr>
          <p:nvPr/>
        </p:nvSpPr>
        <p:spPr bwMode="auto">
          <a:xfrm>
            <a:off x="7564438" y="6562725"/>
            <a:ext cx="15795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p>
            <a:pPr algn="r" defTabSz="820738" eaLnBrk="0" hangingPunct="0"/>
            <a:r>
              <a:rPr lang="en-US" sz="1400" b="1">
                <a:solidFill>
                  <a:srgbClr val="000000"/>
                </a:solidFill>
                <a:ea typeface="ＭＳ Ｐゴシック" pitchFamily="1" charset="-128"/>
              </a:rPr>
              <a:t>Fig. 20-23, p. 490</a:t>
            </a:r>
          </a:p>
        </p:txBody>
      </p:sp>
      <p:sp>
        <p:nvSpPr>
          <p:cNvPr id="124933" name="Text Box 5"/>
          <p:cNvSpPr txBox="1">
            <a:spLocks noChangeArrowheads="1"/>
          </p:cNvSpPr>
          <p:nvPr/>
        </p:nvSpPr>
        <p:spPr bwMode="auto">
          <a:xfrm>
            <a:off x="3397250" y="76200"/>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333399"/>
                </a:solidFill>
                <a:ea typeface="ＭＳ Ｐゴシック" pitchFamily="1" charset="-128"/>
              </a:rPr>
              <a:t>What Can You Do?</a:t>
            </a:r>
          </a:p>
        </p:txBody>
      </p:sp>
      <p:sp>
        <p:nvSpPr>
          <p:cNvPr id="124934" name="Text Box 6"/>
          <p:cNvSpPr txBox="1">
            <a:spLocks noChangeArrowheads="1"/>
          </p:cNvSpPr>
          <p:nvPr/>
        </p:nvSpPr>
        <p:spPr bwMode="auto">
          <a:xfrm>
            <a:off x="1257300" y="1271588"/>
            <a:ext cx="6919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Stay out of the sun, especially between 10 A.M. and 3 P.M.</a:t>
            </a:r>
          </a:p>
        </p:txBody>
      </p:sp>
      <p:sp>
        <p:nvSpPr>
          <p:cNvPr id="124935" name="Text Box 7"/>
          <p:cNvSpPr txBox="1">
            <a:spLocks noChangeArrowheads="1"/>
          </p:cNvSpPr>
          <p:nvPr/>
        </p:nvSpPr>
        <p:spPr bwMode="auto">
          <a:xfrm>
            <a:off x="1257300" y="1795463"/>
            <a:ext cx="4913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Do not use tanning parlors or sunlamps.</a:t>
            </a:r>
          </a:p>
        </p:txBody>
      </p:sp>
      <p:sp>
        <p:nvSpPr>
          <p:cNvPr id="124936" name="Text Box 8"/>
          <p:cNvSpPr txBox="1">
            <a:spLocks noChangeArrowheads="1"/>
          </p:cNvSpPr>
          <p:nvPr/>
        </p:nvSpPr>
        <p:spPr bwMode="auto">
          <a:xfrm>
            <a:off x="1257300" y="2319338"/>
            <a:ext cx="6415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When in the sun, wear protective clothing and sun– </a:t>
            </a:r>
          </a:p>
          <a:p>
            <a:pPr eaLnBrk="1" hangingPunct="1"/>
            <a:r>
              <a:rPr lang="en-US" b="1">
                <a:solidFill>
                  <a:srgbClr val="000000"/>
                </a:solidFill>
                <a:ea typeface="ＭＳ Ｐゴシック" pitchFamily="1" charset="-128"/>
              </a:rPr>
              <a:t>	glasses that protect against UV-A and UV-B radiation.</a:t>
            </a:r>
          </a:p>
        </p:txBody>
      </p:sp>
      <p:sp>
        <p:nvSpPr>
          <p:cNvPr id="124937" name="Text Box 9"/>
          <p:cNvSpPr txBox="1">
            <a:spLocks noChangeArrowheads="1"/>
          </p:cNvSpPr>
          <p:nvPr/>
        </p:nvSpPr>
        <p:spPr bwMode="auto">
          <a:xfrm>
            <a:off x="1257300" y="3117850"/>
            <a:ext cx="581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Be aware that overcast skies do not protect you.</a:t>
            </a:r>
          </a:p>
        </p:txBody>
      </p:sp>
      <p:sp>
        <p:nvSpPr>
          <p:cNvPr id="124938" name="Text Box 10"/>
          <p:cNvSpPr txBox="1">
            <a:spLocks noChangeArrowheads="1"/>
          </p:cNvSpPr>
          <p:nvPr/>
        </p:nvSpPr>
        <p:spPr bwMode="auto">
          <a:xfrm>
            <a:off x="1257300" y="3641725"/>
            <a:ext cx="6743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Do not expose yourself to the sun if you are taking</a:t>
            </a:r>
          </a:p>
          <a:p>
            <a:pPr eaLnBrk="1" hangingPunct="1"/>
            <a:r>
              <a:rPr lang="en-US" b="1">
                <a:solidFill>
                  <a:srgbClr val="000000"/>
                </a:solidFill>
                <a:ea typeface="ＭＳ Ｐゴシック" pitchFamily="1" charset="-128"/>
              </a:rPr>
              <a:t>	antibiotics or birth control pills.</a:t>
            </a:r>
          </a:p>
        </p:txBody>
      </p:sp>
      <p:sp>
        <p:nvSpPr>
          <p:cNvPr id="124939" name="Text Box 11"/>
          <p:cNvSpPr txBox="1">
            <a:spLocks noChangeArrowheads="1"/>
          </p:cNvSpPr>
          <p:nvPr/>
        </p:nvSpPr>
        <p:spPr bwMode="auto">
          <a:xfrm>
            <a:off x="1257300" y="4440238"/>
            <a:ext cx="659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Use a sunscreen with a protection factor of 15 or 30 	</a:t>
            </a:r>
          </a:p>
          <a:p>
            <a:pPr eaLnBrk="1" hangingPunct="1"/>
            <a:r>
              <a:rPr lang="en-US" b="1">
                <a:solidFill>
                  <a:srgbClr val="000000"/>
                </a:solidFill>
                <a:ea typeface="ＭＳ Ｐゴシック" pitchFamily="1" charset="-128"/>
              </a:rPr>
              <a:t>	anytime you are in the sun if you have light skin. </a:t>
            </a:r>
          </a:p>
        </p:txBody>
      </p:sp>
      <p:sp>
        <p:nvSpPr>
          <p:cNvPr id="124940" name="Text Box 12"/>
          <p:cNvSpPr txBox="1">
            <a:spLocks noChangeArrowheads="1"/>
          </p:cNvSpPr>
          <p:nvPr/>
        </p:nvSpPr>
        <p:spPr bwMode="auto">
          <a:xfrm>
            <a:off x="1257300" y="5240338"/>
            <a:ext cx="69659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ea typeface="ＭＳ Ｐゴシック" pitchFamily="1" charset="-128"/>
              </a:rPr>
              <a:t>•	Examine your skin and scalp at least once a month for </a:t>
            </a:r>
          </a:p>
          <a:p>
            <a:pPr eaLnBrk="1" hangingPunct="1"/>
            <a:r>
              <a:rPr lang="en-US" b="1">
                <a:solidFill>
                  <a:srgbClr val="000000"/>
                </a:solidFill>
                <a:ea typeface="ＭＳ Ｐゴシック" pitchFamily="1" charset="-128"/>
              </a:rPr>
              <a:t>	moles or warts that change in size, shape, or color or 	</a:t>
            </a:r>
          </a:p>
          <a:p>
            <a:pPr eaLnBrk="1" hangingPunct="1"/>
            <a:r>
              <a:rPr lang="en-US" b="1">
                <a:solidFill>
                  <a:srgbClr val="000000"/>
                </a:solidFill>
                <a:ea typeface="ＭＳ Ｐゴシック" pitchFamily="1" charset="-128"/>
              </a:rPr>
              <a:t>	sores that keep oozing, bleeding, and crusting over. If</a:t>
            </a:r>
          </a:p>
          <a:p>
            <a:pPr eaLnBrk="1" hangingPunct="1"/>
            <a:r>
              <a:rPr lang="en-US" b="1">
                <a:solidFill>
                  <a:srgbClr val="000000"/>
                </a:solidFill>
                <a:ea typeface="ＭＳ Ｐゴシック" pitchFamily="1" charset="-128"/>
              </a:rPr>
              <a:t>	you observe any of these signs, consult a doctor </a:t>
            </a:r>
          </a:p>
          <a:p>
            <a:pPr eaLnBrk="1" hangingPunct="1"/>
            <a:r>
              <a:rPr lang="en-US" b="1">
                <a:solidFill>
                  <a:srgbClr val="000000"/>
                </a:solidFill>
                <a:ea typeface="ＭＳ Ｐゴシック" pitchFamily="1" charset="-128"/>
              </a:rPr>
              <a:t>	immediately.</a:t>
            </a:r>
          </a:p>
        </p:txBody>
      </p:sp>
      <p:sp>
        <p:nvSpPr>
          <p:cNvPr id="124941" name="Text Box 13"/>
          <p:cNvSpPr txBox="1">
            <a:spLocks noChangeArrowheads="1"/>
          </p:cNvSpPr>
          <p:nvPr/>
        </p:nvSpPr>
        <p:spPr bwMode="auto">
          <a:xfrm>
            <a:off x="2457450" y="547688"/>
            <a:ext cx="409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333399"/>
                </a:solidFill>
                <a:ea typeface="ＭＳ Ｐゴシック" pitchFamily="1" charset="-128"/>
              </a:rPr>
              <a:t>Reducing Exposure to UV Radiation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300px-Nelson%27s_Column_during_the_Great_Smog_of_1952">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381000"/>
            <a:ext cx="3886200" cy="3679825"/>
          </a:xfrm>
        </p:spPr>
      </p:pic>
      <p:pic>
        <p:nvPicPr>
          <p:cNvPr id="61443" name="Picture 9" descr="smog-d">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029200" y="685800"/>
            <a:ext cx="3233738" cy="4525963"/>
          </a:xfrm>
        </p:spPr>
      </p:pic>
      <p:sp>
        <p:nvSpPr>
          <p:cNvPr id="61444" name="Text Box 12"/>
          <p:cNvSpPr txBox="1">
            <a:spLocks noChangeArrowheads="1"/>
          </p:cNvSpPr>
          <p:nvPr/>
        </p:nvSpPr>
        <p:spPr bwMode="auto">
          <a:xfrm>
            <a:off x="762000" y="4724400"/>
            <a:ext cx="3429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London Smog of Dec 5-9 1952</a:t>
            </a:r>
          </a:p>
          <a:p>
            <a:pPr eaLnBrk="1" hangingPunct="1"/>
            <a:r>
              <a:rPr lang="en-US"/>
              <a:t>5 days of continuous smog</a:t>
            </a:r>
          </a:p>
          <a:p>
            <a:pPr eaLnBrk="1" hangingPunct="1"/>
            <a:r>
              <a:rPr lang="en-US"/>
              <a:t>Caused mainly from use of coal</a:t>
            </a:r>
          </a:p>
          <a:p>
            <a:pPr eaLnBrk="1" hangingPunct="1"/>
            <a:r>
              <a:rPr lang="en-US"/>
              <a:t>Responsible for 4000 deaths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obe">
  <a:themeElements>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fontScheme nam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4795</TotalTime>
  <Words>6652</Words>
  <Application>Microsoft Office PowerPoint</Application>
  <PresentationFormat>On-screen Show (4:3)</PresentationFormat>
  <Paragraphs>1111</Paragraphs>
  <Slides>83</Slides>
  <Notes>53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83</vt:i4>
      </vt:variant>
    </vt:vector>
  </HeadingPairs>
  <TitlesOfParts>
    <vt:vector size="99" baseType="lpstr">
      <vt:lpstr>ＭＳ Ｐゴシック</vt:lpstr>
      <vt:lpstr>Arial</vt:lpstr>
      <vt:lpstr>Calibri</vt:lpstr>
      <vt:lpstr>FrutigerLTStd-Light</vt:lpstr>
      <vt:lpstr>Geneva</vt:lpstr>
      <vt:lpstr>Lucida Grande</vt:lpstr>
      <vt:lpstr>Times New Roman</vt:lpstr>
      <vt:lpstr>Verdana</vt:lpstr>
      <vt:lpstr>Wingdings</vt:lpstr>
      <vt:lpstr>Default Design</vt:lpstr>
      <vt:lpstr>Ripple</vt:lpstr>
      <vt:lpstr>Globe</vt:lpstr>
      <vt:lpstr>1_Default Design</vt:lpstr>
      <vt:lpstr>2_Default Design</vt:lpstr>
      <vt:lpstr>3_Default Design</vt:lpstr>
      <vt:lpstr>4_Default Design</vt:lpstr>
      <vt:lpstr> Air Pollution Climate Change Ozone Loss </vt:lpstr>
      <vt:lpstr>   The ATMOSPHERE   </vt:lpstr>
      <vt:lpstr>PowerPoint Presentation</vt:lpstr>
      <vt:lpstr>Air Pollution caused by: </vt:lpstr>
      <vt:lpstr>PowerPoint Presentation</vt:lpstr>
      <vt:lpstr>The South Asia's Brown Clouds (cont'd.)</vt:lpstr>
      <vt:lpstr> Outdoor Air Pollution </vt:lpstr>
      <vt:lpstr> </vt:lpstr>
      <vt:lpstr>PowerPoint Presentation</vt:lpstr>
      <vt:lpstr>PowerPoint Presentation</vt:lpstr>
      <vt:lpstr>PowerPoint Presentation</vt:lpstr>
      <vt:lpstr>Some Chemical Reactions Happening with Smog</vt:lpstr>
      <vt:lpstr>Photochemical Smog</vt:lpstr>
      <vt:lpstr>PowerPoint Presentation</vt:lpstr>
      <vt:lpstr> Acid Deposition </vt:lpstr>
      <vt:lpstr>Natural Capital Degradation: Acid Deposition </vt:lpstr>
      <vt:lpstr>Harmful Effects: </vt:lpstr>
      <vt:lpstr>Acid Deposition</vt:lpstr>
      <vt:lpstr>PowerPoint Presentation</vt:lpstr>
      <vt:lpstr>Figure 17-15 Page 432</vt:lpstr>
      <vt:lpstr>Ways to Clean Air in Industrial Plants</vt:lpstr>
      <vt:lpstr>PowerPoint Presentation</vt:lpstr>
      <vt:lpstr>PowerPoint Presentation</vt:lpstr>
      <vt:lpstr>PowerPoint Presentation</vt:lpstr>
      <vt:lpstr>PowerPoint Presentation</vt:lpstr>
      <vt:lpstr>PowerPoint Presentation</vt:lpstr>
      <vt:lpstr> Indoor Air Pollution </vt:lpstr>
      <vt:lpstr>Major Components of the Human Respiratory System</vt:lpstr>
      <vt:lpstr>Case Study: Radioactive Radon Gas (cont’d.)</vt:lpstr>
      <vt:lpstr>Indoor Air Pollution/Sick Building Syndrome</vt:lpstr>
      <vt:lpstr>PowerPoint Presentation</vt:lpstr>
      <vt:lpstr>PowerPoint Presentation</vt:lpstr>
      <vt:lpstr>PowerPoint Presentation</vt:lpstr>
      <vt:lpstr> Solutions </vt:lpstr>
      <vt:lpstr>PowerPoint Presentation</vt:lpstr>
      <vt:lpstr>Ocean Acidification</vt:lpstr>
      <vt:lpstr> Factors Affecting Earth’s  Temperature </vt:lpstr>
      <vt:lpstr>PowerPoint Presentation</vt:lpstr>
      <vt:lpstr>PowerPoint Presentation</vt:lpstr>
      <vt:lpstr>The Natural Greenhouse Effect</vt:lpstr>
      <vt:lpstr>What are greenhouse gases?</vt:lpstr>
      <vt:lpstr>PowerPoint Presentation</vt:lpstr>
      <vt:lpstr>PowerPoint Presentation</vt:lpstr>
      <vt:lpstr>PowerPoint Presentation</vt:lpstr>
      <vt:lpstr> Global Warming: </vt:lpstr>
      <vt:lpstr>PowerPoint Presentation</vt:lpstr>
      <vt:lpstr>PowerPoint Presentation</vt:lpstr>
      <vt:lpstr>PAST CLIMATE AND THE GREENHOUSE EFFECT</vt:lpstr>
      <vt:lpstr>PowerPoint Presentation</vt:lpstr>
      <vt:lpstr>PowerPoint Presentation</vt:lpstr>
      <vt:lpstr>PowerPoint Presentation</vt:lpstr>
      <vt:lpstr>PowerPoint Presentation</vt:lpstr>
      <vt:lpstr>PowerPoint Presentation</vt:lpstr>
      <vt:lpstr>PowerPoint Presentation</vt:lpstr>
      <vt:lpstr>The Scientific Consensus about Future Climate Change</vt:lpstr>
      <vt:lpstr> </vt:lpstr>
      <vt:lpstr>History of Climate Change</vt:lpstr>
      <vt:lpstr>Evidence of Global Warming </vt:lpstr>
      <vt:lpstr>PowerPoint Presentation</vt:lpstr>
      <vt:lpstr>PowerPoint Presentation</vt:lpstr>
      <vt:lpstr>PowerPoint Presentation</vt:lpstr>
      <vt:lpstr>EFFECTS OF GLOBAL WARMING</vt:lpstr>
      <vt:lpstr> </vt:lpstr>
      <vt:lpstr>Rising Sea Levels</vt:lpstr>
      <vt:lpstr>Rising Sea Levels</vt:lpstr>
      <vt:lpstr>Rising Sea Levels</vt:lpstr>
      <vt:lpstr>PowerPoint Presentation</vt:lpstr>
      <vt:lpstr>Changing Ocean Currents</vt:lpstr>
      <vt:lpstr>Food Production Could Face an Overall Decline</vt:lpstr>
      <vt:lpstr>Solutions </vt:lpstr>
      <vt:lpstr>PowerPoint Presentation</vt:lpstr>
      <vt:lpstr>Removing CO2 From the Atmosphere</vt:lpstr>
      <vt:lpstr>PowerPoint Presentation</vt:lpstr>
      <vt:lpstr> Ozone Depletion </vt:lpstr>
      <vt:lpstr> </vt:lpstr>
      <vt:lpstr>PowerPoint Presentation</vt:lpstr>
      <vt:lpstr>Ozone Degradation</vt:lpstr>
      <vt:lpstr>PowerPoint Presentation</vt:lpstr>
      <vt:lpstr>PowerPoint Presentation</vt:lpstr>
      <vt:lpstr> </vt:lpstr>
      <vt:lpstr>OZONE DEPLETION IN THE STRATOSPHERE</vt:lpstr>
      <vt:lpstr>OZONE DEPLETION IN THE STRATOSPHERE</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Climate Change Ozone Loss</dc:title>
  <dc:creator>Nicole</dc:creator>
  <cp:lastModifiedBy>Desai, Rohit J.</cp:lastModifiedBy>
  <cp:revision>250</cp:revision>
  <cp:lastPrinted>2015-03-26T13:20:04Z</cp:lastPrinted>
  <dcterms:created xsi:type="dcterms:W3CDTF">2010-03-01T23:41:03Z</dcterms:created>
  <dcterms:modified xsi:type="dcterms:W3CDTF">2018-06-14T17:23:08Z</dcterms:modified>
</cp:coreProperties>
</file>